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34" r:id="rId5"/>
    <p:sldId id="418" r:id="rId6"/>
    <p:sldId id="335" r:id="rId7"/>
    <p:sldId id="337" r:id="rId8"/>
    <p:sldId id="381" r:id="rId9"/>
    <p:sldId id="340" r:id="rId10"/>
    <p:sldId id="341" r:id="rId11"/>
    <p:sldId id="342" r:id="rId12"/>
    <p:sldId id="343" r:id="rId13"/>
    <p:sldId id="344" r:id="rId14"/>
    <p:sldId id="345" r:id="rId15"/>
    <p:sldId id="383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3300"/>
    <a:srgbClr val="FF0000"/>
    <a:srgbClr val="CCECFF"/>
    <a:srgbClr val="66CCFF"/>
    <a:srgbClr val="CCFFFF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 autoAdjust="0"/>
    <p:restoredTop sz="94635"/>
  </p:normalViewPr>
  <p:slideViewPr>
    <p:cSldViewPr snapToGrid="0">
      <p:cViewPr varScale="1">
        <p:scale>
          <a:sx n="60" d="100"/>
          <a:sy n="60" d="100"/>
        </p:scale>
        <p:origin x="1354" y="5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57CCCA0-48FF-49B9-A81B-A3AA031DB3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6684F4D-30DF-4BAD-8B6E-B450802D51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E87A7CF-DA4E-40B2-A46B-B171BEBFD7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BAD7235-1FED-4C76-86CF-CA7E8C6271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15FB2A04-1989-43F8-A1CA-48ECCECD274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650461-F8FA-4EC9-961B-07ADBB023C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E5BD76-7D57-4BB9-B88E-0E6DC0CDF8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5272630-4094-4E90-A63E-0495C021B5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3F933E7-8229-4DE7-9E50-6467D80561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BE11052-68AA-4FFB-BCC0-9A147F9D3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2CD8673-A829-446C-9245-DC4B35A5D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690704E8-AF53-4555-9777-1ADF916834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6AC06DF3-9AE2-41AA-9CBA-13E1929E3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AC1245-D4B7-4BF8-9C7C-5CCEA50EE6B4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F68B959-C08D-438B-A2B9-0BE8A788A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0B3EA2-4E30-4C2D-A22C-A8F69CD23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82DC06A2-6609-45C8-BDEC-A716F778D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B62495-4ED4-41CA-BD1C-15D6C682AAAD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340B1FD-4D5A-405F-BAC9-0F32DCF3A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FBEA20-FF0E-408A-AFC5-16ED6CDFE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89F2254-CEAC-49B1-BE0A-D6CB96F43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D41B5E-17FB-4D46-9362-847B144758B3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B1FD14C-9281-442C-8C41-64B3BE637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94DEA45-1A08-4C66-97F7-6168200CE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A353AA0-75CC-497D-91B9-904D63A07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6E1ECD-C743-4D6B-BD89-29F8B07C8DD9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367321B-5D3F-40F6-873F-A0784A936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7737192-9A86-4917-AA29-F5DDF1F61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D1CD0EC-DA42-4B0A-91AE-C322FFF59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385A92-FB98-4E13-B633-A2409733F70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14F7186-B838-47BD-BB46-FCF66D59F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57AA80-DBC4-41A7-B1E2-378433EB6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9311C47-F7AB-46DF-911B-8A18B2597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5BC7FA-2A8F-4C00-BF8D-85AE95F3803B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BACDE31-FAC6-484D-B679-84D4734C9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F1C660C-85C3-44DC-B351-84A7FEC2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D30CC9D-7DD3-44B2-A8FC-073E926D4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0FE232-0859-4FEB-B794-69908630F25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3748D27-ADCC-4859-912A-07FA26801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E0810E-A480-4FF7-B73F-66799621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7028435-25E6-4A3F-B20A-EB7193F77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533BA6-63EA-4C8E-83D6-D75ED0A0DEDD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0FDCA58-DEE3-4954-8951-F43ECB20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46113F0-86BE-41CA-9B9F-A08D697B7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665131B-02A1-4089-8A6A-3ECBBEBF6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3F69B1-EE3C-4C05-93FA-4501AC790494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33FA0CE-6439-42A3-9DCD-EA87FF71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0A33F4-52D6-4093-86D6-67B742B18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792FF15-7A49-43D0-A115-585E2200E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2923B9-B579-4C76-9C8F-F75E541564F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CD7888D-A9DA-4CC5-A90D-5319A897C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4F605D-F0FE-4CA7-A649-128C342B2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DD703A-9D9B-4A3C-94E4-94F051966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CCD7ED-0622-4446-BEE7-FC6134B518E5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EED2E36-0063-4F32-BEBB-00285C49C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52F800A-2C32-447C-A000-2690B9625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3E49DA5C-9C96-455B-BD41-985D1B07C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F77E98-83BC-45F0-9564-A2CA759AE19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A8B14E3-EAA5-468B-8771-F49BC03D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6443A0-E601-4FA9-AF8A-86ED17B9E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3333D1D-E65D-4B89-8425-6E44461AB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2AD3C6-3796-443F-BEF1-D7BB5126679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0D8270D-05F7-42B0-9BA1-8DD9811B9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ECF7658-4FEB-4CBF-80D9-CB99F52E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75D2170-B7E7-4E3E-9E59-992D46F81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E1D3FD-B35A-4DBF-B791-BA5787967C2A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8803E2A-E437-4C89-A1E5-9341B9B6B6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2161F1-20B1-4BA8-BDB3-5D756C52D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4AF2CC2-7843-4103-B4FD-A7AAC6D1D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24F6B0-400A-4243-88CD-37282AB90F11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1843D4D-D422-4E71-885E-FB6A7F165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A406CF-8133-4241-A273-A716941B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628516B-41BA-4A5F-B9F6-4374FDE05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586326-4BC7-4B67-B6D0-BCE4326A5AA3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0E7C568-95D9-4222-9AF6-17DB50942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40EED6A-BEA4-4846-8DD6-49230CED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916C152-73D8-464B-99EE-F6F1FA4B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929230-05BF-4F8E-AAC6-9C2CABFA3A3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9BA3C69-44B1-47E2-A112-EC9A898C7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36193AF-01D3-4E16-BA42-54D7E3B29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6DE0041D-EB20-44A4-B890-E4F7209FD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44A5C6-97A1-4829-A483-FFE95AC41A71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FCB85357-8A0A-45B1-93B2-226D274F6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F5FF3A-C78E-4E91-9558-6F09843B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C5AB899-77D3-455F-9B21-6A69A2B36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94D91-CE4B-4811-9F12-1C1C3BA044FD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2DB2037-C37A-4CA1-BD76-5F7585DE6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7AB9C24-6195-4426-8F5C-F51C8B614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FCF99593-3D61-45EC-AE3E-666EA1167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47E08D-E788-4793-A447-675472F508F1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F011B3B-A08E-470C-A349-615B552E8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0EC2961-88E3-4417-B379-0A1B1AAA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0159211-0323-4C37-9CD9-29B8BAD0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E425D2-AF5D-4132-9A2F-C7A3D296DE2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B34BB0D-33CC-42F0-82C9-4C7D2882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996B81-6007-4913-82D9-A0BE6BD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FAC21EC5-CA2D-46EA-97C3-F21B8C2A0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33DEFD-8CE8-4151-BD0F-A1B90B603367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39EAC599-FAF6-4398-BBBD-0FB3C67A4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F563622-5D37-42A4-B057-9D3EA55C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132B9CC-18EE-4478-8D12-79FCC5CB9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27E375-79F8-453D-B390-C386C8FE8BB0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46E798B-69C3-4350-B87E-8BCD5B93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55E9DD-8D6A-4B1C-8480-D1203C92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D6E12682-9701-4F39-BB3E-92E4FC21C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98336-7757-4016-8252-3D560ED463A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E593242-7A5A-4B00-BA3E-61851F35D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75FE67-284F-41B4-A1B6-F34F94944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961B956-A0C3-490F-AA7C-63E1D3F15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4E0DDC-DEED-4536-B61A-5F0C9D5EB9D2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E350ED2-0623-4ED7-B1A2-C3ED08545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25808C0-0E5E-4B5C-8D23-736C3CFF2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902642F4-E0F8-4929-B08E-2629073311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CEC565-1F79-4ED9-AF48-6877F7383DF8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27F7D9-8FBC-41BD-A75A-49ABD406C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2EC3AE3-96CA-4114-B784-44078F699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3DE3335-3CD8-4BE6-8520-4541D24D5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F74AF4-5110-4B4D-8D5F-3D303766AC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D171C36-DE07-41E4-B9A5-C9C9558E4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32FE629-FE3C-488F-8CC2-E0AB0D48F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C4B30BFB-1565-48F8-9931-E4896EF5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584267-1E93-4193-AB8C-7CE8D18E655B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D799F1C-1708-4226-A08B-131126238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8D6CD20-A953-4B1C-8FD6-27653561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EFC8381-020E-475F-9CBF-F1C927875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BB14BB-F15E-4364-9A5F-D46CF6966674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839460C-E25F-4936-8FC3-1571CCB8E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A1B5A7B-2C6F-4732-B6FF-6CAE4DD6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CA973F4B-8029-49E1-8C56-41A7E9240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4046-5666-41B3-886D-062DE8244CA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0F8AA49-F542-42B6-975E-C7F0EFD7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BCD7B1-5B82-46B6-AA4C-B0F269BA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1CEC2E7B-5B2B-4EB2-AAAD-E5691A6ED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A80C5E-8E4D-4DA5-A27C-ECDA1D1CE610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E1E57FEC-A475-42F5-B967-B10F8AB19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48F885B-5E1A-4E3A-B4EE-EBC0DC8DB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9EC4C22-398C-4206-BB0C-E5D96B849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FE1507-F8C6-4550-9308-FC6BF0D09833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8DB72F6-E0EC-4635-B4F5-D9ECFAF7C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8D8344-5E35-4121-8B1D-84F0EB7D9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04A8DED5-9BEB-4215-BE0F-7C846434F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B925D9D-7534-4064-99E1-C9780FC489DC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0D493A7-4A45-4901-915C-EC9EF0A66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1F78BDF-9E0C-4AA4-8E28-044D8E994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AD5D30B1-CAA9-4C7E-82FB-CACCC63DF9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C752A8-8EC3-41CB-8B59-F3DE3C42BF38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A5E4639-96B8-4F2E-9BDC-7323C8400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56AD8A-0021-4843-A1C4-5D5EB55E5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11BBF78D-E4AF-4A4D-839B-A0D51076B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B419FD-7D0A-4AA8-B70F-F67AF9A664FE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E5BDA589-16EC-4BAC-BF6D-353F0ABD1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AF7CE04-5998-40E0-8D26-F2F51862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7A3C8EC-B1D6-4E88-BD43-3582AB965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7BAD9A3-4FA1-4968-95B7-8DD9DB52AB80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0A48504-0C82-4A63-A6BD-6647B1074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AAF36EC-FFD6-4C4B-AA91-C9F49D48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079486D-A568-4512-97A1-83E8EED76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55255A-768F-4DA6-9FB2-D6327BA5FA1D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1A371DD-73C6-47EE-A578-8E86506CF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8E01DCC-7830-4805-92C8-F11675DBC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9DFB9DE9-23F1-4586-8476-EB7515F0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D9A07-B147-4B83-A52B-9062A420958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0E245-8548-4FEA-8094-0CB87CE40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0ACF84F-14F0-44C1-87FE-68D25CB11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1A421C3-D251-468B-8986-49310FCBB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2B5525-892E-4BC9-B86F-030983BEA0E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EA6A59-C89E-4757-AE6C-872BEFC90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EA8330E-5E62-48F6-9094-D7C8ED9B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101DA7AD-4F6A-4E73-A41B-D405F5B10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66DD38-3EB5-4134-B79D-C9C4288F343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0A80F-DF39-4281-9C9A-11DBE7910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6E452F-C003-4903-85A5-DF124EC5F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2145F13D-850B-4ECD-9C54-CC94AB539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6B475-1E8C-4550-ADF8-00CA85A1A0D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9B6270F-5D7E-4AAA-BF78-BAA8346E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7E5F964-17B3-45FA-9C56-980A57069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B880B0A-F9CB-4811-9094-7618A750CB0C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B5C8F79-181C-4400-9D32-679CEAFB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FA2F0A4-C9BA-432E-83F3-2EBF639B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44A7E6B-BD9D-4F33-9EFE-7C39BF13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89A2D9F-C175-44B2-A1F3-85F5B47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06BF961-D67A-4284-A8BD-4B2D4188F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744C0E95-7E00-42CF-9971-510C5CA3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29AB6F1-A51F-46BF-BDB8-E69C92C6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88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75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2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55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9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1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11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8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7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F0EE328B-BE68-481B-A918-E117CF2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DD82269-6038-4DC7-9DB9-33CC07A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F423CC-D04E-4FEB-90EB-369DCBB93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BC97BB-8A12-40A3-B5F2-69DC5101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DBF570C-E8F3-4209-82B7-AC2D00088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AD91054-EF57-4D49-A1B2-120B5F4B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898CF2C6-6AD0-42E6-B742-6900D0AE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F52438FC-02CE-45C2-B0C5-D0E79E96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8.</a:t>
            </a:r>
            <a:fld id="{40D0A5C9-1564-450C-8B21-348FDB204F4D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F5650-E826-4410-A822-722A1D588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F924BF04-C0A2-4C41-BCF7-E1064F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03879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2C30FAE5-2DCB-4F75-996C-0AB71A93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FFF3FEB-4621-4BB0-8381-30D0EE5065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683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8:  Deadlocks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1FE1CF9-67CC-4C8B-A23E-E3989C14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411" y="195812"/>
            <a:ext cx="791349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Graph with a Cycle But no Deadlock</a:t>
            </a:r>
          </a:p>
        </p:txBody>
      </p:sp>
      <p:pic>
        <p:nvPicPr>
          <p:cNvPr id="19458" name="Picture 1">
            <a:extLst>
              <a:ext uri="{FF2B5EF4-FFF2-40B4-BE49-F238E27FC236}">
                <a16:creationId xmlns:a16="http://schemas.microsoft.com/office/drawing/2014/main" id="{CC72185A-FCE6-4038-BA8E-B2DF5B5E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16" y="1423143"/>
            <a:ext cx="3248633" cy="41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8CA74-5723-4606-85F5-095271A5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CA9EB25-8907-4C31-9562-78429BD39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1217613"/>
            <a:ext cx="7635000" cy="4400550"/>
          </a:xfrm>
        </p:spPr>
        <p:txBody>
          <a:bodyPr/>
          <a:lstStyle/>
          <a:p>
            <a:r>
              <a:rPr lang="en-US" altLang="en-US" dirty="0"/>
              <a:t>If graph contains no cycles </a:t>
            </a:r>
            <a:r>
              <a:rPr lang="en-US" altLang="en-US" dirty="0">
                <a:sym typeface="Symbol" panose="05050102010706020507" pitchFamily="18" charset="2"/>
              </a:rPr>
              <a:t> no deadlock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If graph contains a cycle 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only one instance per resource type, then deadlock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several instances per resource type, possibility of deadlock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E6DC195-A097-4489-91F0-08239819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9663" y="214313"/>
            <a:ext cx="7577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Methods for Handling Deadlocks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B1974F3-B27D-4398-888B-6020EB15E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49" y="1198563"/>
            <a:ext cx="7577137" cy="3295650"/>
          </a:xfrm>
        </p:spPr>
        <p:txBody>
          <a:bodyPr/>
          <a:lstStyle/>
          <a:p>
            <a:r>
              <a:rPr lang="en-US" altLang="en-US" dirty="0"/>
              <a:t>Ensure that the system will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never</a:t>
            </a:r>
            <a:r>
              <a:rPr lang="en-US" altLang="en-US" dirty="0"/>
              <a:t> enter a deadlock state:</a:t>
            </a:r>
          </a:p>
          <a:p>
            <a:pPr lvl="1"/>
            <a:r>
              <a:rPr lang="en-US" altLang="en-US" dirty="0"/>
              <a:t>Deadlock prevention</a:t>
            </a:r>
          </a:p>
          <a:p>
            <a:pPr lvl="1"/>
            <a:r>
              <a:rPr lang="en-US" altLang="en-US" dirty="0"/>
              <a:t>Deadlock avoidance</a:t>
            </a:r>
          </a:p>
          <a:p>
            <a:r>
              <a:rPr lang="en-US" altLang="en-US" dirty="0"/>
              <a:t>Allow the system to enter a deadlock state and then recover</a:t>
            </a:r>
          </a:p>
          <a:p>
            <a:r>
              <a:rPr lang="en-US" altLang="en-US" dirty="0"/>
              <a:t>Ignore the problem and pretend that deadlocks never occur in the system.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93884E20-FE6E-43AF-8F05-40E2C3E8F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825" y="226431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</a:t>
            </a:r>
          </a:p>
        </p:txBody>
      </p:sp>
      <p:sp>
        <p:nvSpPr>
          <p:cNvPr id="25602" name="Rectangle 1027">
            <a:extLst>
              <a:ext uri="{FF2B5EF4-FFF2-40B4-BE49-F238E27FC236}">
                <a16:creationId xmlns:a16="http://schemas.microsoft.com/office/drawing/2014/main" id="{248F74CB-A637-4326-83AD-A85531E46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3773" y="1717511"/>
            <a:ext cx="7237084" cy="3822700"/>
          </a:xfrm>
        </p:spPr>
        <p:txBody>
          <a:bodyPr/>
          <a:lstStyle/>
          <a:p>
            <a:r>
              <a:rPr lang="en-US" altLang="en-US" b="1" dirty="0"/>
              <a:t>Mutual Exclusion</a:t>
            </a:r>
            <a:r>
              <a:rPr lang="en-US" altLang="en-US" dirty="0"/>
              <a:t> – not required for sharable resources (e.g., read-only files); must hold for non-sharable resources</a:t>
            </a:r>
          </a:p>
          <a:p>
            <a:r>
              <a:rPr lang="en-US" altLang="en-US" b="1" dirty="0"/>
              <a:t>Hold and Wait</a:t>
            </a:r>
            <a:r>
              <a:rPr lang="en-US" altLang="en-US" dirty="0"/>
              <a:t> – must guarantee that whenever a process requests a resource, it does not hold any other resources</a:t>
            </a:r>
          </a:p>
          <a:p>
            <a:pPr lvl="1"/>
            <a:r>
              <a:rPr lang="en-US" altLang="en-US" dirty="0"/>
              <a:t>Require process to request and be allocated all its resources before it begins execution, or allow process to request resources only when the process has none allocated to it.</a:t>
            </a:r>
          </a:p>
          <a:p>
            <a:pPr lvl="1"/>
            <a:r>
              <a:rPr lang="en-US" altLang="en-US" dirty="0"/>
              <a:t>Low resource utilization; starvation possible</a:t>
            </a:r>
          </a:p>
        </p:txBody>
      </p:sp>
      <p:sp>
        <p:nvSpPr>
          <p:cNvPr id="25603" name="Text Box 1028">
            <a:extLst>
              <a:ext uri="{FF2B5EF4-FFF2-40B4-BE49-F238E27FC236}">
                <a16:creationId xmlns:a16="http://schemas.microsoft.com/office/drawing/2014/main" id="{9845B2D7-F006-41D6-8929-1B9EF427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6" y="1196734"/>
            <a:ext cx="7800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Invalidate one of the four necessary conditions for deadlock: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5E79F7A0-88E3-48D2-89FF-125D5DE0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Prevention (Cont.)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D9A7966E-2C18-4BF6-AF61-56D535306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85853"/>
            <a:ext cx="7683500" cy="4446588"/>
          </a:xfrm>
        </p:spPr>
        <p:txBody>
          <a:bodyPr/>
          <a:lstStyle/>
          <a:p>
            <a:r>
              <a:rPr lang="en-US" altLang="en-US" b="1" dirty="0"/>
              <a:t>No Preemption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If a process that is holding some resources requests another resource that cannot be immediately allocated to it, then all resources currently being held are released</a:t>
            </a:r>
          </a:p>
          <a:p>
            <a:pPr lvl="1"/>
            <a:r>
              <a:rPr lang="en-US" altLang="en-US" dirty="0"/>
              <a:t>Preempted resources are added to the list of resources for which the process is waiting</a:t>
            </a:r>
          </a:p>
          <a:p>
            <a:pPr lvl="1"/>
            <a:r>
              <a:rPr lang="en-US" altLang="en-US" dirty="0"/>
              <a:t>Process will be restarted only when it can regain its old resources, as well as the new ones that it is requesting</a:t>
            </a:r>
          </a:p>
          <a:p>
            <a:r>
              <a:rPr lang="en-US" altLang="en-US" b="1" dirty="0"/>
              <a:t>Circular Wait:</a:t>
            </a:r>
          </a:p>
          <a:p>
            <a:pPr lvl="1"/>
            <a:r>
              <a:rPr lang="en-US" altLang="en-US" dirty="0"/>
              <a:t>Impose a total ordering of all resource types, and require that each process requests resources in an increasing order of enumeration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C9BCC94F-DF14-4CEF-B307-FFDB8B7B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Circular Wait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58AB02F0-3B68-482D-A95F-2D1605DF3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10125"/>
          </a:xfrm>
        </p:spPr>
        <p:txBody>
          <a:bodyPr/>
          <a:lstStyle/>
          <a:p>
            <a:r>
              <a:rPr lang="en-US" altLang="en-US" dirty="0"/>
              <a:t>Invalidating the circular wait condition is most common.</a:t>
            </a:r>
          </a:p>
          <a:p>
            <a:r>
              <a:rPr lang="en-US" altLang="en-US" dirty="0"/>
              <a:t>Simply assign each resource (i.e., mutex locks) a unique number.</a:t>
            </a:r>
          </a:p>
          <a:p>
            <a:r>
              <a:rPr lang="en-US" altLang="en-US" dirty="0"/>
              <a:t>Resources must be acquired in order.</a:t>
            </a:r>
          </a:p>
          <a:p>
            <a:r>
              <a:rPr lang="en-US" altLang="en-US" dirty="0"/>
              <a:t>If: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second_mutex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r>
              <a:rPr lang="en-US" altLang="en-US" dirty="0"/>
              <a:t>code for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thread_two</a:t>
            </a:r>
            <a:r>
              <a:rPr lang="en-US" altLang="en-US" dirty="0"/>
              <a:t> could not be </a:t>
            </a:r>
            <a:br>
              <a:rPr lang="en-US" altLang="en-US" dirty="0"/>
            </a:br>
            <a:r>
              <a:rPr lang="en-US" altLang="en-US" dirty="0"/>
              <a:t>written as follows:</a:t>
            </a:r>
          </a:p>
        </p:txBody>
      </p:sp>
      <p:pic>
        <p:nvPicPr>
          <p:cNvPr id="92163" name="Content Placeholder 4">
            <a:extLst>
              <a:ext uri="{FF2B5EF4-FFF2-40B4-BE49-F238E27FC236}">
                <a16:creationId xmlns:a16="http://schemas.microsoft.com/office/drawing/2014/main" id="{211EEBA5-828D-4DE4-9727-3740CF9D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11363"/>
            <a:ext cx="30988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4" name="Straight Arrow Connector 5">
            <a:extLst>
              <a:ext uri="{FF2B5EF4-FFF2-40B4-BE49-F238E27FC236}">
                <a16:creationId xmlns:a16="http://schemas.microsoft.com/office/drawing/2014/main" id="{6FD34B5C-0025-47BD-A2A2-5E565E3A2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3888" y="4160838"/>
            <a:ext cx="2214562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AFFD0F5-6606-4126-85B7-48E43CCCD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22643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Avoidance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F316B56B-E9C7-4926-A854-188C56923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0971" y="1814513"/>
            <a:ext cx="7296539" cy="3783012"/>
          </a:xfrm>
        </p:spPr>
        <p:txBody>
          <a:bodyPr/>
          <a:lstStyle/>
          <a:p>
            <a:r>
              <a:rPr lang="en-US" altLang="en-US" dirty="0"/>
              <a:t>Simplest and most useful model requires that each process declare the </a:t>
            </a:r>
            <a:r>
              <a:rPr lang="en-US" altLang="en-US" b="1" i="1" dirty="0"/>
              <a:t>maximum number</a:t>
            </a:r>
            <a:r>
              <a:rPr lang="en-US" altLang="en-US" b="1" dirty="0"/>
              <a:t> </a:t>
            </a:r>
            <a:r>
              <a:rPr lang="en-US" altLang="en-US" dirty="0"/>
              <a:t>of resources of each type that it may need</a:t>
            </a:r>
          </a:p>
          <a:p>
            <a:r>
              <a:rPr lang="en-US" altLang="en-US" dirty="0"/>
              <a:t>The deadlock-avoidance algorithm dynamically examines the resource-allocation state to ensure that there can never be a circular-wait condition</a:t>
            </a:r>
          </a:p>
          <a:p>
            <a:r>
              <a:rPr lang="en-US" altLang="en-US" dirty="0"/>
              <a:t>Resource-allocation </a:t>
            </a:r>
            <a:r>
              <a:rPr lang="en-US" altLang="en-US" i="1" dirty="0"/>
              <a:t>state</a:t>
            </a:r>
            <a:r>
              <a:rPr lang="en-US" altLang="en-US" dirty="0"/>
              <a:t> is defined by the number of available and allocated resources, and the maximum demands of the processes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9AE85A0-D9E0-41AE-B1B3-22E783F9D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7" y="1098550"/>
            <a:ext cx="767909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Requires that the system has some additional </a:t>
            </a:r>
            <a:r>
              <a:rPr kumimoji="0" lang="en-US" altLang="en-US" b="1" i="1" dirty="0"/>
              <a:t>a priori </a:t>
            </a:r>
            <a:r>
              <a:rPr kumimoji="0" lang="en-US" altLang="en-US" dirty="0"/>
              <a:t>information </a:t>
            </a:r>
            <a:br>
              <a:rPr kumimoji="0" lang="en-US" altLang="en-US" dirty="0"/>
            </a:br>
            <a:r>
              <a:rPr kumimoji="0" lang="en-US" altLang="en-US" dirty="0"/>
              <a:t>available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0134717-6B8D-4E64-9AC7-D74C60478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83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Safe State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FC0A195-78EA-410E-9026-C9CEFE55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1165225"/>
            <a:ext cx="7310438" cy="4914562"/>
          </a:xfrm>
        </p:spPr>
        <p:txBody>
          <a:bodyPr/>
          <a:lstStyle/>
          <a:p>
            <a:r>
              <a:rPr lang="en-US" altLang="en-US" dirty="0"/>
              <a:t>When a process requests an available resource, system must decide if immediate allocation leaves the system in a safe state</a:t>
            </a:r>
          </a:p>
          <a:p>
            <a:r>
              <a:rPr lang="en-US" altLang="en-US" dirty="0"/>
              <a:t>System is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safe state </a:t>
            </a:r>
            <a:r>
              <a:rPr lang="en-US" altLang="en-US" dirty="0"/>
              <a:t>if there exists a sequence &lt;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P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&gt; of ALL the  processes  in the systems such that  for each P</a:t>
            </a:r>
            <a:r>
              <a:rPr lang="en-US" altLang="en-US" baseline="-25000" dirty="0"/>
              <a:t>i</a:t>
            </a:r>
            <a:r>
              <a:rPr lang="en-US" altLang="en-US" dirty="0"/>
              <a:t>, the resources that P</a:t>
            </a:r>
            <a:r>
              <a:rPr lang="en-US" altLang="en-US" baseline="-25000" dirty="0"/>
              <a:t>i </a:t>
            </a:r>
            <a:r>
              <a:rPr lang="en-US" altLang="en-US" dirty="0"/>
              <a:t>can still request can be satisfied by currently available resources + resources held by all the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, with</a:t>
            </a:r>
            <a:r>
              <a:rPr lang="en-US" altLang="en-US" i="1" dirty="0"/>
              <a:t> j </a:t>
            </a:r>
            <a:r>
              <a:rPr lang="en-US" altLang="en-US" dirty="0"/>
              <a:t>&lt; </a:t>
            </a:r>
            <a:r>
              <a:rPr lang="en-US" altLang="en-US" i="1" dirty="0"/>
              <a:t>I</a:t>
            </a:r>
            <a:endParaRPr lang="en-US" altLang="en-US" dirty="0"/>
          </a:p>
          <a:p>
            <a:r>
              <a:rPr lang="en-US" altLang="en-US" dirty="0"/>
              <a:t>That is:</a:t>
            </a:r>
          </a:p>
          <a:p>
            <a:pPr lvl="1"/>
            <a:r>
              <a:rPr lang="en-US" altLang="en-US" dirty="0"/>
              <a:t>If P</a:t>
            </a:r>
            <a:r>
              <a:rPr lang="en-US" altLang="en-US" baseline="-25000" dirty="0"/>
              <a:t>i</a:t>
            </a:r>
            <a:r>
              <a:rPr lang="en-US" altLang="en-US" dirty="0"/>
              <a:t> resource needs are not immediately available, then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wait until all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/>
              <a:t>have finished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is finished,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can obtain needed resources, execute, return allocated resources, and terminate</a:t>
            </a:r>
          </a:p>
          <a:p>
            <a:pPr lvl="1"/>
            <a:r>
              <a:rPr lang="en-US" altLang="en-US" dirty="0"/>
              <a:t>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terminates,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+1</a:t>
            </a:r>
            <a:r>
              <a:rPr lang="en-US" altLang="en-US" dirty="0"/>
              <a:t> can obtain its needed resources, and so 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E27B5FF-B4F4-4F92-A75E-BC8329853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Basic Facts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15BDF1D-C0EA-4FC7-A293-BF12CBE7C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7" y="1190625"/>
            <a:ext cx="7652495" cy="4414838"/>
          </a:xfrm>
        </p:spPr>
        <p:txBody>
          <a:bodyPr/>
          <a:lstStyle/>
          <a:p>
            <a:r>
              <a:rPr lang="en-US" altLang="en-US" dirty="0"/>
              <a:t>If a system is in safe state </a:t>
            </a:r>
            <a:r>
              <a:rPr lang="en-US" altLang="en-US" dirty="0">
                <a:sym typeface="Symbol" panose="05050102010706020507" pitchFamily="18" charset="2"/>
              </a:rPr>
              <a:t> no deadlocks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If a system is in unsafe state  possibility of deadlock</a:t>
            </a:r>
            <a:br>
              <a:rPr lang="en-US" altLang="en-US" dirty="0">
                <a:sym typeface="Symbol" panose="05050102010706020507" pitchFamily="18" charset="2"/>
              </a:rPr>
            </a:b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Avoidance  ensure that a system will never enter an unsafe state.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833C35E-A99A-45F7-A732-34E0D4573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5461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Safe, Unsafe, Deadlock State </a:t>
            </a:r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138FEED4-3700-4E13-BB16-66A99CC6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62088"/>
            <a:ext cx="4352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20AB209-B0F9-420A-89E6-E8E9E50B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25461"/>
            <a:ext cx="7880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1D54AC39-219B-4A2F-8A80-B3261E1F1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309170"/>
            <a:ext cx="7588250" cy="4530725"/>
          </a:xfrm>
        </p:spPr>
        <p:txBody>
          <a:bodyPr/>
          <a:lstStyle/>
          <a:p>
            <a:r>
              <a:rPr lang="en-US" altLang="en-US" dirty="0"/>
              <a:t>System Model</a:t>
            </a:r>
          </a:p>
          <a:p>
            <a:r>
              <a:rPr lang="en-US" altLang="en-US" dirty="0"/>
              <a:t>Deadlock Characterization</a:t>
            </a:r>
          </a:p>
          <a:p>
            <a:r>
              <a:rPr lang="en-US" altLang="en-US" dirty="0"/>
              <a:t>Methods for Handling Deadlocks</a:t>
            </a:r>
          </a:p>
          <a:p>
            <a:r>
              <a:rPr lang="en-US" altLang="en-US" dirty="0"/>
              <a:t>Deadlock Prevention</a:t>
            </a:r>
          </a:p>
          <a:p>
            <a:r>
              <a:rPr lang="en-US" altLang="en-US" dirty="0"/>
              <a:t>Deadlock Avoidance</a:t>
            </a:r>
          </a:p>
          <a:p>
            <a:r>
              <a:rPr lang="en-US" altLang="en-US" dirty="0"/>
              <a:t>Deadlock Detection </a:t>
            </a:r>
          </a:p>
          <a:p>
            <a:r>
              <a:rPr lang="en-US" altLang="en-US" dirty="0"/>
              <a:t>Recovery from Deadlock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D3210E7-ED94-41D3-A580-4892C80D7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241336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Avoidance Algorithms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3BE1552-DFDD-4C2D-ABAD-33391FB8D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1171575"/>
            <a:ext cx="6659562" cy="4483100"/>
          </a:xfrm>
        </p:spPr>
        <p:txBody>
          <a:bodyPr/>
          <a:lstStyle/>
          <a:p>
            <a:r>
              <a:rPr lang="en-US" altLang="en-US" dirty="0"/>
              <a:t>Single instance of a resource type</a:t>
            </a:r>
          </a:p>
          <a:p>
            <a:pPr lvl="1"/>
            <a:r>
              <a:rPr lang="en-US" altLang="en-US" dirty="0"/>
              <a:t>Use a resource-allocation graph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Multiple instances of a resource type</a:t>
            </a:r>
          </a:p>
          <a:p>
            <a:pPr lvl="1"/>
            <a:r>
              <a:rPr lang="en-US" altLang="en-US" dirty="0"/>
              <a:t> Use the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62E1847-7FBC-4E3E-907B-AD5F78E0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3989" y="235762"/>
            <a:ext cx="7831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Scheme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6FC01CE-3998-490A-BDE6-3A6213797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7" y="1155700"/>
            <a:ext cx="7697333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Claim edge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indicated that process </a:t>
            </a:r>
            <a:r>
              <a:rPr lang="en-US" altLang="en-US" i="1" dirty="0" err="1">
                <a:sym typeface="Symbol" panose="05050102010706020507" pitchFamily="18" charset="2"/>
              </a:rPr>
              <a:t>P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 may request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dirty="0">
                <a:sym typeface="Symbol" panose="05050102010706020507" pitchFamily="18" charset="2"/>
              </a:rPr>
              <a:t>; represented by a dashed line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Claim edge converts to request edge when a process requests a resource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Request edge converted to an assignment edge when the  resource is allocated to the process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When a resource is released by a process, assignment edge reconverts to a claim edge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Resources must be claimed </a:t>
            </a:r>
            <a:r>
              <a:rPr lang="en-US" altLang="en-US" i="1" dirty="0">
                <a:sym typeface="Symbol" panose="05050102010706020507" pitchFamily="18" charset="2"/>
              </a:rPr>
              <a:t>a priori</a:t>
            </a:r>
            <a:r>
              <a:rPr lang="en-US" altLang="en-US" dirty="0">
                <a:sym typeface="Symbol" panose="05050102010706020507" pitchFamily="18" charset="2"/>
              </a:rPr>
              <a:t> in the system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69641F8-B5ED-4701-ADC4-AF8830265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079" y="355636"/>
            <a:ext cx="8224837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pic>
        <p:nvPicPr>
          <p:cNvPr id="41986" name="Picture 1">
            <a:extLst>
              <a:ext uri="{FF2B5EF4-FFF2-40B4-BE49-F238E27FC236}">
                <a16:creationId xmlns:a16="http://schemas.microsoft.com/office/drawing/2014/main" id="{971D754B-5ADF-443C-9EFE-EC7015D9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7" y="1423696"/>
            <a:ext cx="366236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73D6D1-D7A9-4A37-BC41-6815A8C70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7952" y="353656"/>
            <a:ext cx="8243887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Unsafe State In Resource-Allocation Graph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F5B9B755-77BC-48DD-8A47-C57BD112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438275"/>
            <a:ext cx="3902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FB8F846-16AC-4967-ACDC-17AEF923D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2747" y="234792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 Algorithm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0A7AE779-FF63-41A9-B5BD-D519561AB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015" y="1187450"/>
            <a:ext cx="7656512" cy="4303713"/>
          </a:xfrm>
        </p:spPr>
        <p:txBody>
          <a:bodyPr/>
          <a:lstStyle/>
          <a:p>
            <a:r>
              <a:rPr lang="en-US" altLang="en-US" dirty="0"/>
              <a:t>Suppose that process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requests a resource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 request can be granted only if converting the request edge to an assignment edge does not result in the formation of a cycle in the resource allocation graph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9A3144D-3E55-44DD-99C2-5A8149921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8549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Banker’s Algorithm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D051B137-35A8-4BCD-B97B-829EA95E2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28713"/>
            <a:ext cx="7706664" cy="4441825"/>
          </a:xfrm>
        </p:spPr>
        <p:txBody>
          <a:bodyPr/>
          <a:lstStyle/>
          <a:p>
            <a:r>
              <a:rPr lang="en-US" altLang="en-US" dirty="0"/>
              <a:t>Multiple instances of resources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Each process must a priori claim maximum use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requests a resource it may have to wait 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When a process gets all its resources it must return them in a finite amount of 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7FA0DF4-BE04-4A21-8DF8-1258C259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237" y="383009"/>
            <a:ext cx="7586662" cy="431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Data Structures for the Banker</a:t>
            </a:r>
            <a:r>
              <a:rPr lang="ja-JP" altLang="en-US" sz="2800" dirty="0"/>
              <a:t>’</a:t>
            </a:r>
            <a:r>
              <a:rPr lang="en-US" altLang="ja-JP" sz="2800" dirty="0"/>
              <a:t>s Algorithm </a:t>
            </a:r>
            <a:endParaRPr lang="en-US" altLang="en-US" sz="2800" dirty="0"/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D3FB76A-D010-4081-9D81-A9865380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213" y="1654175"/>
            <a:ext cx="7370762" cy="4387850"/>
          </a:xfrm>
        </p:spPr>
        <p:txBody>
          <a:bodyPr/>
          <a:lstStyle/>
          <a:p>
            <a:r>
              <a:rPr lang="en-US" altLang="en-US" b="1" dirty="0"/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Vector of length </a:t>
            </a:r>
            <a:r>
              <a:rPr lang="en-US" altLang="en-US" i="1" dirty="0"/>
              <a:t>m</a:t>
            </a:r>
            <a:r>
              <a:rPr lang="en-US" altLang="en-US" dirty="0"/>
              <a:t>. If available [</a:t>
            </a:r>
            <a:r>
              <a:rPr lang="en-US" altLang="en-US" i="1" dirty="0"/>
              <a:t>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there are</a:t>
            </a:r>
            <a:r>
              <a:rPr lang="en-US" altLang="en-US" i="1" dirty="0"/>
              <a:t> k</a:t>
            </a:r>
            <a:r>
              <a:rPr lang="en-US" altLang="en-US" dirty="0"/>
              <a:t> 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 </a:t>
            </a:r>
            <a:r>
              <a:rPr lang="en-US" altLang="en-US" dirty="0"/>
              <a:t>available</a:t>
            </a:r>
          </a:p>
          <a:p>
            <a:endParaRPr lang="en-US" altLang="en-US" sz="8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Max</a:t>
            </a:r>
            <a:r>
              <a:rPr lang="en-US" altLang="en-US" i="1" dirty="0"/>
              <a:t>: n x m</a:t>
            </a:r>
            <a:r>
              <a:rPr lang="en-US" altLang="en-US" dirty="0"/>
              <a:t> matrix.  If </a:t>
            </a:r>
            <a:r>
              <a:rPr lang="en-US" altLang="en-US" i="1" dirty="0"/>
              <a:t>Max 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, then process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may request at most</a:t>
            </a:r>
            <a:r>
              <a:rPr lang="en-US" altLang="en-US" i="1" dirty="0"/>
              <a:t> k </a:t>
            </a:r>
            <a:r>
              <a:rPr lang="en-US" altLang="en-US" dirty="0"/>
              <a:t>instances of resource type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 If Allocation[</a:t>
            </a:r>
            <a:r>
              <a:rPr lang="en-US" altLang="en-US" i="1" dirty="0" err="1"/>
              <a:t>i,j</a:t>
            </a:r>
            <a:r>
              <a:rPr lang="en-US" altLang="en-US" dirty="0"/>
              <a:t>] = </a:t>
            </a:r>
            <a:r>
              <a:rPr lang="en-US" altLang="en-US" i="1" dirty="0"/>
              <a:t>k</a:t>
            </a:r>
            <a:r>
              <a:rPr lang="en-US" altLang="en-US" dirty="0"/>
              <a:t> then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is currently allocated </a:t>
            </a:r>
            <a:r>
              <a:rPr lang="en-US" altLang="en-US" i="1" dirty="0"/>
              <a:t>k</a:t>
            </a:r>
            <a:r>
              <a:rPr lang="en-US" altLang="en-US" dirty="0"/>
              <a:t>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endParaRPr lang="en-US" altLang="en-US" sz="800" i="1" baseline="-25000" dirty="0"/>
          </a:p>
          <a:p>
            <a:r>
              <a:rPr lang="en-US" altLang="en-US" b="1" dirty="0">
                <a:solidFill>
                  <a:srgbClr val="000000"/>
                </a:solidFill>
              </a:rPr>
              <a:t>Need</a:t>
            </a:r>
            <a:r>
              <a:rPr lang="en-US" altLang="en-US" i="1" dirty="0"/>
              <a:t>:  n </a:t>
            </a:r>
            <a:r>
              <a:rPr lang="en-US" altLang="en-US" dirty="0"/>
              <a:t>x</a:t>
            </a:r>
            <a:r>
              <a:rPr lang="en-US" altLang="en-US" i="1" dirty="0"/>
              <a:t> m</a:t>
            </a:r>
            <a:r>
              <a:rPr lang="en-US" altLang="en-US" dirty="0"/>
              <a:t> matrix. If </a:t>
            </a:r>
            <a:r>
              <a:rPr lang="en-US" altLang="en-US" i="1" dirty="0"/>
              <a:t>Need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=</a:t>
            </a:r>
            <a:r>
              <a:rPr lang="en-US" altLang="en-US" i="1" dirty="0"/>
              <a:t> k</a:t>
            </a:r>
            <a:r>
              <a:rPr lang="en-US" altLang="en-US" dirty="0"/>
              <a:t>, then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dirty="0"/>
              <a:t> may need </a:t>
            </a:r>
            <a:r>
              <a:rPr lang="en-US" altLang="en-US" i="1" dirty="0"/>
              <a:t>k</a:t>
            </a:r>
            <a:r>
              <a:rPr lang="en-US" altLang="en-US" dirty="0"/>
              <a:t> more instances of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to complete its task</a:t>
            </a:r>
          </a:p>
          <a:p>
            <a:pPr lvl="2">
              <a:buFont typeface="Webdings" panose="05030102010509060703" pitchFamily="18" charset="2"/>
              <a:buNone/>
            </a:pPr>
            <a:br>
              <a:rPr lang="en-US" altLang="en-US" dirty="0"/>
            </a:br>
            <a:r>
              <a:rPr lang="en-US" altLang="en-US" i="1" dirty="0"/>
              <a:t>Need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i="1" dirty="0"/>
              <a:t>]</a:t>
            </a:r>
            <a:r>
              <a:rPr lang="en-US" altLang="en-US" dirty="0"/>
              <a:t> = </a:t>
            </a:r>
            <a:r>
              <a:rPr lang="en-US" altLang="en-US" i="1" dirty="0"/>
              <a:t>Max</a:t>
            </a:r>
            <a:r>
              <a:rPr lang="en-US" altLang="en-US" dirty="0"/>
              <a:t>[</a:t>
            </a:r>
            <a:r>
              <a:rPr lang="en-US" altLang="en-US" i="1" dirty="0" err="1"/>
              <a:t>i,j</a:t>
            </a:r>
            <a:r>
              <a:rPr lang="en-US" altLang="en-US" dirty="0"/>
              <a:t>] – </a:t>
            </a:r>
            <a:r>
              <a:rPr lang="en-US" altLang="en-US" i="1" dirty="0"/>
              <a:t>Allocation</a:t>
            </a:r>
            <a:r>
              <a:rPr lang="en-US" altLang="en-US" dirty="0"/>
              <a:t> [</a:t>
            </a:r>
            <a:r>
              <a:rPr lang="en-US" altLang="en-US" i="1" dirty="0" err="1"/>
              <a:t>i,j</a:t>
            </a:r>
            <a:r>
              <a:rPr lang="en-US" altLang="en-US" dirty="0"/>
              <a:t>]</a:t>
            </a:r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AE86C5C3-E474-4D7C-8E73-3297B5AF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108075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Let </a:t>
            </a:r>
            <a:r>
              <a:rPr kumimoji="0" lang="en-US" altLang="en-US" i="1" dirty="0"/>
              <a:t>n</a:t>
            </a:r>
            <a:r>
              <a:rPr kumimoji="0" lang="en-US" altLang="en-US" dirty="0"/>
              <a:t> = number of processes, and </a:t>
            </a:r>
            <a:r>
              <a:rPr kumimoji="0" lang="en-US" altLang="en-US" i="1" dirty="0"/>
              <a:t>m </a:t>
            </a:r>
            <a:r>
              <a:rPr kumimoji="0" lang="en-US" altLang="en-US" dirty="0"/>
              <a:t>= number of resources types.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790C097-F637-4E56-9DE9-9732B5BC1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Safety Algorithm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3636911B-2CB1-426E-842A-DA9B0800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1157288"/>
            <a:ext cx="7372350" cy="49434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>
                <a:solidFill>
                  <a:srgbClr val="000000"/>
                </a:solidFill>
              </a:rPr>
              <a:t>Work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i="1" dirty="0">
                <a:solidFill>
                  <a:srgbClr val="000000"/>
                </a:solidFill>
              </a:rPr>
              <a:t>Finish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be vectors of length</a:t>
            </a:r>
            <a:r>
              <a:rPr lang="en-US" altLang="en-US" i="1" dirty="0"/>
              <a:t> m</a:t>
            </a:r>
            <a:r>
              <a:rPr lang="en-US" altLang="en-US" dirty="0"/>
              <a:t> and</a:t>
            </a:r>
            <a:r>
              <a:rPr lang="en-US" altLang="en-US" i="1" dirty="0"/>
              <a:t> n</a:t>
            </a:r>
            <a:r>
              <a:rPr lang="en-US" altLang="en-US" dirty="0"/>
              <a:t>, respectively.  Initialize: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Work </a:t>
            </a:r>
            <a:r>
              <a:rPr lang="en-US" altLang="en-US" b="1" dirty="0"/>
              <a:t>= </a:t>
            </a:r>
            <a:r>
              <a:rPr lang="en-US" altLang="en-US" b="1" i="1" dirty="0"/>
              <a:t>Available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r>
              <a:rPr lang="en-US" altLang="en-US" b="1" i="1" dirty="0"/>
              <a:t>Finish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false </a:t>
            </a:r>
            <a:r>
              <a:rPr lang="en-US" altLang="en-US" b="1" dirty="0"/>
              <a:t>for</a:t>
            </a:r>
            <a:r>
              <a:rPr lang="en-US" altLang="en-US" b="1" i="1" dirty="0"/>
              <a:t> i</a:t>
            </a:r>
            <a:r>
              <a:rPr lang="en-US" altLang="en-US" b="1" dirty="0"/>
              <a:t> = 0, 1, …, </a:t>
            </a:r>
            <a:r>
              <a:rPr lang="en-US" altLang="en-US" b="1" i="1" dirty="0"/>
              <a:t>n- </a:t>
            </a:r>
            <a:r>
              <a:rPr lang="en-US" altLang="en-US" b="1" dirty="0"/>
              <a:t>1</a:t>
            </a:r>
          </a:p>
          <a:p>
            <a:pPr marL="1543050" lvl="3" indent="-342900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Find an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 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(a)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/>
              <a:t>  (b) </a:t>
            </a:r>
            <a:r>
              <a:rPr lang="en-US" altLang="en-US" b="1" i="1" dirty="0" err="1"/>
              <a:t>Need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If no such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i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</a:p>
          <a:p>
            <a:pPr marL="800100" lvl="1" indent="-342900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 </a:t>
            </a:r>
            <a:r>
              <a:rPr lang="en-US" altLang="en-US" b="1" dirty="0"/>
              <a:t>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</a:t>
            </a:r>
            <a:r>
              <a:rPr lang="en-US" altLang="en-US" b="1" i="1" dirty="0"/>
              <a:t> true</a:t>
            </a:r>
            <a:br>
              <a:rPr lang="en-US" altLang="en-US" b="1" dirty="0"/>
            </a:br>
            <a:r>
              <a:rPr lang="en-US" altLang="en-US" b="1" dirty="0"/>
              <a:t>  </a:t>
            </a:r>
            <a:r>
              <a:rPr lang="en-US" altLang="en-US" dirty="0"/>
              <a:t>go to step 2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US" altLang="en-US" sz="7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/>
              <a:t>Finish</a:t>
            </a:r>
            <a:r>
              <a:rPr lang="en-US" altLang="en-US" b="1" dirty="0"/>
              <a:t> 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true</a:t>
            </a:r>
            <a:r>
              <a:rPr lang="en-US" altLang="en-US" b="1" dirty="0"/>
              <a:t>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r>
              <a:rPr lang="en-US" altLang="en-US" dirty="0"/>
              <a:t>, then the system is in a safe state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D555E4E-D656-4473-9631-EC334BFD8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951" y="353078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Resource-Request Algorithm for Process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</a:t>
            </a:r>
            <a:endParaRPr lang="en-US" altLang="en-US" sz="2800" dirty="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78FADBB-9076-4FBD-93D9-F75ADC967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114425"/>
            <a:ext cx="7642225" cy="468630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altLang="en-US" b="1" i="1" dirty="0"/>
              <a:t>    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dirty="0"/>
              <a:t> = request vector for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.  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b="1" dirty="0"/>
              <a:t> </a:t>
            </a:r>
            <a:r>
              <a:rPr lang="en-US" altLang="en-US" dirty="0"/>
              <a:t>then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wants </a:t>
            </a:r>
            <a:r>
              <a:rPr lang="en-US" altLang="en-US" b="1" i="1" dirty="0"/>
              <a:t>k</a:t>
            </a:r>
            <a:r>
              <a:rPr lang="en-US" altLang="en-US" dirty="0"/>
              <a:t>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endParaRPr lang="en-US" altLang="en-US" b="1" baseline="-25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i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go to step 2.  Otherwise, raise error condition, since process has exceeded its maximum claim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dirty="0">
                <a:sym typeface="Symbol" panose="05050102010706020507" pitchFamily="18" charset="2"/>
              </a:rPr>
              <a:t>, go to step 3.  Otherwise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must wait, since resources are not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ym typeface="Symbol" panose="05050102010706020507" pitchFamily="18" charset="2"/>
              </a:rPr>
              <a:t>Pretend to allocate requested resources to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by modifying the state as follows:</a:t>
            </a:r>
          </a:p>
          <a:p>
            <a:pPr lvl="3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b="1" i="1" dirty="0">
                <a:sym typeface="Symbol" panose="05050102010706020507" pitchFamily="18" charset="2"/>
              </a:rPr>
              <a:t>Available</a:t>
            </a:r>
            <a:r>
              <a:rPr lang="en-US" altLang="en-US" b="1" dirty="0">
                <a:sym typeface="Symbol" panose="05050102010706020507" pitchFamily="18" charset="2"/>
              </a:rPr>
              <a:t> = </a:t>
            </a:r>
            <a:r>
              <a:rPr lang="en-US" altLang="en-US" b="1" i="1" dirty="0">
                <a:sym typeface="Symbol" panose="05050102010706020507" pitchFamily="18" charset="2"/>
              </a:rPr>
              <a:t>Available  </a:t>
            </a:r>
            <a:r>
              <a:rPr lang="en-US" altLang="en-US" b="1" dirty="0">
                <a:sym typeface="Symbol" panose="05050102010706020507" pitchFamily="18" charset="2"/>
              </a:rPr>
              <a:t>–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baseline="-25000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 </a:t>
            </a:r>
            <a:r>
              <a:rPr lang="en-US" altLang="en-US" b="1" i="1" dirty="0" err="1">
                <a:sym typeface="Symbol" panose="05050102010706020507" pitchFamily="18" charset="2"/>
              </a:rPr>
              <a:t>Allocation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+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;</a:t>
            </a:r>
          </a:p>
          <a:p>
            <a:pPr lvl="3">
              <a:buFontTx/>
              <a:buNone/>
            </a:pPr>
            <a:r>
              <a:rPr lang="en-US" altLang="en-US" b="1" dirty="0">
                <a:sym typeface="Symbol" panose="05050102010706020507" pitchFamily="18" charset="2"/>
              </a:rPr>
              <a:t>		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=</a:t>
            </a:r>
            <a:r>
              <a:rPr lang="en-US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Need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– </a:t>
            </a:r>
            <a:r>
              <a:rPr lang="en-US" altLang="en-US" b="1" i="1" dirty="0" err="1">
                <a:sym typeface="Symbol" panose="05050102010706020507" pitchFamily="18" charset="2"/>
              </a:rPr>
              <a:t>Request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b="1" i="1" dirty="0">
                <a:sym typeface="Symbol" panose="05050102010706020507" pitchFamily="18" charset="2"/>
              </a:rPr>
              <a:t>;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safe  the resources are allocated to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</a:p>
          <a:p>
            <a:pPr lvl="2"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dirty="0">
                <a:sym typeface="Symbol" panose="05050102010706020507" pitchFamily="18" charset="2"/>
              </a:rPr>
              <a:t>If unsafe 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must wait, and the old resource-allocation state is restored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18387C4-9D5B-4D54-8084-FE05B91CC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36379"/>
            <a:ext cx="7664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Banker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  <a:endParaRPr lang="en-US" altLang="en-US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9D491DD-A38E-475F-8906-6128AD1F3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360488"/>
            <a:ext cx="7923212" cy="4540250"/>
          </a:xfrm>
        </p:spPr>
        <p:txBody>
          <a:bodyPr/>
          <a:lstStyle/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5 processes </a:t>
            </a:r>
            <a:r>
              <a:rPr lang="en-US" altLang="en-US" i="1" dirty="0"/>
              <a:t>P</a:t>
            </a:r>
            <a:r>
              <a:rPr lang="en-US" altLang="en-US" baseline="-25000" dirty="0"/>
              <a:t>0  </a:t>
            </a:r>
            <a:r>
              <a:rPr lang="en-US" altLang="en-US" dirty="0"/>
              <a:t>through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;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3 resource types: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              </a:t>
            </a:r>
            <a:r>
              <a:rPr lang="en-US" altLang="en-US" i="1" dirty="0"/>
              <a:t>A</a:t>
            </a:r>
            <a:r>
              <a:rPr lang="en-US" altLang="en-US" dirty="0"/>
              <a:t> (10 instances),  </a:t>
            </a:r>
            <a:r>
              <a:rPr lang="en-US" altLang="en-US" i="1" dirty="0"/>
              <a:t>B</a:t>
            </a:r>
            <a:r>
              <a:rPr lang="en-US" altLang="en-US" dirty="0"/>
              <a:t> (5instances), and </a:t>
            </a:r>
            <a:r>
              <a:rPr lang="en-US" altLang="en-US" i="1" dirty="0"/>
              <a:t>C</a:t>
            </a:r>
            <a:r>
              <a:rPr lang="en-US" altLang="en-US" dirty="0"/>
              <a:t> (7 instances)</a:t>
            </a:r>
          </a:p>
          <a:p>
            <a:pPr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Snapshot at time </a:t>
            </a:r>
            <a:r>
              <a:rPr lang="en-US" altLang="en-US" i="1" dirty="0"/>
              <a:t>T</a:t>
            </a:r>
            <a:r>
              <a:rPr lang="en-US" altLang="en-US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  </a:t>
            </a:r>
            <a:r>
              <a:rPr lang="en-US" altLang="en-US" i="1" u="sng" dirty="0"/>
              <a:t>Max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i="1" dirty="0"/>
              <a:t>			A B C	       A B C 	A B C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0 1 0	         7 5 3 	3 3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2 0 0 	        3 2 2  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       9 0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        2 2 2</a:t>
            </a:r>
          </a:p>
          <a:p>
            <a:pPr>
              <a:buFont typeface="Monotype Sorts" pitchFamily="-84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	         4 3 3  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38D12EB-E650-49F7-BF5C-969347526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DA4E9BA-E5B9-48E9-A6E9-2CB00D152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308136"/>
            <a:ext cx="7772400" cy="4500562"/>
          </a:xfrm>
        </p:spPr>
        <p:txBody>
          <a:bodyPr/>
          <a:lstStyle/>
          <a:p>
            <a:r>
              <a:rPr lang="en-US" altLang="en-US" dirty="0"/>
              <a:t>Illustrate how deadlock can occur when mutex locks are used</a:t>
            </a:r>
          </a:p>
          <a:p>
            <a:r>
              <a:rPr lang="en-US" altLang="en-US" dirty="0"/>
              <a:t>Define the four necessary conditions that characterize deadlock</a:t>
            </a:r>
          </a:p>
          <a:p>
            <a:r>
              <a:rPr lang="en-US" altLang="en-US" dirty="0"/>
              <a:t>Identify a deadlock situation in a resource allocation graph</a:t>
            </a:r>
          </a:p>
          <a:p>
            <a:r>
              <a:rPr lang="en-US" altLang="en-US" dirty="0"/>
              <a:t>Evaluate the four different approaches for preventing deadlocks</a:t>
            </a:r>
          </a:p>
          <a:p>
            <a:r>
              <a:rPr lang="en-US" altLang="en-US" dirty="0"/>
              <a:t>Apply the banker’s algorithm for deadlock avoidance</a:t>
            </a:r>
          </a:p>
          <a:p>
            <a:r>
              <a:rPr lang="en-US" altLang="en-US" dirty="0"/>
              <a:t>Apply the deadlock detection algorithm</a:t>
            </a:r>
          </a:p>
          <a:p>
            <a:r>
              <a:rPr lang="en-US" altLang="en-US" dirty="0"/>
              <a:t>Evaluate approaches for recovering from deadlock</a:t>
            </a:r>
          </a:p>
          <a:p>
            <a:endParaRPr lang="en-US" altLang="en-US" dirty="0"/>
          </a:p>
          <a:p>
            <a:pPr>
              <a:buSzPct val="85000"/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8887BD-D3BC-4339-B372-7CC9B71D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43FB620B-ED3D-4487-B4B3-8D8C19901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36650"/>
            <a:ext cx="7854205" cy="4640263"/>
          </a:xfrm>
        </p:spPr>
        <p:txBody>
          <a:bodyPr/>
          <a:lstStyle/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content of the matrix </a:t>
            </a:r>
            <a:r>
              <a:rPr lang="en-US" altLang="en-US" b="1" i="1" dirty="0"/>
              <a:t>Need</a:t>
            </a:r>
            <a:r>
              <a:rPr lang="en-US" altLang="en-US" dirty="0"/>
              <a:t> is defined to be </a:t>
            </a:r>
            <a:r>
              <a:rPr lang="en-US" altLang="en-US" b="1" i="1" dirty="0"/>
              <a:t>Max</a:t>
            </a:r>
            <a:r>
              <a:rPr lang="en-US" altLang="en-US" b="1" dirty="0"/>
              <a:t> – </a:t>
            </a:r>
            <a:r>
              <a:rPr lang="en-US" altLang="en-US" b="1" i="1" dirty="0"/>
              <a:t>Allocation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Need</a:t>
            </a:r>
            <a:endParaRPr lang="en-US" altLang="en-US" u="sng" dirty="0"/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0	</a:t>
            </a:r>
            <a:r>
              <a:rPr lang="en-US" altLang="en-US" dirty="0"/>
              <a:t>7 4 3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	</a:t>
            </a:r>
            <a:r>
              <a:rPr lang="en-US" altLang="en-US" dirty="0"/>
              <a:t>1 2 2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6 0 0 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0 1 1</a:t>
            </a:r>
          </a:p>
          <a:p>
            <a:pPr>
              <a:buFont typeface="Monotype Sorts" pitchFamily="-84" charset="2"/>
              <a:buNone/>
              <a:tabLst>
                <a:tab pos="2452688" algn="l"/>
                <a:tab pos="34925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4 3 1 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2452688" algn="l"/>
                <a:tab pos="3492500" algn="ctr"/>
              </a:tabLst>
            </a:pPr>
            <a:r>
              <a:rPr lang="en-US" altLang="en-US" dirty="0"/>
              <a:t>The system is in a safe state since the sequence &lt;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&gt; satisfies safety criteria</a:t>
            </a:r>
            <a:endParaRPr lang="en-US" alt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AD3E796E-9D4C-428C-896A-890447D90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143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Example:  </a:t>
            </a:r>
            <a:r>
              <a:rPr lang="en-US" altLang="en-US" i="1"/>
              <a:t>P</a:t>
            </a:r>
            <a:r>
              <a:rPr lang="en-US" altLang="en-US" baseline="-25000"/>
              <a:t>1</a:t>
            </a:r>
            <a:r>
              <a:rPr lang="en-US" altLang="en-US"/>
              <a:t> Request (1,0,2)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5866BF7C-1FA0-4840-882A-7A5E6F0E9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413" y="1103313"/>
            <a:ext cx="7869237" cy="5103812"/>
          </a:xfrm>
        </p:spPr>
        <p:txBody>
          <a:bodyPr/>
          <a:lstStyle/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Check that Request </a:t>
            </a:r>
            <a:r>
              <a:rPr lang="en-US" altLang="en-US" dirty="0">
                <a:sym typeface="Symbol" panose="05050102010706020507" pitchFamily="18" charset="2"/>
              </a:rPr>
              <a:t> Available (that is, (1,0,2)  (3,3,2)  true</a:t>
            </a:r>
            <a:endParaRPr lang="en-US" altLang="en-US" i="1" dirty="0"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Need</a:t>
            </a:r>
            <a:r>
              <a:rPr lang="en-US" altLang="en-US" i="1" dirty="0"/>
              <a:t>	   </a:t>
            </a:r>
            <a:r>
              <a:rPr lang="en-US" altLang="en-US" i="1" u="sng" dirty="0"/>
              <a:t>Available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i="1" dirty="0"/>
              <a:t>			A B C	A B C	 A B C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	0 1 0 	7 4 3 	2 3 0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	      3 0 2             0 2 0 	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3 0 2 	 6 0 0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2 1 1 	0 1 1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 	 4 3 1 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Executing safety algorithm shows that sequence &lt;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,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,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0</a:t>
            </a:r>
            <a:r>
              <a:rPr lang="en-US" altLang="en-US" b="1" dirty="0"/>
              <a:t>,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2</a:t>
            </a:r>
            <a:r>
              <a:rPr lang="en-US" altLang="en-US" dirty="0"/>
              <a:t>&gt; satisfies safety requirement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(3,3,0) by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4</a:t>
            </a:r>
            <a:r>
              <a:rPr lang="en-US" altLang="en-US" dirty="0"/>
              <a:t> be granted?</a:t>
            </a:r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sz="800" dirty="0"/>
          </a:p>
          <a:p>
            <a:pPr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r>
              <a:rPr lang="en-US" altLang="en-US" dirty="0"/>
              <a:t>Can request for (0,2,0) by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0</a:t>
            </a:r>
            <a:r>
              <a:rPr lang="en-US" altLang="en-US" dirty="0"/>
              <a:t> be granted?</a:t>
            </a:r>
          </a:p>
          <a:p>
            <a:pPr>
              <a:buFont typeface="Monotype Sorts" pitchFamily="-84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73354F7-D46C-481C-9D4A-3953C7C9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235762"/>
            <a:ext cx="7421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Detection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B0C7DA51-11F7-430E-8F04-C804721EE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5" y="1233488"/>
            <a:ext cx="7527990" cy="4530725"/>
          </a:xfrm>
        </p:spPr>
        <p:txBody>
          <a:bodyPr/>
          <a:lstStyle/>
          <a:p>
            <a:r>
              <a:rPr lang="en-US" altLang="en-US" dirty="0"/>
              <a:t>Allow system to enter deadlock state 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Detection algorithm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Recovery scheme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E0AC6EB-98B0-4800-BA12-8164E3633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686" y="-19986"/>
            <a:ext cx="7772400" cy="844551"/>
          </a:xfrm>
        </p:spPr>
        <p:txBody>
          <a:bodyPr/>
          <a:lstStyle/>
          <a:p>
            <a:pPr eaLnBrk="1" hangingPunct="1"/>
            <a:r>
              <a:rPr lang="en-US" altLang="en-US" dirty="0"/>
              <a:t>Single Instance of Each Resource Type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9A96C6DF-1521-4C97-AEB7-B25DA22EF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73163"/>
            <a:ext cx="7585075" cy="4511675"/>
          </a:xfrm>
        </p:spPr>
        <p:txBody>
          <a:bodyPr/>
          <a:lstStyle/>
          <a:p>
            <a:r>
              <a:rPr lang="en-US" altLang="en-US" dirty="0"/>
              <a:t>Maintain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wait-for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graph</a:t>
            </a:r>
          </a:p>
          <a:p>
            <a:pPr lvl="1"/>
            <a:r>
              <a:rPr lang="en-US" altLang="en-US" dirty="0"/>
              <a:t>Nodes are processes</a:t>
            </a:r>
          </a:p>
          <a:p>
            <a:pPr lvl="1"/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 </a:t>
            </a:r>
            <a:r>
              <a:rPr lang="en-US" altLang="en-US" b="1" i="1" dirty="0" err="1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b="1" i="1" baseline="-25000" dirty="0">
                <a:sym typeface="Symbol" panose="05050102010706020507" pitchFamily="18" charset="2"/>
              </a:rPr>
              <a:t>   </a:t>
            </a: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is waiting for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b="1" i="1" dirty="0" err="1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 err="1">
                <a:sym typeface="Symbol" panose="05050102010706020507" pitchFamily="18" charset="2"/>
              </a:rPr>
              <a:t>j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i="1" dirty="0">
              <a:sym typeface="Symbol" panose="05050102010706020507" pitchFamily="18" charset="2"/>
            </a:endParaRPr>
          </a:p>
          <a:p>
            <a:r>
              <a:rPr lang="en-US" altLang="en-US" dirty="0"/>
              <a:t>Periodically invoke an algorithm that searches for a cycle in the graph. If there is a cycle, there exists a deadlock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An algorithm to detect a cycle in a graph requires an order of</a:t>
            </a:r>
            <a:r>
              <a:rPr lang="en-US" altLang="en-US" i="1" dirty="0"/>
              <a:t> </a:t>
            </a:r>
            <a:r>
              <a:rPr lang="en-US" altLang="en-US" b="1" i="1" dirty="0"/>
              <a:t>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</a:t>
            </a:r>
            <a:r>
              <a:rPr lang="en-US" altLang="en-US" dirty="0"/>
              <a:t>operations, where </a:t>
            </a:r>
            <a:r>
              <a:rPr lang="en-US" altLang="en-US" b="1" i="1" dirty="0"/>
              <a:t>n</a:t>
            </a:r>
            <a:r>
              <a:rPr lang="en-US" altLang="en-US" dirty="0"/>
              <a:t> is the number of vertices in the graph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484A614-EAE8-49DD-A55B-4F7E12A5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164" y="270077"/>
            <a:ext cx="8288629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Resource-Allocation Graph and  Wait-for Graph</a:t>
            </a:r>
          </a:p>
        </p:txBody>
      </p:sp>
      <p:sp>
        <p:nvSpPr>
          <p:cNvPr id="66562" name="Text Box 5">
            <a:extLst>
              <a:ext uri="{FF2B5EF4-FFF2-40B4-BE49-F238E27FC236}">
                <a16:creationId xmlns:a16="http://schemas.microsoft.com/office/drawing/2014/main" id="{FD3E6C09-91AB-4252-8558-115F273E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529431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Resource-Allocation Graph</a:t>
            </a:r>
          </a:p>
        </p:txBody>
      </p:sp>
      <p:sp>
        <p:nvSpPr>
          <p:cNvPr id="66563" name="Text Box 6">
            <a:extLst>
              <a:ext uri="{FF2B5EF4-FFF2-40B4-BE49-F238E27FC236}">
                <a16:creationId xmlns:a16="http://schemas.microsoft.com/office/drawing/2014/main" id="{4DB892FA-9656-4369-B039-CF364DF8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294313"/>
            <a:ext cx="314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Corresponding wait-for graph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0B62FAF8-3075-42AC-BA0B-5BDEAC7D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252538"/>
            <a:ext cx="5740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3ED25FA-FD51-4DC3-9667-49F48E298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331" y="131947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en-US" dirty="0"/>
              <a:t>Several Instances of a Resource Type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A408F457-CD45-48AA-8181-E44F8AA0A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187450"/>
            <a:ext cx="7580215" cy="3851275"/>
          </a:xfr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Available</a:t>
            </a:r>
            <a:r>
              <a:rPr lang="en-US" altLang="en-US" i="1" dirty="0"/>
              <a:t>:</a:t>
            </a:r>
            <a:r>
              <a:rPr lang="en-US" altLang="en-US" dirty="0"/>
              <a:t>  A vector of length </a:t>
            </a:r>
            <a:r>
              <a:rPr lang="en-US" altLang="en-US" b="1" i="1" dirty="0"/>
              <a:t>m</a:t>
            </a:r>
            <a:r>
              <a:rPr lang="en-US" altLang="en-US" dirty="0"/>
              <a:t> indicates the number of available resources of each type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Allocation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defines the number of resources of each type currently allocated to each process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Request</a:t>
            </a:r>
            <a:r>
              <a:rPr lang="en-US" altLang="en-US" i="1" dirty="0"/>
              <a:t>:</a:t>
            </a:r>
            <a:r>
              <a:rPr lang="en-US" altLang="en-US" dirty="0"/>
              <a:t>  An </a:t>
            </a:r>
            <a:r>
              <a:rPr lang="en-US" altLang="en-US" b="1" i="1" dirty="0"/>
              <a:t>n </a:t>
            </a:r>
            <a:r>
              <a:rPr lang="en-US" altLang="en-US" b="1" dirty="0"/>
              <a:t>x</a:t>
            </a:r>
            <a:r>
              <a:rPr lang="en-US" altLang="en-US" b="1" i="1" dirty="0"/>
              <a:t> m</a:t>
            </a:r>
            <a:r>
              <a:rPr lang="en-US" altLang="en-US" b="1" dirty="0"/>
              <a:t> </a:t>
            </a:r>
            <a:r>
              <a:rPr lang="en-US" altLang="en-US" dirty="0"/>
              <a:t>matrix indicates the current request  of each process.  If </a:t>
            </a:r>
            <a:r>
              <a:rPr lang="en-US" altLang="en-US" b="1" i="1" dirty="0"/>
              <a:t>Request 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][</a:t>
            </a:r>
            <a:r>
              <a:rPr lang="en-US" altLang="en-US" b="1" i="1" dirty="0"/>
              <a:t>j</a:t>
            </a:r>
            <a:r>
              <a:rPr lang="en-US" altLang="en-US" b="1" dirty="0"/>
              <a:t>] = </a:t>
            </a:r>
            <a:r>
              <a:rPr lang="en-US" altLang="en-US" b="1" i="1" dirty="0"/>
              <a:t>k</a:t>
            </a:r>
            <a:r>
              <a:rPr lang="en-US" altLang="en-US" dirty="0"/>
              <a:t>, then process</a:t>
            </a:r>
            <a:r>
              <a:rPr lang="en-US" altLang="en-US" i="1" dirty="0"/>
              <a:t>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is requesting</a:t>
            </a:r>
            <a:r>
              <a:rPr lang="en-US" altLang="en-US" i="1" dirty="0"/>
              <a:t> </a:t>
            </a:r>
            <a:r>
              <a:rPr lang="en-US" altLang="en-US" b="1" i="1" dirty="0"/>
              <a:t>k</a:t>
            </a:r>
            <a:r>
              <a:rPr lang="en-US" altLang="en-US" dirty="0"/>
              <a:t> more instances of resource type </a:t>
            </a:r>
            <a:r>
              <a:rPr lang="en-US" altLang="en-US" b="1" i="1" dirty="0" err="1"/>
              <a:t>R</a:t>
            </a:r>
            <a:r>
              <a:rPr lang="en-US" altLang="en-US" b="1" i="1" baseline="-25000" dirty="0" err="1"/>
              <a:t>j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A086C2B-A5AE-4F5F-8E2A-37905099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415" y="236379"/>
            <a:ext cx="7899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4F25B4FD-55C6-400C-B972-1DEDC8185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5363" y="1233488"/>
            <a:ext cx="7753350" cy="45307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i="1" dirty="0"/>
              <a:t>Work</a:t>
            </a:r>
            <a:r>
              <a:rPr lang="en-US" altLang="en-US" dirty="0"/>
              <a:t> and </a:t>
            </a:r>
            <a:r>
              <a:rPr lang="en-US" altLang="en-US" b="1" i="1" dirty="0"/>
              <a:t>Finish</a:t>
            </a:r>
            <a:r>
              <a:rPr lang="en-US" altLang="en-US" dirty="0"/>
              <a:t> be vectors of length </a:t>
            </a:r>
            <a:r>
              <a:rPr lang="en-US" altLang="en-US" b="1" i="1" dirty="0"/>
              <a:t>m</a:t>
            </a:r>
            <a:r>
              <a:rPr lang="en-US" altLang="en-US" dirty="0"/>
              <a:t> and </a:t>
            </a:r>
            <a:r>
              <a:rPr lang="en-US" altLang="en-US" b="1" i="1" dirty="0"/>
              <a:t>n</a:t>
            </a:r>
            <a:r>
              <a:rPr lang="en-US" altLang="en-US" dirty="0"/>
              <a:t>, respectively Initialize: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Available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dirty="0"/>
              <a:t> For </a:t>
            </a:r>
            <a:r>
              <a:rPr lang="en-US" altLang="en-US" b="1" i="1" dirty="0"/>
              <a:t>i</a:t>
            </a:r>
            <a:r>
              <a:rPr lang="en-US" altLang="en-US" b="1" dirty="0"/>
              <a:t> = 1,2, …,</a:t>
            </a:r>
            <a:r>
              <a:rPr lang="en-US" altLang="en-US" b="1" i="1" dirty="0"/>
              <a:t> n</a:t>
            </a:r>
            <a:r>
              <a:rPr lang="en-US" altLang="en-US" dirty="0"/>
              <a:t>, if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 0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</a:t>
            </a:r>
            <a:r>
              <a:rPr lang="en-US" altLang="en-US" b="1" i="1" dirty="0">
                <a:sym typeface="Symbol" panose="05050102010706020507" pitchFamily="18" charset="2"/>
              </a:rPr>
              <a:t>= false</a:t>
            </a:r>
            <a:r>
              <a:rPr lang="en-US" altLang="en-US" dirty="0">
                <a:sym typeface="Symbol" panose="05050102010706020507" pitchFamily="18" charset="2"/>
              </a:rPr>
              <a:t>; otherwise,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[i] = </a:t>
            </a:r>
            <a:r>
              <a:rPr lang="en-US" altLang="en-US" b="1" i="1" dirty="0">
                <a:sym typeface="Symbol" panose="05050102010706020507" pitchFamily="18" charset="2"/>
              </a:rPr>
              <a:t>true</a:t>
            </a:r>
          </a:p>
          <a:p>
            <a:pPr marL="850900" lvl="1" indent="-393700"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Find an index </a:t>
            </a:r>
            <a:r>
              <a:rPr lang="en-US" altLang="en-US" b="1" i="1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such that both:</a:t>
            </a:r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== </a:t>
            </a:r>
            <a:r>
              <a:rPr lang="en-US" altLang="en-US" b="1" i="1" dirty="0"/>
              <a:t>false</a:t>
            </a:r>
            <a:endParaRPr lang="en-US" altLang="en-US" b="1" dirty="0"/>
          </a:p>
          <a:p>
            <a:pPr marL="850900" lvl="1" indent="-393700">
              <a:buFont typeface="+mj-lt"/>
              <a:buAutoNum type="alphaLcParenR"/>
            </a:pPr>
            <a:r>
              <a:rPr lang="en-US" altLang="en-US" i="1" dirty="0"/>
              <a:t> </a:t>
            </a:r>
            <a:r>
              <a:rPr lang="en-US" altLang="en-US" b="1" i="1" dirty="0" err="1"/>
              <a:t>Request</a:t>
            </a:r>
            <a:r>
              <a:rPr lang="en-US" altLang="en-US" b="1" i="1" baseline="-25000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Work</a:t>
            </a:r>
            <a:br>
              <a:rPr lang="en-US" altLang="en-US" b="1" i="1" dirty="0">
                <a:sym typeface="Symbol" panose="05050102010706020507" pitchFamily="18" charset="2"/>
              </a:rPr>
            </a:br>
            <a:endParaRPr lang="en-US" altLang="en-US" b="1" dirty="0">
              <a:sym typeface="Symbol" panose="05050102010706020507" pitchFamily="18" charset="2"/>
            </a:endParaRPr>
          </a:p>
          <a:p>
            <a:pPr marL="850900" lvl="1" indent="-393700"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If no such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exists, go to step 4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C8DFB5C-1F8D-4190-83A2-9517D9381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14313"/>
            <a:ext cx="7558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 Algorithm (Cont.)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1590227E-597D-4241-9B48-CEE17B87B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1171575"/>
            <a:ext cx="7218362" cy="229711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i="1" dirty="0"/>
              <a:t> </a:t>
            </a:r>
            <a:r>
              <a:rPr lang="en-US" altLang="en-US" b="1" i="1" dirty="0"/>
              <a:t>Work</a:t>
            </a:r>
            <a:r>
              <a:rPr lang="en-US" altLang="en-US" b="1" dirty="0"/>
              <a:t> = </a:t>
            </a:r>
            <a:r>
              <a:rPr lang="en-US" altLang="en-US" b="1" i="1" dirty="0"/>
              <a:t>Work</a:t>
            </a:r>
            <a:r>
              <a:rPr lang="en-US" altLang="en-US" b="1" dirty="0"/>
              <a:t> + </a:t>
            </a:r>
            <a:r>
              <a:rPr lang="en-US" altLang="en-US" b="1" i="1" dirty="0" err="1"/>
              <a:t>Allocation</a:t>
            </a:r>
            <a:r>
              <a:rPr lang="en-US" altLang="en-US" b="1" i="1" baseline="-25000" dirty="0" err="1"/>
              <a:t>i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b="1" i="1" dirty="0"/>
              <a:t>Finish</a:t>
            </a:r>
            <a:r>
              <a:rPr lang="en-US" altLang="en-US" b="1" dirty="0"/>
              <a:t>[</a:t>
            </a:r>
            <a:r>
              <a:rPr lang="en-US" altLang="en-US" b="1" i="1" dirty="0"/>
              <a:t>i</a:t>
            </a:r>
            <a:r>
              <a:rPr lang="en-US" altLang="en-US" b="1" dirty="0"/>
              <a:t>] = </a:t>
            </a:r>
            <a:r>
              <a:rPr lang="en-US" altLang="en-US" b="1" i="1" dirty="0"/>
              <a:t>true</a:t>
            </a:r>
            <a:br>
              <a:rPr lang="en-US" altLang="en-US" b="1" dirty="0"/>
            </a:br>
            <a:r>
              <a:rPr lang="en-US" altLang="en-US" b="1" dirty="0"/>
              <a:t>     </a:t>
            </a:r>
            <a:r>
              <a:rPr lang="en-US" altLang="en-US" dirty="0"/>
              <a:t>go to step 2</a:t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marL="342900" indent="-342900">
              <a:lnSpc>
                <a:spcPct val="90000"/>
              </a:lnSpc>
              <a:buAutoNum type="arabicPeriod" startAt="3"/>
            </a:pPr>
            <a:r>
              <a:rPr lang="en-US" altLang="en-US" dirty="0"/>
              <a:t>If </a:t>
            </a:r>
            <a:r>
              <a:rPr lang="en-US" altLang="en-US" b="1" i="1" dirty="0"/>
              <a:t>Finish[i] == false</a:t>
            </a:r>
            <a:r>
              <a:rPr lang="en-US" altLang="en-US" dirty="0"/>
              <a:t>, for some </a:t>
            </a:r>
            <a:r>
              <a:rPr lang="en-US" altLang="en-US" b="1" i="1" dirty="0"/>
              <a:t>i</a:t>
            </a:r>
            <a:r>
              <a:rPr lang="en-US" altLang="en-US" dirty="0"/>
              <a:t>, 1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  </a:t>
            </a:r>
            <a:r>
              <a:rPr lang="en-US" altLang="en-US" b="1" i="1" dirty="0">
                <a:sym typeface="Symbol" panose="05050102010706020507" pitchFamily="18" charset="2"/>
              </a:rPr>
              <a:t>n</a:t>
            </a:r>
            <a:r>
              <a:rPr lang="en-US" altLang="en-US" dirty="0">
                <a:sym typeface="Symbol" panose="05050102010706020507" pitchFamily="18" charset="2"/>
              </a:rPr>
              <a:t>, then the system is in   deadlock state. Moreover, if </a:t>
            </a:r>
            <a:r>
              <a:rPr lang="en-US" altLang="en-US" b="1" i="1" dirty="0">
                <a:sym typeface="Symbol" panose="05050102010706020507" pitchFamily="18" charset="2"/>
              </a:rPr>
              <a:t>Finish</a:t>
            </a:r>
            <a:r>
              <a:rPr lang="en-US" altLang="en-US" b="1" dirty="0">
                <a:sym typeface="Symbol" panose="05050102010706020507" pitchFamily="18" charset="2"/>
              </a:rPr>
              <a:t>[</a:t>
            </a:r>
            <a:r>
              <a:rPr lang="en-US" altLang="en-US" b="1" i="1" dirty="0">
                <a:sym typeface="Symbol" panose="05050102010706020507" pitchFamily="18" charset="2"/>
              </a:rPr>
              <a:t>i</a:t>
            </a:r>
            <a:r>
              <a:rPr lang="en-US" altLang="en-US" b="1" dirty="0">
                <a:sym typeface="Symbol" panose="05050102010706020507" pitchFamily="18" charset="2"/>
              </a:rPr>
              <a:t>] == </a:t>
            </a:r>
            <a:r>
              <a:rPr lang="en-US" altLang="en-US" b="1" i="1" dirty="0">
                <a:sym typeface="Symbol" panose="05050102010706020507" pitchFamily="18" charset="2"/>
              </a:rPr>
              <a:t>false</a:t>
            </a:r>
            <a:r>
              <a:rPr lang="en-US" altLang="en-US" dirty="0">
                <a:sym typeface="Symbol" panose="05050102010706020507" pitchFamily="18" charset="2"/>
              </a:rPr>
              <a:t>, then </a:t>
            </a:r>
            <a:r>
              <a:rPr lang="en-US" altLang="en-US" b="1" i="1" dirty="0">
                <a:sym typeface="Symbol" panose="05050102010706020507" pitchFamily="18" charset="2"/>
              </a:rPr>
              <a:t>P</a:t>
            </a:r>
            <a:r>
              <a:rPr lang="en-US" altLang="en-US" b="1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is deadlocked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endParaRPr lang="en-US" altLang="en-US" dirty="0"/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6085A5E-EEBE-4448-A0CB-F924E9CD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824288"/>
            <a:ext cx="76946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Algorithm requires an order of O(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m 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x</a:t>
            </a:r>
            <a:r>
              <a:rPr kumimoji="0" lang="en-US" altLang="en-US" b="1" i="1">
                <a:solidFill>
                  <a:srgbClr val="FF0066"/>
                </a:solidFill>
                <a:sym typeface="Symbol" panose="05050102010706020507" pitchFamily="18" charset="2"/>
              </a:rPr>
              <a:t> n</a:t>
            </a:r>
            <a:r>
              <a:rPr kumimoji="0" lang="en-US" altLang="en-US" b="1" baseline="30000">
                <a:solidFill>
                  <a:srgbClr val="FF0066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b="1">
                <a:solidFill>
                  <a:srgbClr val="FF0066"/>
                </a:solidFill>
                <a:sym typeface="Symbol" panose="05050102010706020507" pitchFamily="18" charset="2"/>
              </a:rPr>
              <a:t>) operations to detect whether the system is in deadlocked state</a:t>
            </a:r>
            <a:endParaRPr kumimoji="0" lang="en-US" alt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en-US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0245696-9CE8-4FC7-BC3D-C43A8603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350" y="2143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Detection Algorithm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CBEDF2A5-8F09-4357-9519-FCAE0F3F3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00" y="1108075"/>
            <a:ext cx="8037513" cy="5121275"/>
          </a:xfrm>
        </p:spPr>
        <p:txBody>
          <a:bodyPr/>
          <a:lstStyle/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Five processes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0</a:t>
            </a:r>
            <a:r>
              <a:rPr lang="en-US" altLang="en-US" dirty="0"/>
              <a:t> through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4</a:t>
            </a:r>
            <a:r>
              <a:rPr lang="en-US" altLang="en-US" dirty="0"/>
              <a:t>;</a:t>
            </a:r>
            <a:r>
              <a:rPr lang="en-US" altLang="en-US" baseline="-25000" dirty="0"/>
              <a:t> </a:t>
            </a:r>
            <a:r>
              <a:rPr lang="en-US" altLang="en-US" dirty="0"/>
              <a:t>three resource types </a:t>
            </a:r>
            <a:br>
              <a:rPr lang="en-US" altLang="en-US" dirty="0"/>
            </a:br>
            <a:r>
              <a:rPr lang="en-US" altLang="en-US" dirty="0"/>
              <a:t>A (7 instances), </a:t>
            </a:r>
            <a:r>
              <a:rPr lang="en-US" altLang="en-US" i="1" dirty="0"/>
              <a:t>B </a:t>
            </a:r>
            <a:r>
              <a:rPr lang="en-US" altLang="en-US" dirty="0"/>
              <a:t>(2 instances), and </a:t>
            </a:r>
            <a:r>
              <a:rPr lang="en-US" altLang="en-US" i="1" dirty="0"/>
              <a:t>C</a:t>
            </a:r>
            <a:r>
              <a:rPr lang="en-US" altLang="en-US" dirty="0"/>
              <a:t> (6 instances)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Snapshot at time </a:t>
            </a:r>
            <a:r>
              <a:rPr lang="en-US" altLang="en-US" b="1" i="1" dirty="0"/>
              <a:t>T</a:t>
            </a:r>
            <a:r>
              <a:rPr lang="en-US" altLang="en-US" b="1" baseline="-25000" dirty="0"/>
              <a:t>0</a:t>
            </a:r>
            <a:r>
              <a:rPr lang="en-US" altLang="en-US" dirty="0"/>
              <a:t>: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 </a:t>
            </a:r>
            <a:r>
              <a:rPr lang="en-US" altLang="en-US" i="1" u="sng" dirty="0"/>
              <a:t>Allocation</a:t>
            </a:r>
            <a:r>
              <a:rPr lang="en-US" altLang="en-US" i="1" dirty="0"/>
              <a:t>	</a:t>
            </a:r>
            <a:r>
              <a:rPr lang="en-US" altLang="en-US" i="1" u="sng" dirty="0"/>
              <a:t>Request</a:t>
            </a:r>
            <a:r>
              <a:rPr lang="en-US" altLang="en-US" i="1" dirty="0"/>
              <a:t>	</a:t>
            </a:r>
            <a:r>
              <a:rPr lang="en-US" altLang="en-US" i="1" u="sng" dirty="0"/>
              <a:t>Available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		</a:t>
            </a:r>
            <a:r>
              <a:rPr lang="en-US" altLang="en-US" i="1" dirty="0"/>
              <a:t>A B C 	  A B C 	A B C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	          0 1 0             0 0 0 	0 0 0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P</a:t>
            </a:r>
            <a:r>
              <a:rPr lang="en-US" altLang="en-US" baseline="-25000" dirty="0"/>
              <a:t>1</a:t>
            </a:r>
            <a:r>
              <a:rPr lang="en-US" altLang="en-US" dirty="0"/>
              <a:t>	          	2 0 0 	  2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P</a:t>
            </a:r>
            <a:r>
              <a:rPr lang="en-US" altLang="en-US" baseline="-25000" dirty="0"/>
              <a:t>2</a:t>
            </a:r>
            <a:r>
              <a:rPr lang="en-US" altLang="en-US" dirty="0"/>
              <a:t>		          3 0 3             0 0 0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i="1" dirty="0"/>
              <a:t>             P</a:t>
            </a:r>
            <a:r>
              <a:rPr lang="en-US" altLang="en-US" baseline="-25000" dirty="0"/>
              <a:t>3</a:t>
            </a:r>
            <a:r>
              <a:rPr lang="en-US" altLang="en-US" dirty="0"/>
              <a:t>		2 1 1 	   1 0 0 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	       </a:t>
            </a:r>
            <a:r>
              <a:rPr lang="en-US" altLang="en-US" i="1" dirty="0"/>
              <a:t>P</a:t>
            </a:r>
            <a:r>
              <a:rPr lang="en-US" altLang="en-US" baseline="-25000" dirty="0"/>
              <a:t>4	</a:t>
            </a:r>
            <a:r>
              <a:rPr lang="en-US" altLang="en-US" dirty="0"/>
              <a:t>	0 0 2 	   0 0 2</a:t>
            </a:r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  <a:p>
            <a:pPr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r>
              <a:rPr lang="en-US" altLang="en-US" dirty="0"/>
              <a:t>Sequence &lt;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0</a:t>
            </a:r>
            <a:r>
              <a:rPr lang="en-US" altLang="en-US" b="1" i="1" dirty="0"/>
              <a:t>, P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, P</a:t>
            </a:r>
            <a:r>
              <a:rPr lang="en-US" altLang="en-US" b="1" i="1" baseline="-25000" dirty="0"/>
              <a:t>3</a:t>
            </a:r>
            <a:r>
              <a:rPr lang="en-US" altLang="en-US" b="1" i="1" dirty="0"/>
              <a:t>, P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P</a:t>
            </a:r>
            <a:r>
              <a:rPr lang="en-US" altLang="en-US" b="1" i="1" baseline="-25000" dirty="0"/>
              <a:t>4</a:t>
            </a:r>
            <a:r>
              <a:rPr lang="en-US" altLang="en-US" dirty="0"/>
              <a:t>&gt; will result in </a:t>
            </a:r>
            <a:r>
              <a:rPr lang="en-US" altLang="en-US" b="1" i="1" dirty="0"/>
              <a:t>Finish[i] = true </a:t>
            </a:r>
            <a:r>
              <a:rPr lang="en-US" altLang="en-US" dirty="0"/>
              <a:t>for all </a:t>
            </a:r>
            <a:r>
              <a:rPr lang="en-US" altLang="en-US" b="1" i="1" dirty="0"/>
              <a:t>i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1428750" algn="l"/>
                <a:tab pos="2338388" algn="ctr"/>
                <a:tab pos="3594100" algn="ctr"/>
                <a:tab pos="4921250" algn="ctr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DA86E4C4-151E-4B29-AF3A-94D82C4FF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198FFF5E-8931-4A8B-8BF7-20846C289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81925" cy="5037137"/>
          </a:xfrm>
        </p:spPr>
        <p:txBody>
          <a:bodyPr/>
          <a:lstStyle/>
          <a:p>
            <a:pPr>
              <a:tabLst>
                <a:tab pos="2800350" algn="l"/>
                <a:tab pos="3708400" algn="ctr"/>
              </a:tabLst>
            </a:pPr>
            <a:r>
              <a:rPr lang="en-US" altLang="en-US" b="1" i="1" dirty="0"/>
              <a:t>P</a:t>
            </a:r>
            <a:r>
              <a:rPr lang="en-US" altLang="en-US" b="1" baseline="-25000" dirty="0"/>
              <a:t>2</a:t>
            </a:r>
            <a:r>
              <a:rPr lang="en-US" altLang="en-US" dirty="0"/>
              <a:t> requests an additional instance of type</a:t>
            </a:r>
            <a:r>
              <a:rPr lang="en-US" altLang="en-US" i="1" dirty="0"/>
              <a:t> </a:t>
            </a:r>
            <a:r>
              <a:rPr lang="en-US" altLang="en-US" b="1" i="1" dirty="0"/>
              <a:t>C</a:t>
            </a:r>
            <a:endParaRPr lang="en-US" altLang="en-US" b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	</a:t>
            </a:r>
            <a:r>
              <a:rPr lang="en-US" altLang="en-US" i="1" u="sng" dirty="0"/>
              <a:t>Request</a:t>
            </a:r>
            <a:endParaRPr lang="en-US" altLang="en-US" i="1" dirty="0"/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i="1" dirty="0"/>
              <a:t>			A B C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	0 0 0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	2 0 2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	0 0 1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	1 0 0 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	0 0 2</a:t>
            </a:r>
          </a:p>
          <a:p>
            <a:pPr>
              <a:buFont typeface="Monotype Sorts" pitchFamily="-84" charset="2"/>
              <a:buNone/>
              <a:tabLst>
                <a:tab pos="2800350" algn="l"/>
                <a:tab pos="3708400" algn="ctr"/>
              </a:tabLst>
            </a:pPr>
            <a:endParaRPr lang="en-US" altLang="en-US" sz="800" dirty="0"/>
          </a:p>
          <a:p>
            <a:pPr>
              <a:tabLst>
                <a:tab pos="2800350" algn="l"/>
                <a:tab pos="3708400" algn="ctr"/>
              </a:tabLst>
            </a:pPr>
            <a:r>
              <a:rPr lang="en-US" altLang="en-US" dirty="0"/>
              <a:t>State of system?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Can reclaim resources held by process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0</a:t>
            </a:r>
            <a:r>
              <a:rPr lang="en-US" altLang="en-US" dirty="0"/>
              <a:t>, but insufficient resources to fulfill other processes; requests</a:t>
            </a:r>
          </a:p>
          <a:p>
            <a:pPr lvl="1">
              <a:tabLst>
                <a:tab pos="2800350" algn="l"/>
                <a:tab pos="3708400" algn="ctr"/>
              </a:tabLst>
            </a:pPr>
            <a:r>
              <a:rPr lang="en-US" altLang="en-US" dirty="0"/>
              <a:t>Deadlock exists, consisting of processes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</a:t>
            </a:r>
            <a:r>
              <a:rPr lang="en-US" altLang="en-US" b="1" baseline="-25000" dirty="0"/>
              <a:t>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,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3</a:t>
            </a:r>
            <a:r>
              <a:rPr lang="en-US" altLang="en-US" dirty="0"/>
              <a:t>, and </a:t>
            </a:r>
            <a:r>
              <a:rPr lang="en-US" altLang="en-US" b="1" i="1" dirty="0"/>
              <a:t>P</a:t>
            </a:r>
            <a:r>
              <a:rPr lang="en-US" altLang="en-US" b="1" baseline="-25000" dirty="0"/>
              <a:t>4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61502D7-7068-4DDE-82B3-CB27E3C63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System Model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CD8E9D65-BCDC-43F0-9CD9-F44119219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834" y="1354816"/>
            <a:ext cx="7351712" cy="4483100"/>
          </a:xfrm>
        </p:spPr>
        <p:txBody>
          <a:bodyPr/>
          <a:lstStyle/>
          <a:p>
            <a:r>
              <a:rPr lang="en-US" altLang="en-US" dirty="0"/>
              <a:t>System consists of resources</a:t>
            </a:r>
          </a:p>
          <a:p>
            <a:r>
              <a:rPr lang="en-US" altLang="en-US" dirty="0"/>
              <a:t>Resource types 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. . ., </a:t>
            </a:r>
            <a:r>
              <a:rPr lang="en-US" altLang="en-US" i="1" dirty="0"/>
              <a:t>R</a:t>
            </a:r>
            <a:r>
              <a:rPr lang="en-US" altLang="en-US" baseline="-25000" dirty="0"/>
              <a:t>m</a:t>
            </a:r>
          </a:p>
          <a:p>
            <a:pPr lvl="1"/>
            <a:r>
              <a:rPr lang="en-US" altLang="en-US" i="1" dirty="0"/>
              <a:t>CPU cycles, memory space, I/O devices</a:t>
            </a:r>
          </a:p>
          <a:p>
            <a:r>
              <a:rPr lang="en-US" altLang="en-US" dirty="0"/>
              <a:t>Each resource type </a:t>
            </a:r>
            <a:r>
              <a:rPr lang="en-US" altLang="en-US" i="1" dirty="0"/>
              <a:t>R</a:t>
            </a:r>
            <a:r>
              <a:rPr lang="en-US" altLang="en-US" baseline="-25000" dirty="0"/>
              <a:t>i</a:t>
            </a:r>
            <a:r>
              <a:rPr lang="en-US" altLang="en-US" dirty="0"/>
              <a:t> has </a:t>
            </a:r>
            <a:r>
              <a:rPr lang="en-US" altLang="en-US" i="1" dirty="0"/>
              <a:t>W</a:t>
            </a:r>
            <a:r>
              <a:rPr lang="en-US" altLang="en-US" baseline="-25000" dirty="0"/>
              <a:t>i</a:t>
            </a:r>
            <a:r>
              <a:rPr lang="en-US" altLang="en-US" dirty="0"/>
              <a:t> instances.</a:t>
            </a:r>
          </a:p>
          <a:p>
            <a:r>
              <a:rPr lang="en-US" altLang="en-US" dirty="0"/>
              <a:t>Each process utilizes a resource as follows:</a:t>
            </a:r>
          </a:p>
          <a:p>
            <a:pPr lvl="1"/>
            <a:r>
              <a:rPr lang="en-US" altLang="en-US" b="1" dirty="0"/>
              <a:t>request </a:t>
            </a:r>
          </a:p>
          <a:p>
            <a:pPr lvl="1"/>
            <a:r>
              <a:rPr lang="en-US" altLang="en-US" b="1" dirty="0"/>
              <a:t>use </a:t>
            </a:r>
          </a:p>
          <a:p>
            <a:pPr lvl="1"/>
            <a:r>
              <a:rPr lang="en-US" altLang="en-US" b="1" dirty="0"/>
              <a:t>release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D4BC432-7638-454C-8A48-5A8BCB25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138" y="230188"/>
            <a:ext cx="7586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Detection-Algorithm Usage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58D4C12-F6CC-4793-92BE-5D929F7ED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122363"/>
            <a:ext cx="7742205" cy="4530725"/>
          </a:xfrm>
        </p:spPr>
        <p:txBody>
          <a:bodyPr/>
          <a:lstStyle/>
          <a:p>
            <a:r>
              <a:rPr lang="en-US" altLang="en-US" dirty="0"/>
              <a:t>When, and how often, to invoke depends on:</a:t>
            </a:r>
          </a:p>
          <a:p>
            <a:pPr lvl="1"/>
            <a:r>
              <a:rPr lang="en-US" altLang="en-US" dirty="0"/>
              <a:t>How often a deadlock is likely to occur?</a:t>
            </a:r>
          </a:p>
          <a:p>
            <a:pPr lvl="1"/>
            <a:r>
              <a:rPr lang="en-US" altLang="en-US" dirty="0"/>
              <a:t>How many processes will need to be rolled back?</a:t>
            </a:r>
          </a:p>
          <a:p>
            <a:pPr lvl="2"/>
            <a:r>
              <a:rPr lang="en-US" altLang="en-US" dirty="0"/>
              <a:t>one for each disjoint cycle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detection algorithm is invoked arbitrarily, there may be many cycles in the resource graph and so we would not be able to tell which of the many deadlocked processes </a:t>
            </a:r>
            <a:r>
              <a:rPr lang="ja-JP" altLang="en-US" dirty="0"/>
              <a:t>“</a:t>
            </a:r>
            <a:r>
              <a:rPr lang="en-US" altLang="ja-JP" dirty="0"/>
              <a:t>caused</a:t>
            </a:r>
            <a:r>
              <a:rPr lang="ja-JP" altLang="en-US" dirty="0"/>
              <a:t>”</a:t>
            </a:r>
            <a:r>
              <a:rPr lang="en-US" altLang="ja-JP" dirty="0"/>
              <a:t> the deadlock.</a:t>
            </a: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1AC46895-F09F-4AA8-B270-CB5567B1C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731" y="359230"/>
            <a:ext cx="8588375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Process Termination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38916639-ABF6-4FC4-8E81-7F4537AFC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1108075"/>
            <a:ext cx="7694612" cy="4530725"/>
          </a:xfrm>
        </p:spPr>
        <p:txBody>
          <a:bodyPr/>
          <a:lstStyle/>
          <a:p>
            <a:r>
              <a:rPr lang="en-US" altLang="en-US" dirty="0"/>
              <a:t>Abort all deadlocked processes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Abort one process at a time until the deadlock cycle is eliminated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In which order should we choose to abort?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Priority of the process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long process has computed, and how much longer to completion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the process has used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Resources process needs to complete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How many processes will need to be terminated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altLang="en-US" dirty="0"/>
              <a:t>Is process interactive or batch?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019776DB-F4CF-4A0D-88E0-0C4A9C46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72" y="348894"/>
            <a:ext cx="8020050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Recovery from Deadlock:  Resource Preemption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1EC2BE65-1915-4205-9A59-81178CB3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50938"/>
            <a:ext cx="6802437" cy="4483100"/>
          </a:xfrm>
        </p:spPr>
        <p:txBody>
          <a:bodyPr/>
          <a:lstStyle/>
          <a:p>
            <a:r>
              <a:rPr lang="en-US" altLang="en-US" b="1"/>
              <a:t>Selecting a victim </a:t>
            </a:r>
            <a:r>
              <a:rPr lang="en-US" altLang="en-US"/>
              <a:t>– minimize cost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Rollback</a:t>
            </a:r>
            <a:r>
              <a:rPr lang="en-US" altLang="en-US"/>
              <a:t> – return to some safe state, restart process for that state</a:t>
            </a:r>
            <a:br>
              <a:rPr lang="en-US" altLang="en-US"/>
            </a:br>
            <a:endParaRPr lang="en-US" altLang="en-US"/>
          </a:p>
          <a:p>
            <a:r>
              <a:rPr lang="en-US" altLang="en-US" b="1"/>
              <a:t>Starvation</a:t>
            </a:r>
            <a:r>
              <a:rPr lang="en-US" altLang="en-US"/>
              <a:t> –  same process may always be picked as victim, include number of rollback in cost factor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3030AF7D-20DF-4721-ADDB-52BDFA1CE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B5CD8E6-87F9-4726-9621-AFEDA885C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7586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with Semaphores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5ED238E1-E3E6-41E4-AE23-2237E43D6A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7360" y="1331338"/>
            <a:ext cx="6959600" cy="4860925"/>
          </a:xfrm>
        </p:spPr>
        <p:txBody>
          <a:bodyPr/>
          <a:lstStyle/>
          <a:p>
            <a:r>
              <a:rPr lang="en-US" altLang="en-US" dirty="0"/>
              <a:t>Data: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S1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A semaphore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S2 </a:t>
            </a:r>
            <a:r>
              <a:rPr lang="en-US" altLang="en-US" dirty="0"/>
              <a:t>initialized to 1</a:t>
            </a:r>
          </a:p>
          <a:p>
            <a:r>
              <a:rPr lang="en-US" altLang="en-US" dirty="0"/>
              <a:t>Two processes P1 and P2</a:t>
            </a:r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P1: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wait(s1)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wait(s2)</a:t>
            </a:r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P2:  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wait(s2)</a:t>
            </a:r>
          </a:p>
          <a:p>
            <a:pPr marL="0" indent="0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wait(s1)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7ADAA0F-64F7-46C8-A7FE-1C5113FEB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50997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Deadlock Characterization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4824E8A-1421-4BF0-9A60-6CA3F5021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3281" y="1685190"/>
            <a:ext cx="6757437" cy="4668837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Mutual exclusion</a:t>
            </a:r>
            <a:r>
              <a:rPr lang="en-US" altLang="en-US" b="1" dirty="0"/>
              <a:t>:</a:t>
            </a:r>
            <a:r>
              <a:rPr lang="en-US" altLang="en-US" dirty="0"/>
              <a:t>  only one process at a time can use a resource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Hold and wait</a:t>
            </a:r>
            <a:r>
              <a:rPr lang="en-US" altLang="en-US" b="1" dirty="0"/>
              <a:t>:</a:t>
            </a:r>
            <a:r>
              <a:rPr lang="en-US" altLang="en-US" dirty="0"/>
              <a:t>  a process holding at least one resource is waiting to acquire additional resources held by other processes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 preemption</a:t>
            </a:r>
            <a:r>
              <a:rPr lang="en-US" altLang="en-US" b="1" dirty="0"/>
              <a:t>:</a:t>
            </a:r>
            <a:r>
              <a:rPr lang="en-US" altLang="en-US" dirty="0"/>
              <a:t>  a resource can be released only voluntarily by the process holding it, after that process has completed its task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Circular wait</a:t>
            </a:r>
            <a:r>
              <a:rPr lang="en-US" altLang="en-US" b="1" dirty="0"/>
              <a:t>:</a:t>
            </a:r>
            <a:r>
              <a:rPr lang="en-US" altLang="en-US" dirty="0"/>
              <a:t>  there exists a set {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} of waiting processes such that </a:t>
            </a:r>
            <a:r>
              <a:rPr lang="en-US" altLang="en-US" i="1" dirty="0"/>
              <a:t>P</a:t>
            </a:r>
            <a:r>
              <a:rPr lang="en-US" altLang="en-US" baseline="-25000" dirty="0"/>
              <a:t>0 </a:t>
            </a:r>
            <a:r>
              <a:rPr lang="en-US" altLang="en-US" dirty="0"/>
              <a:t>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baseline="-25000" dirty="0"/>
              <a:t>–1</a:t>
            </a:r>
            <a:r>
              <a:rPr lang="en-US" altLang="en-US" dirty="0"/>
              <a:t> is waiting for a resource that is held by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, and </a:t>
            </a:r>
            <a:r>
              <a:rPr lang="en-US" altLang="en-US" i="1" dirty="0" err="1"/>
              <a:t>P</a:t>
            </a:r>
            <a:r>
              <a:rPr lang="en-US" altLang="en-US" baseline="-25000" dirty="0" err="1"/>
              <a:t>n</a:t>
            </a:r>
            <a:r>
              <a:rPr lang="en-US" altLang="en-US" dirty="0"/>
              <a:t> is waiting for a resource that is held by </a:t>
            </a:r>
            <a:r>
              <a:rPr lang="en-US" altLang="en-US" i="1" dirty="0"/>
              <a:t>P</a:t>
            </a:r>
            <a:r>
              <a:rPr lang="en-US" altLang="en-US" baseline="-25000" dirty="0"/>
              <a:t>0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DD9E7C76-64A7-4BA1-B082-DA8BDA6C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226620"/>
            <a:ext cx="64853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Deadlock can arise if four conditions hold simultaneously.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1C97935-CF39-4A80-87B3-E8FC1A79B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4009" y="232005"/>
            <a:ext cx="7683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Resource-Allocation Graph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7E50AC4-3665-4FFE-B1D6-0D72C5ECE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8253" y="1771945"/>
            <a:ext cx="6574810" cy="4019550"/>
          </a:xfrm>
        </p:spPr>
        <p:txBody>
          <a:bodyPr/>
          <a:lstStyle/>
          <a:p>
            <a:r>
              <a:rPr lang="en-US" altLang="en-US" dirty="0"/>
              <a:t>V is partitioned into two types: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{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P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}, the set consisting of all the processes in the system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= {</a:t>
            </a:r>
            <a:r>
              <a:rPr lang="en-US" altLang="en-US" i="1" dirty="0"/>
              <a:t>R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R</a:t>
            </a:r>
            <a:r>
              <a:rPr lang="en-US" altLang="en-US" i="1" baseline="-25000" dirty="0"/>
              <a:t>m</a:t>
            </a:r>
            <a:r>
              <a:rPr lang="en-US" altLang="en-US" dirty="0"/>
              <a:t>}, the set consisting of all resource types in the system</a:t>
            </a:r>
          </a:p>
          <a:p>
            <a:pPr lvl="1"/>
            <a:endParaRPr lang="en-US" altLang="en-US" sz="9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request edge </a:t>
            </a:r>
            <a:r>
              <a:rPr lang="en-US" altLang="en-US" dirty="0"/>
              <a:t>– directed edge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 err="1">
                <a:sym typeface="Symbol" panose="05050102010706020507" pitchFamily="18" charset="2"/>
              </a:rPr>
              <a:t>R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endParaRPr lang="en-US" altLang="en-US" sz="800" i="1" baseline="-25000" dirty="0">
              <a:sym typeface="Symbol" panose="05050102010706020507" pitchFamily="18" charset="2"/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assignment edge </a:t>
            </a:r>
            <a:r>
              <a:rPr lang="en-US" altLang="en-US" dirty="0"/>
              <a:t>– directed edge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5FCC8E8A-16FC-4644-B90C-8C320716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22" y="1300748"/>
            <a:ext cx="4275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A set of vertices </a:t>
            </a:r>
            <a:r>
              <a:rPr kumimoji="0" lang="en-US" altLang="en-US" i="1" dirty="0"/>
              <a:t>V</a:t>
            </a:r>
            <a:r>
              <a:rPr kumimoji="0" lang="en-US" altLang="en-US" dirty="0"/>
              <a:t> and a set of edges </a:t>
            </a:r>
            <a:r>
              <a:rPr kumimoji="0" lang="en-US" altLang="en-US" i="1" dirty="0"/>
              <a:t>E</a:t>
            </a:r>
            <a:r>
              <a:rPr kumimoji="0" lang="en-US" alt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1A4B64E3-DEA9-4327-B63F-42B7E332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5" y="214006"/>
            <a:ext cx="7880350" cy="537202"/>
          </a:xfrm>
        </p:spPr>
        <p:txBody>
          <a:bodyPr/>
          <a:lstStyle/>
          <a:p>
            <a:r>
              <a:rPr lang="en-US" altLang="en-US" dirty="0"/>
              <a:t>Resource Allocation Graph Example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66863360-8218-4F9C-99FE-9BE85325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4524375" cy="4530725"/>
          </a:xfrm>
        </p:spPr>
        <p:txBody>
          <a:bodyPr/>
          <a:lstStyle/>
          <a:p>
            <a:r>
              <a:rPr lang="en-US" altLang="en-US" dirty="0"/>
              <a:t>One instance of R1</a:t>
            </a:r>
          </a:p>
          <a:p>
            <a:r>
              <a:rPr lang="en-US" altLang="en-US" dirty="0"/>
              <a:t>Two instances of R2</a:t>
            </a:r>
          </a:p>
          <a:p>
            <a:r>
              <a:rPr lang="en-US" altLang="en-US" dirty="0"/>
              <a:t>One instance of R3</a:t>
            </a:r>
          </a:p>
          <a:p>
            <a:r>
              <a:rPr lang="en-US" altLang="en-US" dirty="0"/>
              <a:t>Three instance of R4</a:t>
            </a:r>
          </a:p>
          <a:p>
            <a:r>
              <a:rPr lang="en-US" altLang="en-US" dirty="0"/>
              <a:t>T1 holds one instance of R2 and is waiting for an instance of R1</a:t>
            </a:r>
          </a:p>
          <a:p>
            <a:r>
              <a:rPr lang="en-US" altLang="en-US" dirty="0"/>
              <a:t>T2 holds one instance of R1, one instance of R2, and is waiting for an instance of R3</a:t>
            </a:r>
          </a:p>
          <a:p>
            <a:r>
              <a:rPr lang="en-US" altLang="en-US" dirty="0"/>
              <a:t>T3 is holds one instance of R3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4B3F1686-A558-47EE-B9D9-DBE933AC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500188"/>
            <a:ext cx="249713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37C291A-9445-4721-B361-26FE27F41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074" y="221637"/>
            <a:ext cx="8378825" cy="4699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Resource Allocation Graph with a Deadlock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6DC2929A-0DEC-4DB0-815C-C96B1DCBC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089025"/>
            <a:ext cx="3354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11562</TotalTime>
  <Words>2841</Words>
  <Application>Microsoft Office PowerPoint</Application>
  <PresentationFormat>On-screen Show (4:3)</PresentationFormat>
  <Paragraphs>321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8:  Deadlocks</vt:lpstr>
      <vt:lpstr>Outline</vt:lpstr>
      <vt:lpstr>Chapter Objectives</vt:lpstr>
      <vt:lpstr>System Model</vt:lpstr>
      <vt:lpstr>Deadlock with Semaphores</vt:lpstr>
      <vt:lpstr>Deadlock Characterization</vt:lpstr>
      <vt:lpstr>Resource-Allocation Graph</vt:lpstr>
      <vt:lpstr>Resource Allocation Graph Example</vt:lpstr>
      <vt:lpstr>Resource Allocation Graph with a Deadlock</vt:lpstr>
      <vt:lpstr>Graph with a Cycle But no Deadlock</vt:lpstr>
      <vt:lpstr>Basic Facts</vt:lpstr>
      <vt:lpstr>Methods for Handling Deadlocks</vt:lpstr>
      <vt:lpstr>Deadlock Prevention</vt:lpstr>
      <vt:lpstr>Deadlock Prevention (Cont.)</vt:lpstr>
      <vt:lpstr>Circular Wait</vt:lpstr>
      <vt:lpstr>Deadlock Avoidance</vt:lpstr>
      <vt:lpstr>Safe State</vt:lpstr>
      <vt:lpstr>Basic Facts</vt:lpstr>
      <vt:lpstr>Safe, Unsafe, Deadlock State </vt:lpstr>
      <vt:lpstr>Avoidance Algorithms</vt:lpstr>
      <vt:lpstr>Resource-Allocation Graph Scheme</vt:lpstr>
      <vt:lpstr>Resource-Allocation Graph</vt:lpstr>
      <vt:lpstr>Unsafe State In Resource-Allocation Graph</vt:lpstr>
      <vt:lpstr>Resource-Allocation Graph Algorithm</vt:lpstr>
      <vt:lpstr>Banker’s Algorithm</vt:lpstr>
      <vt:lpstr>Data Structures for the Banker’s Algorithm </vt:lpstr>
      <vt:lpstr>Safety Algorithm</vt:lpstr>
      <vt:lpstr>Resource-Request Algorithm for Process Pi</vt:lpstr>
      <vt:lpstr>Example of Banker’s Algorithm</vt:lpstr>
      <vt:lpstr>Example (Cont.)</vt:lpstr>
      <vt:lpstr>Example:  P1 Request (1,0,2)</vt:lpstr>
      <vt:lpstr>Deadlock Detection</vt:lpstr>
      <vt:lpstr>Single Instance of Each Resource Type</vt:lpstr>
      <vt:lpstr>Resource-Allocation Graph and  Wait-for Graph</vt:lpstr>
      <vt:lpstr>Several Instances of a Resource Type</vt:lpstr>
      <vt:lpstr>Detection Algorithm</vt:lpstr>
      <vt:lpstr>Detection Algorithm (Cont.)</vt:lpstr>
      <vt:lpstr>Example of Detection Algorithm</vt:lpstr>
      <vt:lpstr>Example (Cont.)</vt:lpstr>
      <vt:lpstr>Detection-Algorithm Usage</vt:lpstr>
      <vt:lpstr>Recovery from Deadlock:  Process Termination</vt:lpstr>
      <vt:lpstr>Recovery from Deadlock:  Resource Preemption</vt:lpstr>
      <vt:lpstr>End of Chapter 8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228</cp:revision>
  <cp:lastPrinted>2013-09-10T17:57:57Z</cp:lastPrinted>
  <dcterms:created xsi:type="dcterms:W3CDTF">2011-01-13T23:43:38Z</dcterms:created>
  <dcterms:modified xsi:type="dcterms:W3CDTF">2020-02-14T22:40:08Z</dcterms:modified>
</cp:coreProperties>
</file>