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403" r:id="rId2"/>
    <p:sldId id="413" r:id="rId3"/>
    <p:sldId id="472" r:id="rId4"/>
    <p:sldId id="473" r:id="rId5"/>
    <p:sldId id="474" r:id="rId6"/>
    <p:sldId id="477" r:id="rId7"/>
    <p:sldId id="478" r:id="rId8"/>
    <p:sldId id="475" r:id="rId9"/>
    <p:sldId id="479" r:id="rId10"/>
    <p:sldId id="476" r:id="rId11"/>
    <p:sldId id="480" r:id="rId12"/>
    <p:sldId id="481" r:id="rId13"/>
    <p:sldId id="447" r:id="rId14"/>
    <p:sldId id="482" r:id="rId15"/>
    <p:sldId id="406" r:id="rId16"/>
    <p:sldId id="483" r:id="rId17"/>
    <p:sldId id="484" r:id="rId18"/>
    <p:sldId id="485" r:id="rId19"/>
    <p:sldId id="486" r:id="rId20"/>
    <p:sldId id="487" r:id="rId21"/>
    <p:sldId id="488" r:id="rId22"/>
    <p:sldId id="489" r:id="rId23"/>
    <p:sldId id="490" r:id="rId24"/>
    <p:sldId id="407" r:id="rId25"/>
    <p:sldId id="491" r:id="rId26"/>
    <p:sldId id="503" r:id="rId27"/>
    <p:sldId id="411" r:id="rId28"/>
    <p:sldId id="500" r:id="rId29"/>
    <p:sldId id="501" r:id="rId30"/>
    <p:sldId id="502" r:id="rId31"/>
    <p:sldId id="412" r:id="rId32"/>
  </p:sldIdLst>
  <p:sldSz cx="9144000" cy="6858000" type="letter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7228"/>
    <a:srgbClr val="6E792B"/>
    <a:srgbClr val="76822E"/>
    <a:srgbClr val="4F571F"/>
    <a:srgbClr val="6F6A07"/>
    <a:srgbClr val="827C08"/>
    <a:srgbClr val="8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2"/>
  </p:normalViewPr>
  <p:slideViewPr>
    <p:cSldViewPr snapToObjects="1">
      <p:cViewPr varScale="1">
        <p:scale>
          <a:sx n="109" d="100"/>
          <a:sy n="109" d="100"/>
        </p:scale>
        <p:origin x="1720" y="176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28C610FF-B444-4873-A7BC-CBF39C51B8DF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882366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5ECE2DB9-1944-4989-A17C-14D088240F2E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33665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3999"/>
                </a:srgbClr>
              </a:gs>
              <a:gs pos="100000">
                <a:srgbClr val="5A6423"/>
              </a:gs>
            </a:gsLst>
            <a:lin ang="5400000" scaled="1"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5" name="Rectangle 47"/>
          <p:cNvSpPr>
            <a:spLocks noChangeArrowheads="1"/>
          </p:cNvSpPr>
          <p:nvPr userDrawn="1"/>
        </p:nvSpPr>
        <p:spPr bwMode="auto">
          <a:xfrm rot="162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3921"/>
            </a:srgbClr>
          </a:soli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6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pic>
        <p:nvPicPr>
          <p:cNvPr id="7" name="Picture 35" descr="awtri_4c UPDATE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6" descr="elmasri_thumb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900" dirty="0"/>
            </a:lvl1pPr>
          </a:lstStyle>
          <a:p>
            <a:pPr>
              <a:defRPr/>
            </a:pPr>
            <a:r>
              <a:rPr lang="en-US" altLang="en-US" dirty="0"/>
              <a:t>Copyright © 2007 Ramez Elmasri and Shamkant B. Navathe</a:t>
            </a:r>
          </a:p>
        </p:txBody>
      </p:sp>
    </p:spTree>
    <p:extLst>
      <p:ext uri="{BB962C8B-B14F-4D97-AF65-F5344CB8AC3E}">
        <p14:creationId xmlns:p14="http://schemas.microsoft.com/office/powerpoint/2010/main" val="153108405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9F944102-6CB8-4FC4-A4B3-3C1B6D8C9850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34642480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9B31E992-4A5D-40D8-9EC7-24E98921A382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6064209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16- </a:t>
            </a:r>
            <a:fld id="{DEF46F2C-EC9A-47B6-A96C-A3F8684AA4EE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64329565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1EBFD489-3F1D-47AE-A1A7-387F0B07545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04394291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6B3C160E-FB6D-46CD-ACFE-CDD6D8C93882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17911343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1DF4838D-7C30-4DE6-940D-00B403B22BD7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60406640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17-</a:t>
            </a:r>
            <a:fld id="{7A12D029-E693-4170-97A1-AE7D7FCAFB0F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65960513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DC7EC910-BF54-4F4E-B69C-D8E8F58B09C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64131771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Slide8 </a:t>
            </a:r>
            <a:fld id="{7FF3489A-B31A-4D3D-947B-F4B75E92A36F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1346618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EA3538E5-DB74-4B71-8480-75E345BDDBA1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55018132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1032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3200" dirty="0">
                <a:latin typeface="Tahoma" panose="020B0604030504040204" pitchFamily="34" charset="0"/>
                <a:ea typeface="+mn-ea"/>
              </a:endParaRPr>
            </a:p>
          </p:txBody>
        </p:sp>
        <p:grpSp>
          <p:nvGrpSpPr>
            <p:cNvPr id="1033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1034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  <p:sp>
            <p:nvSpPr>
              <p:cNvPr id="1035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</p:grpSp>
      </p:grpSp>
      <p:sp>
        <p:nvSpPr>
          <p:cNvPr id="1027" name="Rectangle 37"/>
          <p:cNvSpPr>
            <a:spLocks noChangeArrowheads="1"/>
          </p:cNvSpPr>
          <p:nvPr userDrawn="1"/>
        </p:nvSpPr>
        <p:spPr bwMode="gray">
          <a:xfrm rot="-54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78"/>
            </a:srgbClr>
          </a:solidFill>
          <a:ln>
            <a:noFill/>
          </a:ln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3200" dirty="0">
              <a:latin typeface="Tahoma" panose="020B0604030504040204" pitchFamily="34" charset="0"/>
              <a:ea typeface="+mn-ea"/>
            </a:endParaRP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 dirty="0">
                <a:solidFill>
                  <a:srgbClr val="990033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6F4806D2-27AF-4866-9174-87CB14BE5277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  <p:sp>
        <p:nvSpPr>
          <p:cNvPr id="1030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900" dirty="0"/>
              <a:t>Copyright © 2016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81" r:id="rId2"/>
    <p:sldLayoutId id="2147484082" r:id="rId3"/>
    <p:sldLayoutId id="2147484083" r:id="rId4"/>
    <p:sldLayoutId id="2147484084" r:id="rId5"/>
    <p:sldLayoutId id="2147484085" r:id="rId6"/>
    <p:sldLayoutId id="2147484086" r:id="rId7"/>
    <p:sldLayoutId id="2147484087" r:id="rId8"/>
    <p:sldLayoutId id="2147484088" r:id="rId9"/>
    <p:sldLayoutId id="2147484078" r:id="rId10"/>
    <p:sldLayoutId id="2147484079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b="1" dirty="0"/>
              <a:t>CHAPTER 17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600" b="1" dirty="0"/>
              <a:t>Indexing Structures for Files and Physical Database Design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Secondary Indexes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Provide secondary means of accessing a data file</a:t>
            </a:r>
          </a:p>
          <a:p>
            <a:pPr lvl="1"/>
            <a:r>
              <a:rPr lang="en-US" altLang="en-US" dirty="0"/>
              <a:t>Some primary access exists</a:t>
            </a:r>
          </a:p>
          <a:p>
            <a:r>
              <a:rPr lang="en-US" altLang="en-US" dirty="0"/>
              <a:t>Ordered file with two fields</a:t>
            </a:r>
          </a:p>
          <a:p>
            <a:pPr lvl="1"/>
            <a:r>
              <a:rPr lang="en-US" altLang="en-US" dirty="0"/>
              <a:t>Indexing field, </a:t>
            </a:r>
            <a:r>
              <a:rPr lang="en-US" altLang="en-US" i="1" dirty="0"/>
              <a:t>K(i)</a:t>
            </a:r>
          </a:p>
          <a:p>
            <a:pPr lvl="1"/>
            <a:r>
              <a:rPr lang="en-US" altLang="en-US" dirty="0"/>
              <a:t>Block pointer or record pointer, </a:t>
            </a:r>
            <a:r>
              <a:rPr lang="en-US" altLang="en-US" i="1" dirty="0"/>
              <a:t>P(i)</a:t>
            </a:r>
          </a:p>
          <a:p>
            <a:r>
              <a:rPr lang="en-US" altLang="en-US" dirty="0"/>
              <a:t>Usually need more storage space and longer search time than primary index</a:t>
            </a:r>
          </a:p>
          <a:p>
            <a:pPr lvl="1"/>
            <a:r>
              <a:rPr lang="en-US" altLang="en-US" dirty="0"/>
              <a:t>Improved search time for arbitrary record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223C8827-583C-4BB6-9834-335D958A135E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Secondary Indexes (cont’d.)</a:t>
            </a:r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2DE63511-3B44-4058-B85D-BC2C2501B8F8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228600" y="3448050"/>
            <a:ext cx="22860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17.4 Dense secondary index (with block pointers) on a nonordering key field of a file.</a:t>
            </a:r>
          </a:p>
        </p:txBody>
      </p:sp>
      <p:pic>
        <p:nvPicPr>
          <p:cNvPr id="2560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495425"/>
            <a:ext cx="4589463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Single-Level Ordered Indexes (cont’d.)</a:t>
            </a:r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4F6232CD-6503-4C5C-89E4-33BE621AF323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662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8" y="1577975"/>
            <a:ext cx="81343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TextBox 4"/>
          <p:cNvSpPr txBox="1">
            <a:spLocks noChangeArrowheads="1"/>
          </p:cNvSpPr>
          <p:nvPr/>
        </p:nvSpPr>
        <p:spPr bwMode="auto">
          <a:xfrm>
            <a:off x="1066800" y="2878138"/>
            <a:ext cx="8229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Table 17.1 Types of indexes based on the properties of the indexing field</a:t>
            </a:r>
          </a:p>
        </p:txBody>
      </p:sp>
      <p:sp>
        <p:nvSpPr>
          <p:cNvPr id="26630" name="TextBox 5"/>
          <p:cNvSpPr txBox="1">
            <a:spLocks noChangeArrowheads="1"/>
          </p:cNvSpPr>
          <p:nvPr/>
        </p:nvSpPr>
        <p:spPr bwMode="auto">
          <a:xfrm>
            <a:off x="2525713" y="6200775"/>
            <a:ext cx="40846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Table 17.2 Properties of index types</a:t>
            </a:r>
          </a:p>
        </p:txBody>
      </p:sp>
      <p:pic>
        <p:nvPicPr>
          <p:cNvPr id="26631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3448050"/>
            <a:ext cx="8096250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620000" cy="1068387"/>
          </a:xfrm>
        </p:spPr>
        <p:txBody>
          <a:bodyPr/>
          <a:lstStyle/>
          <a:p>
            <a:r>
              <a:rPr lang="en-US" altLang="en-US" dirty="0"/>
              <a:t>17.2 Multilevel Indexes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Designed to greatly reduce remaining search space as search is conducted</a:t>
            </a:r>
          </a:p>
          <a:p>
            <a:r>
              <a:rPr lang="en-US" altLang="en-US" dirty="0"/>
              <a:t>Index file</a:t>
            </a:r>
          </a:p>
          <a:p>
            <a:pPr lvl="1"/>
            <a:r>
              <a:rPr lang="en-US" altLang="en-US" dirty="0"/>
              <a:t>Considered first (or base level) of a multilevel index</a:t>
            </a:r>
          </a:p>
          <a:p>
            <a:r>
              <a:rPr lang="en-US" altLang="en-US" dirty="0"/>
              <a:t>Second level</a:t>
            </a:r>
          </a:p>
          <a:p>
            <a:pPr lvl="1"/>
            <a:r>
              <a:rPr lang="en-US" altLang="en-US" dirty="0"/>
              <a:t>Primary index to the first level</a:t>
            </a:r>
          </a:p>
          <a:p>
            <a:r>
              <a:rPr lang="en-US" altLang="en-US" dirty="0"/>
              <a:t>Third level</a:t>
            </a:r>
          </a:p>
          <a:p>
            <a:pPr lvl="1"/>
            <a:r>
              <a:rPr lang="en-US" altLang="en-US" dirty="0"/>
              <a:t>Primary index to the second level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D9176D7A-C33A-455C-9934-F8EB7686B793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466214A6-F298-40B4-8F33-2072A6BCAEC8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867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450" y="269875"/>
            <a:ext cx="5362575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168275" y="3048000"/>
            <a:ext cx="29241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17.6 A two-level primary index resembling ISAM (indexed sequential access method) organization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17.3 Dynamic Multilevel Indexes Using B-Trees and B+ -Trees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Tree data structure terminology</a:t>
            </a:r>
          </a:p>
          <a:p>
            <a:pPr lvl="1"/>
            <a:r>
              <a:rPr lang="en-US" altLang="en-US" dirty="0"/>
              <a:t>Tree is formed of nodes</a:t>
            </a:r>
          </a:p>
          <a:p>
            <a:pPr lvl="1"/>
            <a:r>
              <a:rPr lang="en-US" altLang="en-US" dirty="0"/>
              <a:t>Each node (except root) has one parent and zero or more child nodes</a:t>
            </a:r>
          </a:p>
          <a:p>
            <a:pPr lvl="1"/>
            <a:r>
              <a:rPr lang="en-US" altLang="en-US" dirty="0"/>
              <a:t>Leaf node has no child nodes</a:t>
            </a:r>
          </a:p>
          <a:p>
            <a:pPr lvl="2"/>
            <a:r>
              <a:rPr lang="en-US" altLang="en-US" dirty="0"/>
              <a:t>Unbalanced if leaf nodes occur at different levels</a:t>
            </a:r>
          </a:p>
          <a:p>
            <a:pPr lvl="1"/>
            <a:r>
              <a:rPr lang="en-US" altLang="en-US" dirty="0"/>
              <a:t>Nonleaf node called internal node</a:t>
            </a:r>
          </a:p>
          <a:p>
            <a:pPr lvl="1"/>
            <a:r>
              <a:rPr lang="en-US" altLang="en-US" dirty="0"/>
              <a:t>Subtree of node consists of node and all descendant nodes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24A17E36-B978-41C4-9174-808F0C471BC8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Tree Data Structure</a:t>
            </a:r>
          </a:p>
        </p:txBody>
      </p:sp>
      <p:sp>
        <p:nvSpPr>
          <p:cNvPr id="3072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019AA541-B817-47EE-B1CB-D2AE6A6BA739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3072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663" y="1981200"/>
            <a:ext cx="669607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5" name="TextBox 4"/>
          <p:cNvSpPr txBox="1">
            <a:spLocks noChangeArrowheads="1"/>
          </p:cNvSpPr>
          <p:nvPr/>
        </p:nvSpPr>
        <p:spPr bwMode="auto">
          <a:xfrm>
            <a:off x="1447800" y="5867400"/>
            <a:ext cx="6019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17.7 A tree data structure that shows an unbalanced tree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Search Trees and B-Trees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Search tree used to guide search for a record</a:t>
            </a:r>
          </a:p>
          <a:p>
            <a:pPr lvl="1"/>
            <a:r>
              <a:rPr lang="en-US" altLang="en-US" dirty="0"/>
              <a:t>Given value of one of record’s fields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4B669FE3-9171-40B9-A958-F779544B92E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31749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3124200"/>
            <a:ext cx="6372225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0" name="TextBox 5"/>
          <p:cNvSpPr txBox="1">
            <a:spLocks noChangeArrowheads="1"/>
          </p:cNvSpPr>
          <p:nvPr/>
        </p:nvSpPr>
        <p:spPr bwMode="auto">
          <a:xfrm>
            <a:off x="1314450" y="6116638"/>
            <a:ext cx="65722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17.8 A node in a search tree with pointers to subtrees below it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Search Trees and B-Trees (cont’d.)</a:t>
            </a:r>
          </a:p>
        </p:txBody>
      </p:sp>
      <p:sp>
        <p:nvSpPr>
          <p:cNvPr id="32771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Algorithms necessary for inserting and deleting search values into and from the tree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8FC302F4-AF38-4251-9141-A321D9FAB7F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32773" name="TextBox 5"/>
          <p:cNvSpPr txBox="1">
            <a:spLocks noChangeArrowheads="1"/>
          </p:cNvSpPr>
          <p:nvPr/>
        </p:nvSpPr>
        <p:spPr bwMode="auto">
          <a:xfrm>
            <a:off x="2327275" y="5697538"/>
            <a:ext cx="40957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17.9 A search tree of order p = 3</a:t>
            </a:r>
          </a:p>
        </p:txBody>
      </p:sp>
      <p:pic>
        <p:nvPicPr>
          <p:cNvPr id="3277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50" y="3148013"/>
            <a:ext cx="64389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B-Trees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Provide multi-level access structure</a:t>
            </a:r>
          </a:p>
          <a:p>
            <a:r>
              <a:rPr lang="en-US" altLang="en-US" dirty="0"/>
              <a:t>Tree is always balanced</a:t>
            </a:r>
          </a:p>
          <a:p>
            <a:r>
              <a:rPr lang="en-US" altLang="en-US" dirty="0"/>
              <a:t>Space wasted by deletion never becomes excessive</a:t>
            </a:r>
          </a:p>
          <a:p>
            <a:pPr lvl="1"/>
            <a:r>
              <a:rPr lang="en-US" altLang="en-US" dirty="0"/>
              <a:t>Each node is at least half-full</a:t>
            </a:r>
          </a:p>
          <a:p>
            <a:r>
              <a:rPr lang="en-US" altLang="en-US" dirty="0"/>
              <a:t>Each node in a B-tree of order </a:t>
            </a:r>
            <a:r>
              <a:rPr lang="en-US" altLang="en-US" i="1" dirty="0"/>
              <a:t>p</a:t>
            </a:r>
            <a:r>
              <a:rPr lang="en-US" altLang="en-US" dirty="0"/>
              <a:t> can have at most </a:t>
            </a:r>
            <a:r>
              <a:rPr lang="en-US" altLang="en-US" i="1" dirty="0"/>
              <a:t>p-1</a:t>
            </a:r>
            <a:r>
              <a:rPr lang="en-US" altLang="en-US" dirty="0"/>
              <a:t> search values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F2D53B3D-D284-4459-B1C7-87371906F8E0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Indexes</a:t>
            </a:r>
            <a:r>
              <a:rPr lang="en-US" altLang="en-US" b="1" dirty="0"/>
              <a:t> </a:t>
            </a:r>
            <a:r>
              <a:rPr lang="en-US" altLang="en-US" dirty="0"/>
              <a:t>used to speed up record retrieval in response to certain search conditions</a:t>
            </a:r>
          </a:p>
          <a:p>
            <a:r>
              <a:rPr lang="en-US" altLang="en-US" dirty="0"/>
              <a:t>Index structures provide secondary access paths</a:t>
            </a:r>
          </a:p>
          <a:p>
            <a:r>
              <a:rPr lang="en-US" altLang="en-US" dirty="0"/>
              <a:t>Any field can be used to create an index</a:t>
            </a:r>
          </a:p>
          <a:p>
            <a:pPr lvl="1"/>
            <a:r>
              <a:rPr lang="en-US" altLang="en-US" dirty="0"/>
              <a:t>Multiple indexes can be constructed</a:t>
            </a:r>
          </a:p>
          <a:p>
            <a:r>
              <a:rPr lang="en-US" altLang="en-US" dirty="0"/>
              <a:t>Most indexes based on ordered files</a:t>
            </a:r>
          </a:p>
          <a:p>
            <a:pPr lvl="1"/>
            <a:r>
              <a:rPr lang="en-US" altLang="en-US" dirty="0"/>
              <a:t>Tree data structures organize the index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BD956ABD-7BDB-49F0-AA79-4CEC189866A1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B-Tree Structures</a:t>
            </a:r>
          </a:p>
        </p:txBody>
      </p:sp>
      <p:sp>
        <p:nvSpPr>
          <p:cNvPr id="3481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61CC4DF3-F13F-4409-B131-D261635C0C6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3482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74800"/>
            <a:ext cx="7239000" cy="435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TextBox 4"/>
          <p:cNvSpPr txBox="1">
            <a:spLocks noChangeArrowheads="1"/>
          </p:cNvSpPr>
          <p:nvPr/>
        </p:nvSpPr>
        <p:spPr bwMode="auto">
          <a:xfrm>
            <a:off x="671513" y="5943600"/>
            <a:ext cx="74818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17.10 B-tree structures (a) A node in a B-tree with </a:t>
            </a:r>
            <a:r>
              <a:rPr lang="en-US" altLang="en-US" sz="1600" i="1" dirty="0">
                <a:solidFill>
                  <a:schemeClr val="tx1"/>
                </a:solidFill>
              </a:rPr>
              <a:t>q−1 </a:t>
            </a:r>
            <a:r>
              <a:rPr lang="en-US" altLang="en-US" sz="1600" dirty="0">
                <a:solidFill>
                  <a:schemeClr val="tx1"/>
                </a:solidFill>
              </a:rPr>
              <a:t>search values (b) A B-tree of order </a:t>
            </a:r>
            <a:r>
              <a:rPr lang="en-US" altLang="en-US" sz="1600" i="1" dirty="0">
                <a:solidFill>
                  <a:schemeClr val="tx1"/>
                </a:solidFill>
              </a:rPr>
              <a:t>p=3.</a:t>
            </a:r>
            <a:r>
              <a:rPr lang="en-US" altLang="en-US" sz="1600" dirty="0">
                <a:solidFill>
                  <a:schemeClr val="tx1"/>
                </a:solidFill>
              </a:rPr>
              <a:t> The values were inserted in the order 8, 5, 1, 7, 3, 12, 9, 6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B+ -Trees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Data pointers stored only at the leaf nodes</a:t>
            </a:r>
          </a:p>
          <a:p>
            <a:pPr lvl="1"/>
            <a:r>
              <a:rPr lang="en-US" altLang="en-US" dirty="0"/>
              <a:t>Leaf nodes have an entry for every</a:t>
            </a:r>
            <a:r>
              <a:rPr lang="en-US" altLang="en-US" i="1" dirty="0"/>
              <a:t> </a:t>
            </a:r>
            <a:r>
              <a:rPr lang="en-US" altLang="en-US" dirty="0"/>
              <a:t>value of the search field, and a data pointer to the record if search field is a key field</a:t>
            </a:r>
          </a:p>
          <a:p>
            <a:pPr lvl="1"/>
            <a:r>
              <a:rPr lang="en-US" altLang="en-US" dirty="0"/>
              <a:t>For a nonkey search field, the pointer points to a block containing pointers to the data file records</a:t>
            </a:r>
          </a:p>
          <a:p>
            <a:r>
              <a:rPr lang="en-US" altLang="en-US" dirty="0"/>
              <a:t>Internal nodes</a:t>
            </a:r>
          </a:p>
          <a:p>
            <a:pPr lvl="1"/>
            <a:r>
              <a:rPr lang="en-US" altLang="en-US" dirty="0"/>
              <a:t>Some search field values from the leaf nodes repeated to guide search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E99DA2AD-A2AF-4906-9E8B-BF61FF916A3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B+ -Trees (cont’d.)</a:t>
            </a:r>
          </a:p>
        </p:txBody>
      </p:sp>
      <p:sp>
        <p:nvSpPr>
          <p:cNvPr id="3686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8CA8AAA9-9196-489D-AD0A-D8D62C71D743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685800" y="5816600"/>
            <a:ext cx="7772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17.11 The nodes of a B+-tree (a) Internal node of a B+-tree with </a:t>
            </a:r>
            <a:r>
              <a:rPr lang="en-US" altLang="en-US" sz="1600" i="1" dirty="0">
                <a:solidFill>
                  <a:schemeClr val="tx1"/>
                </a:solidFill>
              </a:rPr>
              <a:t>q−1 </a:t>
            </a:r>
            <a:r>
              <a:rPr lang="en-US" altLang="en-US" sz="1600" dirty="0">
                <a:solidFill>
                  <a:schemeClr val="tx1"/>
                </a:solidFill>
              </a:rPr>
              <a:t>search values (b) Leaf node of a B+-tree with </a:t>
            </a:r>
            <a:r>
              <a:rPr lang="en-US" altLang="en-US" sz="1600" i="1" dirty="0">
                <a:solidFill>
                  <a:schemeClr val="tx1"/>
                </a:solidFill>
              </a:rPr>
              <a:t>q−1 </a:t>
            </a:r>
            <a:r>
              <a:rPr lang="en-US" altLang="en-US" sz="1600" dirty="0">
                <a:solidFill>
                  <a:schemeClr val="tx1"/>
                </a:solidFill>
              </a:rPr>
              <a:t>search values and </a:t>
            </a:r>
            <a:r>
              <a:rPr lang="en-US" altLang="en-US" sz="1600" i="1" dirty="0">
                <a:solidFill>
                  <a:schemeClr val="tx1"/>
                </a:solidFill>
              </a:rPr>
              <a:t>q−1 </a:t>
            </a:r>
            <a:r>
              <a:rPr lang="en-US" altLang="en-US" sz="1600" dirty="0">
                <a:solidFill>
                  <a:schemeClr val="tx1"/>
                </a:solidFill>
              </a:rPr>
              <a:t>data pointers</a:t>
            </a:r>
          </a:p>
        </p:txBody>
      </p:sp>
      <p:pic>
        <p:nvPicPr>
          <p:cNvPr id="3686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1798638"/>
            <a:ext cx="75533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Searching for a Record With Search Key Field Value K, Using a B+ -Tree</a:t>
            </a:r>
          </a:p>
        </p:txBody>
      </p:sp>
      <p:pic>
        <p:nvPicPr>
          <p:cNvPr id="37891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3413" y="1752600"/>
            <a:ext cx="4962525" cy="2019300"/>
          </a:xfrm>
        </p:spPr>
      </p:pic>
      <p:sp>
        <p:nvSpPr>
          <p:cNvPr id="378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2508A692-05E3-4C09-8DF8-E4781E303C84}" type="slidenum">
              <a:rPr lang="en-US" altLang="en-US" sz="1400" smtClean="0">
                <a:solidFill>
                  <a:srgbClr val="990033"/>
                </a:solidFill>
              </a:rPr>
              <a:pPr/>
              <a:t>23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37893" name="TextBox 4"/>
          <p:cNvSpPr txBox="1">
            <a:spLocks noChangeArrowheads="1"/>
          </p:cNvSpPr>
          <p:nvPr/>
        </p:nvSpPr>
        <p:spPr bwMode="auto">
          <a:xfrm>
            <a:off x="500062" y="6094413"/>
            <a:ext cx="81105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Algorithm 17.2 Searching for a record with search key field value K, using a B+ -Tree</a:t>
            </a:r>
          </a:p>
        </p:txBody>
      </p:sp>
      <p:pic>
        <p:nvPicPr>
          <p:cNvPr id="37894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13" y="3767138"/>
            <a:ext cx="5324475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17.4 Indexes on Multiple Keys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Multiple attributes involved in many retrieval and update requests</a:t>
            </a:r>
          </a:p>
          <a:p>
            <a:r>
              <a:rPr lang="en-US" altLang="en-US" dirty="0"/>
              <a:t>Composite keys</a:t>
            </a:r>
          </a:p>
          <a:p>
            <a:pPr lvl="1"/>
            <a:r>
              <a:rPr lang="en-US" altLang="en-US" dirty="0"/>
              <a:t>Access structure using key value that combines attributes</a:t>
            </a:r>
          </a:p>
          <a:p>
            <a:r>
              <a:rPr lang="en-US" altLang="en-US" dirty="0"/>
              <a:t>Partitioned hashing</a:t>
            </a:r>
          </a:p>
          <a:p>
            <a:pPr lvl="1"/>
            <a:r>
              <a:rPr lang="en-US" altLang="en-US" dirty="0"/>
              <a:t>Suitable for equality comparisons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53C1B532-CD20-457E-9296-BBAD4FE6D505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Indexes on Multiple Keys (cont’d.)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Grid files</a:t>
            </a:r>
          </a:p>
          <a:p>
            <a:pPr lvl="1"/>
            <a:r>
              <a:rPr lang="en-US" altLang="en-US" dirty="0"/>
              <a:t>Array with one dimension for each search attribute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C679105D-A416-45F9-BE61-131F062E6DAE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39941" name="TextBox 4"/>
          <p:cNvSpPr txBox="1">
            <a:spLocks noChangeArrowheads="1"/>
          </p:cNvSpPr>
          <p:nvPr/>
        </p:nvSpPr>
        <p:spPr bwMode="auto">
          <a:xfrm>
            <a:off x="1524000" y="6116638"/>
            <a:ext cx="62055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17.14 Example of a grid array on Dno and Age attributes</a:t>
            </a:r>
          </a:p>
        </p:txBody>
      </p:sp>
      <p:pic>
        <p:nvPicPr>
          <p:cNvPr id="3994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00" y="2832100"/>
            <a:ext cx="6834188" cy="318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Additional Issues Related to Storage of Relations and Indexes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Enforcing a key constraint on an attribute</a:t>
            </a:r>
          </a:p>
          <a:p>
            <a:pPr lvl="1"/>
            <a:r>
              <a:rPr lang="en-US" altLang="en-US" dirty="0"/>
              <a:t>Reject insertion if new record has same key attribute as existing record</a:t>
            </a:r>
          </a:p>
          <a:p>
            <a:r>
              <a:rPr lang="en-US" altLang="en-US" dirty="0"/>
              <a:t>Duplicates occur if index is created on a nonkey field</a:t>
            </a:r>
          </a:p>
          <a:p>
            <a:r>
              <a:rPr lang="en-US" altLang="en-US" dirty="0"/>
              <a:t>Fully inverted file</a:t>
            </a:r>
          </a:p>
          <a:p>
            <a:pPr lvl="1"/>
            <a:r>
              <a:rPr lang="en-US" altLang="en-US" dirty="0"/>
              <a:t>Has secondary index on every field</a:t>
            </a:r>
          </a:p>
          <a:p>
            <a:r>
              <a:rPr lang="en-US" altLang="en-US" dirty="0"/>
              <a:t>Indexing hints in queries</a:t>
            </a:r>
          </a:p>
          <a:p>
            <a:pPr lvl="1"/>
            <a:r>
              <a:rPr lang="en-US" altLang="en-US" dirty="0"/>
              <a:t>Suggestions used to expedite query execution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6C8091F4-9F5A-4C03-AFDF-C3A4838F49D2}" type="slidenum">
              <a:rPr lang="en-US" altLang="en-US" sz="1400" smtClean="0">
                <a:solidFill>
                  <a:srgbClr val="990033"/>
                </a:solidFill>
              </a:rPr>
              <a:pPr/>
              <a:t>26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623605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17.7 Physical Database Design in Relational Databases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Physical design goals</a:t>
            </a:r>
          </a:p>
          <a:p>
            <a:pPr lvl="1"/>
            <a:r>
              <a:rPr lang="en-US" altLang="en-US" dirty="0"/>
              <a:t>Create appropriate structure for data in storage</a:t>
            </a:r>
          </a:p>
          <a:p>
            <a:pPr lvl="1"/>
            <a:r>
              <a:rPr lang="en-US" altLang="en-US" dirty="0"/>
              <a:t>Guarantee good performance</a:t>
            </a:r>
          </a:p>
          <a:p>
            <a:r>
              <a:rPr lang="en-US" altLang="en-US" dirty="0"/>
              <a:t>Must know job mix for particular set of database system applications</a:t>
            </a:r>
          </a:p>
          <a:p>
            <a:r>
              <a:rPr lang="en-US" altLang="en-US" dirty="0"/>
              <a:t>Analyzing the database queries and transactions</a:t>
            </a:r>
          </a:p>
          <a:p>
            <a:pPr lvl="1"/>
            <a:r>
              <a:rPr lang="en-US" altLang="en-US" dirty="0"/>
              <a:t>Information about each retrieval query</a:t>
            </a:r>
          </a:p>
          <a:p>
            <a:pPr lvl="1"/>
            <a:r>
              <a:rPr lang="en-US" altLang="en-US" dirty="0"/>
              <a:t>Information about each update transaction</a:t>
            </a: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3ECBE18A-5A13-4A1B-AD53-44400463EA09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Physical Database Design in Relational Databases (cont’d.)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Analyzing the expected frequency of invocation of queries and transactions</a:t>
            </a:r>
          </a:p>
          <a:p>
            <a:pPr lvl="1"/>
            <a:r>
              <a:rPr lang="en-US" altLang="en-US" dirty="0"/>
              <a:t>Expected frequency of using each attribute as a selection or join attribute</a:t>
            </a:r>
          </a:p>
          <a:p>
            <a:pPr lvl="1"/>
            <a:r>
              <a:rPr lang="en-US" altLang="en-US" dirty="0"/>
              <a:t>80-20 rule: 80 percent of processing accounted for by only 20 percent of queries and transactions</a:t>
            </a:r>
          </a:p>
          <a:p>
            <a:r>
              <a:rPr lang="en-US" altLang="en-US" dirty="0"/>
              <a:t>Analyzing the time constraints of queries and transactions</a:t>
            </a:r>
          </a:p>
          <a:p>
            <a:pPr lvl="1"/>
            <a:r>
              <a:rPr lang="en-US" altLang="en-US" dirty="0"/>
              <a:t>Selection attributes associated with time constraints are candidates for primary access structures</a:t>
            </a:r>
          </a:p>
          <a:p>
            <a:pPr lvl="1"/>
            <a:endParaRPr lang="en-US" alt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F98FA207-D635-4A8A-8E9F-1E39F1A53CA1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Physical Database Design in Relational Databases (cont’d.)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Analyzing the expected frequency of update operations</a:t>
            </a:r>
          </a:p>
          <a:p>
            <a:pPr lvl="1"/>
            <a:r>
              <a:rPr lang="en-US" altLang="en-US" dirty="0"/>
              <a:t>Minimize number of access paths for a frequently-updated file</a:t>
            </a:r>
          </a:p>
          <a:p>
            <a:pPr lvl="2"/>
            <a:r>
              <a:rPr lang="en-US" altLang="en-US" dirty="0"/>
              <a:t>Updating the access paths themselves slows down update operations</a:t>
            </a:r>
          </a:p>
          <a:p>
            <a:r>
              <a:rPr lang="en-US" altLang="en-US" dirty="0"/>
              <a:t>Analyzing the uniqueness constraints on attributes</a:t>
            </a:r>
          </a:p>
          <a:p>
            <a:pPr lvl="1"/>
            <a:r>
              <a:rPr lang="en-US" altLang="en-US" dirty="0"/>
              <a:t>Access paths should be specified on all </a:t>
            </a:r>
            <a:r>
              <a:rPr lang="en-US" altLang="en-US" i="1" dirty="0"/>
              <a:t>candidate key </a:t>
            </a:r>
            <a:r>
              <a:rPr lang="en-US" altLang="en-US" dirty="0"/>
              <a:t>attributes that are either the primary key of a file or unique attributes</a:t>
            </a:r>
          </a:p>
          <a:p>
            <a:pPr lvl="1"/>
            <a:endParaRPr lang="en-US" altLang="en-US" dirty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D82BCB53-0E8A-4034-8868-DDE1ACBF09A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17.1 Types of Single-Level Ordered Indexes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Ordered index similar to index in a textbook</a:t>
            </a:r>
          </a:p>
          <a:p>
            <a:r>
              <a:rPr lang="en-US" altLang="en-US" dirty="0"/>
              <a:t>Indexing field (attribute)</a:t>
            </a:r>
          </a:p>
          <a:p>
            <a:pPr lvl="1"/>
            <a:r>
              <a:rPr lang="en-US" altLang="en-US" dirty="0"/>
              <a:t>Index stores each value of the index field with list of pointers to all disk blocks that contain records with that field value</a:t>
            </a:r>
          </a:p>
          <a:p>
            <a:r>
              <a:rPr lang="en-US" altLang="en-US" dirty="0"/>
              <a:t>Values in index are ordered</a:t>
            </a:r>
          </a:p>
          <a:p>
            <a:r>
              <a:rPr lang="en-US" altLang="en-US" dirty="0"/>
              <a:t>Primary index</a:t>
            </a:r>
          </a:p>
          <a:p>
            <a:pPr lvl="1"/>
            <a:r>
              <a:rPr lang="en-US" altLang="en-US" dirty="0"/>
              <a:t>Specified on the ordering key field of ordered file of records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60E899D4-EAAF-4272-9042-56A286A359A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Physical Database Design Decisions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Design decisions about indexing</a:t>
            </a:r>
          </a:p>
          <a:p>
            <a:pPr lvl="1"/>
            <a:r>
              <a:rPr lang="en-US" altLang="en-US" dirty="0"/>
              <a:t>Whether to index an attribute</a:t>
            </a:r>
          </a:p>
          <a:p>
            <a:pPr lvl="2"/>
            <a:r>
              <a:rPr lang="en-US" altLang="en-US" dirty="0"/>
              <a:t>Attribute is a key or used by a query</a:t>
            </a:r>
          </a:p>
          <a:p>
            <a:pPr lvl="1"/>
            <a:r>
              <a:rPr lang="en-US" altLang="en-US" dirty="0"/>
              <a:t>What attribute(s) to index on</a:t>
            </a:r>
          </a:p>
          <a:p>
            <a:pPr lvl="2"/>
            <a:r>
              <a:rPr lang="en-US" altLang="en-US" dirty="0"/>
              <a:t>Single or multiple</a:t>
            </a:r>
          </a:p>
          <a:p>
            <a:pPr lvl="1"/>
            <a:r>
              <a:rPr lang="en-US" altLang="en-US" dirty="0"/>
              <a:t>Whether to set up a clustered index</a:t>
            </a:r>
          </a:p>
          <a:p>
            <a:pPr lvl="2"/>
            <a:r>
              <a:rPr lang="en-US" altLang="en-US" dirty="0"/>
              <a:t>One per table</a:t>
            </a:r>
          </a:p>
          <a:p>
            <a:pPr lvl="1"/>
            <a:r>
              <a:rPr lang="en-US" altLang="en-US" dirty="0"/>
              <a:t>Whether to use a hash index over a tree index</a:t>
            </a:r>
          </a:p>
          <a:p>
            <a:pPr lvl="2"/>
            <a:r>
              <a:rPr lang="en-US" altLang="en-US" dirty="0"/>
              <a:t>Hash indexes do not support range queries</a:t>
            </a:r>
          </a:p>
          <a:p>
            <a:pPr lvl="1"/>
            <a:r>
              <a:rPr lang="en-US" altLang="en-US" dirty="0"/>
              <a:t>Whether to use dynamic hashing</a:t>
            </a:r>
          </a:p>
          <a:p>
            <a:pPr lvl="2"/>
            <a:r>
              <a:rPr lang="en-US" altLang="en-US" dirty="0"/>
              <a:t>Appropriate for very volatile files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CCBE5A86-E8AB-4C0A-8DC0-5D57AC68E948}" type="slidenum">
              <a:rPr lang="en-US" altLang="en-US" sz="1400" smtClean="0">
                <a:solidFill>
                  <a:srgbClr val="990033"/>
                </a:solidFill>
              </a:rPr>
              <a:pPr/>
              <a:t>30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17.8 Summary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Indexes are access structures that improve efficiency of record retrieval from a data file</a:t>
            </a:r>
          </a:p>
          <a:p>
            <a:r>
              <a:rPr lang="en-US" altLang="en-US" dirty="0"/>
              <a:t>Ordered single-level index types</a:t>
            </a:r>
          </a:p>
          <a:p>
            <a:pPr lvl="1"/>
            <a:r>
              <a:rPr lang="en-US" altLang="en-US" dirty="0"/>
              <a:t>Primary, clustering, and secondary</a:t>
            </a:r>
          </a:p>
          <a:p>
            <a:r>
              <a:rPr lang="en-US" altLang="en-US" dirty="0"/>
              <a:t>Multilevel indexes can be implemented as B-trees and B+ -trees</a:t>
            </a:r>
          </a:p>
          <a:p>
            <a:pPr lvl="1"/>
            <a:r>
              <a:rPr lang="en-US" altLang="en-US" dirty="0"/>
              <a:t>Dynamic structures</a:t>
            </a:r>
          </a:p>
          <a:p>
            <a:r>
              <a:rPr lang="en-US" altLang="en-US" dirty="0"/>
              <a:t>Multiple key access methods</a:t>
            </a:r>
          </a:p>
          <a:p>
            <a:r>
              <a:rPr lang="en-US" altLang="en-US" dirty="0"/>
              <a:t>Logical and physical indexes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26788AF8-41E7-4864-B10C-C74064C86E08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Single-Level Ordered Indexes (cont’d.)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Clustering index</a:t>
            </a:r>
          </a:p>
          <a:p>
            <a:pPr lvl="1"/>
            <a:r>
              <a:rPr lang="en-US" altLang="en-US" dirty="0"/>
              <a:t>Used if numerous records can have the same value for the ordering field</a:t>
            </a:r>
          </a:p>
          <a:p>
            <a:r>
              <a:rPr lang="en-US" altLang="en-US" dirty="0"/>
              <a:t>Secondary index</a:t>
            </a:r>
          </a:p>
          <a:p>
            <a:pPr lvl="1"/>
            <a:r>
              <a:rPr lang="en-US" altLang="en-US" dirty="0"/>
              <a:t>Can be specified on any nonordering field</a:t>
            </a:r>
          </a:p>
          <a:p>
            <a:pPr lvl="1"/>
            <a:r>
              <a:rPr lang="en-US" altLang="en-US" dirty="0"/>
              <a:t>Data file can have several secondary indexes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D2917EA8-6F6A-4AC3-92B2-0EC81985F63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Primary Indexes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Ordered file with two fields</a:t>
            </a:r>
          </a:p>
          <a:p>
            <a:pPr lvl="1"/>
            <a:r>
              <a:rPr lang="en-US" altLang="en-US" dirty="0"/>
              <a:t>Primary key, </a:t>
            </a:r>
            <a:r>
              <a:rPr lang="en-US" altLang="en-US" i="1" dirty="0"/>
              <a:t>K(i)</a:t>
            </a:r>
          </a:p>
          <a:p>
            <a:pPr lvl="1"/>
            <a:r>
              <a:rPr lang="en-US" altLang="en-US" dirty="0"/>
              <a:t>Pointer to a disk block, </a:t>
            </a:r>
            <a:r>
              <a:rPr lang="en-US" altLang="en-US" i="1" dirty="0"/>
              <a:t>P(i)</a:t>
            </a:r>
          </a:p>
          <a:p>
            <a:r>
              <a:rPr lang="en-US" altLang="en-US" dirty="0"/>
              <a:t>One index entry in the index file for each block in the data file</a:t>
            </a:r>
          </a:p>
          <a:p>
            <a:r>
              <a:rPr lang="en-US" altLang="en-US" dirty="0"/>
              <a:t>Indexes may be dense or sparse</a:t>
            </a:r>
          </a:p>
          <a:p>
            <a:pPr lvl="1"/>
            <a:r>
              <a:rPr lang="en-US" altLang="en-US" dirty="0"/>
              <a:t>Dense index has an index entry for every search key value</a:t>
            </a:r>
            <a:r>
              <a:rPr lang="en-US" altLang="en-US" i="1" dirty="0"/>
              <a:t> </a:t>
            </a:r>
            <a:r>
              <a:rPr lang="en-US" altLang="en-US" dirty="0"/>
              <a:t>in the data file</a:t>
            </a:r>
          </a:p>
          <a:p>
            <a:pPr lvl="1"/>
            <a:r>
              <a:rPr lang="en-US" altLang="en-US" dirty="0"/>
              <a:t>Sparse index has entries for only some search values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FE76D59F-FAAA-424E-B7DE-FC6896454B33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Primary Indexes (cont’d.)</a:t>
            </a:r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A31F6804-D167-4578-8975-1BE15FF16700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048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925" y="1571625"/>
            <a:ext cx="4435475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762000" y="6194425"/>
            <a:ext cx="7620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17.1 Primary index on the ordering key field of the file shown in Figure 16.7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Primary Indexes (cont’d.)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Major problem: insertion and deletion of records</a:t>
            </a:r>
          </a:p>
          <a:p>
            <a:pPr lvl="1"/>
            <a:r>
              <a:rPr lang="en-US" altLang="en-US" dirty="0"/>
              <a:t>Move records around and change index values</a:t>
            </a:r>
          </a:p>
          <a:p>
            <a:pPr lvl="1"/>
            <a:r>
              <a:rPr lang="en-US" altLang="en-US" dirty="0"/>
              <a:t>Solutions</a:t>
            </a:r>
          </a:p>
          <a:p>
            <a:pPr lvl="2"/>
            <a:r>
              <a:rPr lang="en-US" altLang="en-US" dirty="0"/>
              <a:t>Use unordered overflow file</a:t>
            </a:r>
          </a:p>
          <a:p>
            <a:pPr lvl="2"/>
            <a:r>
              <a:rPr lang="en-US" altLang="en-US" dirty="0"/>
              <a:t>Use linked list of overflow records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9248E02F-69DB-4A84-A7E4-A58B26097C9B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Clustering Indexes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Clustering field</a:t>
            </a:r>
          </a:p>
          <a:p>
            <a:pPr lvl="1"/>
            <a:r>
              <a:rPr lang="en-US" altLang="en-US" dirty="0"/>
              <a:t>File records are physically ordered on a nonkey field without a distinct value for each record</a:t>
            </a:r>
          </a:p>
          <a:p>
            <a:r>
              <a:rPr lang="en-US" altLang="en-US" dirty="0"/>
              <a:t>Ordered file with two fields</a:t>
            </a:r>
          </a:p>
          <a:p>
            <a:pPr lvl="1"/>
            <a:r>
              <a:rPr lang="en-US" altLang="en-US" dirty="0"/>
              <a:t>Same type as clustering field</a:t>
            </a:r>
          </a:p>
          <a:p>
            <a:pPr lvl="1"/>
            <a:r>
              <a:rPr lang="en-US" altLang="en-US" dirty="0"/>
              <a:t>Disk block pointer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E1F91DEF-D2D0-4363-A1CE-55B33BCCB6E8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Clustering Indexes (cont’d.)</a:t>
            </a:r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C4C97459-9CA0-47DC-9A62-84F7542A0EC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1752600" y="6045200"/>
            <a:ext cx="5638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17.2 A clustering index on the Dept_number ordering nonkey field of an EMPLOYEE file</a:t>
            </a:r>
          </a:p>
        </p:txBody>
      </p:sp>
      <p:pic>
        <p:nvPicPr>
          <p:cNvPr id="2355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549400"/>
            <a:ext cx="4221163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2746</TotalTime>
  <Words>1380</Words>
  <Application>Microsoft Macintosh PowerPoint</Application>
  <PresentationFormat>Letter Paper (8.5x11 in)</PresentationFormat>
  <Paragraphs>194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Tahoma</vt:lpstr>
      <vt:lpstr>Wingdings</vt:lpstr>
      <vt:lpstr>Blends</vt:lpstr>
      <vt:lpstr>PowerPoint Presentation</vt:lpstr>
      <vt:lpstr>Introduction</vt:lpstr>
      <vt:lpstr>17.1 Types of Single-Level Ordered Indexes</vt:lpstr>
      <vt:lpstr>Types of Single-Level Ordered Indexes (cont’d.)</vt:lpstr>
      <vt:lpstr>Primary Indexes</vt:lpstr>
      <vt:lpstr>Primary Indexes (cont’d.)</vt:lpstr>
      <vt:lpstr>Primary Indexes (cont’d.)</vt:lpstr>
      <vt:lpstr>Clustering Indexes</vt:lpstr>
      <vt:lpstr>Clustering Indexes (cont’d.)</vt:lpstr>
      <vt:lpstr>Secondary Indexes</vt:lpstr>
      <vt:lpstr>Secondary Indexes (cont’d.)</vt:lpstr>
      <vt:lpstr>Types of Single-Level Ordered Indexes (cont’d.)</vt:lpstr>
      <vt:lpstr>17.2 Multilevel Indexes</vt:lpstr>
      <vt:lpstr>PowerPoint Presentation</vt:lpstr>
      <vt:lpstr>17.3 Dynamic Multilevel Indexes Using B-Trees and B+ -Trees</vt:lpstr>
      <vt:lpstr>Tree Data Structure</vt:lpstr>
      <vt:lpstr>Search Trees and B-Trees</vt:lpstr>
      <vt:lpstr>Search Trees and B-Trees (cont’d.)</vt:lpstr>
      <vt:lpstr>B-Trees</vt:lpstr>
      <vt:lpstr>B-Tree Structures</vt:lpstr>
      <vt:lpstr>B+ -Trees</vt:lpstr>
      <vt:lpstr>B+ -Trees (cont’d.)</vt:lpstr>
      <vt:lpstr>Searching for a Record With Search Key Field Value K, Using a B+ -Tree</vt:lpstr>
      <vt:lpstr>17.4 Indexes on Multiple Keys</vt:lpstr>
      <vt:lpstr>Indexes on Multiple Keys (cont’d.)</vt:lpstr>
      <vt:lpstr>Additional Issues Related to Storage of Relations and Indexes</vt:lpstr>
      <vt:lpstr>17.7 Physical Database Design in Relational Databases</vt:lpstr>
      <vt:lpstr>Physical Database Design in Relational Databases (cont’d.)</vt:lpstr>
      <vt:lpstr>Physical Database Design in Relational Databases (cont’d.)</vt:lpstr>
      <vt:lpstr>Physical Database Design Decisions</vt:lpstr>
      <vt:lpstr>17.8 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>u</dc:creator>
  <cp:keywords/>
  <dc:description/>
  <cp:lastModifiedBy>Microsoft Office User</cp:lastModifiedBy>
  <cp:revision>235</cp:revision>
  <cp:lastPrinted>2001-11-04T00:51:13Z</cp:lastPrinted>
  <dcterms:created xsi:type="dcterms:W3CDTF">2005-02-25T19:46:41Z</dcterms:created>
  <dcterms:modified xsi:type="dcterms:W3CDTF">2019-08-05T16:22:34Z</dcterms:modified>
  <cp:category/>
</cp:coreProperties>
</file>