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71" r:id="rId8"/>
    <p:sldId id="260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DB646-844A-3B34-57D0-49A7AC22F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92A4B-5A86-CCBB-B0A8-4BB80A3F2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2497B-C20D-42F4-35B6-342677005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3B1A3-EE7A-A33B-6546-51B55423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72753-3215-F18B-92C9-C01CE26C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5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29474-B78F-E7FD-289D-0C72ED500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20532C-FD1C-2535-0A3A-2F508A97A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F0C51-2663-5807-045F-035B9B34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D1FE4-F592-4533-6379-384A32E7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D9AC2-6FE8-088E-7785-D189C60D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0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FF0272-11E2-A9E1-586F-E7ABFC82D9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D0ABC-287A-326B-84F3-9932AD621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07EB2-6BDC-8611-E41C-BA0049F2D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B3EFF-439F-8432-E198-D2BAFE06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4430A-AA57-30B9-F6FB-D51A58E1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7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E3411-A784-E507-BBB9-12B6B843C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35194-00E2-D605-F07D-8C0FD0A29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6C118-5EEE-F210-3D25-E322DDCF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B1740-9EDD-1FEB-8C1C-B69174CC5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305BF-7FAC-BC2F-3EBE-8D1D0A331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1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F0432-E4D3-6A2F-64F0-BD00A321B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F2E73-BDC3-BCEC-15F3-A2739668D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97795-32D8-0EFB-C333-CDBBD7A0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4F521-F81B-44BF-4B04-CBE07E4B3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2ACEC-0564-DC07-DEE2-B9485AF9B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5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ED254-459C-E5D2-94F0-FA02F5CF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FB313-DC19-5530-F8A4-4FE215670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8B5A95-A31A-0105-F5A8-7EC74AB22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6629D-74E1-0723-03D6-B15E647F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A617C-7B87-96C2-EA09-F0B2260F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91755-063A-0153-0831-19C51384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1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8064-7F9F-8EAD-4243-4F36E7909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C96CF-BC34-BFB2-2225-49EF65636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6C7388-7422-5719-5CD7-4BA7F13FB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3D750-B508-FE8E-8C9C-6FE0378013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BD7636-87A4-FE6E-9CBC-B8C8C272D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0DD7D3-42EC-1507-9E87-B2ECB4959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E22276-4D87-217A-9669-640770EB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F7A545-5819-3C8E-8F87-C9D8F2471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6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5D6BF-96C9-E3CB-6889-37460297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41AC3-80F2-45F2-03AF-7451A9BED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FE09E-2D99-D1E5-5A4F-911BD3AA2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AC3A6-6664-1A88-9810-F3EC46D22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2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209DA8-CE94-2690-A59B-5F588EC0E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D147A9-E040-585F-6DB4-4F1FFD25C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EADAF-8C9D-FFFD-957D-89F79768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3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57E4-1D68-522C-7A77-33C68FA7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41DDD-FD9D-FBC5-994B-5DFC00EDE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4D85E-5B1F-8182-2AEB-B4FA1F11A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B3B7A-B6FF-46E7-0AC4-43F29CCE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88765-257D-99FC-4541-403C98CA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0CD71-D01F-4A44-6FFA-6BAC953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2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8B88-09C7-7C8F-4354-CA6894B25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217525-0A48-E408-815F-D8A115B49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7AA91-8FA0-F562-14EE-E25394942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F4A22-C960-8F66-8CF0-32DD0876E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26559-D93F-2087-BAEB-E7D3BE4F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977C9-87BA-51E3-4D0F-6E869951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4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EF35CB-4C7D-1DD1-79E3-ED13A7A28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B5D61-4178-78EC-0842-2E7EE27A1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F7F58-BE35-C3D6-7036-164EC5944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A3F73-FEE6-A94E-8B39-1BAC0249E0B0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B19F-B42D-EAB7-12CE-C48E6EF109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D2C2C-4FC1-B272-1F21-874E9515B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7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1D98CAC-3EFF-4342-BD5A-6C0E8CAB4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153308-A695-2F06-419C-99FD2EE99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14402"/>
            <a:ext cx="10515600" cy="2659957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Chapter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81214-9DE7-37D9-BB6F-5442778C0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368800"/>
            <a:ext cx="10515600" cy="139065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Enhanced Entity-Relationship (EER) Modeling</a:t>
            </a:r>
          </a:p>
        </p:txBody>
      </p:sp>
    </p:spTree>
    <p:extLst>
      <p:ext uri="{BB962C8B-B14F-4D97-AF65-F5344CB8AC3E}">
        <p14:creationId xmlns:p14="http://schemas.microsoft.com/office/powerpoint/2010/main" val="839656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Attribute Inheritance in Superclass / Subclass Relationships 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entity that is member of a subclass inherits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attributes of the entity as a member of the superclass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relationships of the entity as a member of the superclass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previous slide, SECRETARY (as well as TECHNICIAN and ENGINEER) inherit the attributes Name, SSN, …, from EMPLOYEE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Every SECRETARY entity will have values for the inherited attributes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742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Specialization (1)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475"/>
            <a:ext cx="10515600" cy="390048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Specialization is the process of defining a set of subclasses of a superclass </a:t>
            </a:r>
          </a:p>
          <a:p>
            <a:pPr eaLnBrk="1" hangingPunct="1"/>
            <a:r>
              <a:rPr lang="en-US" altLang="en-US" dirty="0"/>
              <a:t>The set of subclasses is based upon some distinguishing characteristics of the entities in the superclass</a:t>
            </a:r>
          </a:p>
          <a:p>
            <a:pPr lvl="1" eaLnBrk="1" hangingPunct="1"/>
            <a:r>
              <a:rPr lang="en-US" altLang="en-US" dirty="0"/>
              <a:t>Example: {SECRETARY, ENGINEER, TECHNICIAN} is a specialization of EMPLOYEE based upon </a:t>
            </a:r>
            <a:r>
              <a:rPr lang="en-US" altLang="en-US" i="1" dirty="0"/>
              <a:t>job type.</a:t>
            </a:r>
          </a:p>
          <a:p>
            <a:pPr lvl="1" eaLnBrk="1" hangingPunct="1"/>
            <a:r>
              <a:rPr lang="en-US" altLang="en-US" dirty="0"/>
              <a:t>Example: MANAGER</a:t>
            </a:r>
            <a:r>
              <a:rPr lang="en-US" altLang="en-US" i="1" dirty="0"/>
              <a:t> is a specialization of EMPLOYEE based on the role the employee plays</a:t>
            </a:r>
          </a:p>
          <a:p>
            <a:pPr lvl="2" eaLnBrk="1" hangingPunct="1"/>
            <a:r>
              <a:rPr lang="en-US" altLang="en-US" dirty="0"/>
              <a:t>May have several specializations of the same superclass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5720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Specialization (2)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/>
              <a:t>Example: Another specialization of EMPLOYEE based on </a:t>
            </a:r>
            <a:r>
              <a:rPr lang="en-US" altLang="en-US" sz="2400" i="1" dirty="0"/>
              <a:t>method of pay</a:t>
            </a:r>
            <a:r>
              <a:rPr lang="en-US" altLang="en-US" sz="2400" dirty="0"/>
              <a:t> is {SALARIED_EMPLOYEE, HOURLY_EMPLOYEE}.</a:t>
            </a:r>
          </a:p>
          <a:p>
            <a:pPr lvl="1" eaLnBrk="1" hangingPunct="1"/>
            <a:r>
              <a:rPr lang="en-US" altLang="en-US" sz="2200" dirty="0"/>
              <a:t>Superclass/subclass relationships and specialization can be diagrammatically represented in EER diagrams</a:t>
            </a:r>
          </a:p>
          <a:p>
            <a:pPr lvl="1" eaLnBrk="1" hangingPunct="1"/>
            <a:r>
              <a:rPr lang="en-US" altLang="en-US" sz="2200" dirty="0"/>
              <a:t>Attributes of a subclass are called </a:t>
            </a:r>
            <a:r>
              <a:rPr lang="en-US" altLang="en-US" sz="2200" i="1" dirty="0"/>
              <a:t>specific</a:t>
            </a:r>
            <a:r>
              <a:rPr lang="en-US" altLang="en-US" sz="2200" dirty="0"/>
              <a:t> or </a:t>
            </a:r>
            <a:r>
              <a:rPr lang="en-US" altLang="en-US" sz="2200" i="1" dirty="0"/>
              <a:t>local</a:t>
            </a:r>
            <a:r>
              <a:rPr lang="en-US" altLang="en-US" sz="2200" dirty="0"/>
              <a:t> attributes.</a:t>
            </a:r>
          </a:p>
          <a:p>
            <a:pPr lvl="2" eaLnBrk="1" hangingPunct="1"/>
            <a:r>
              <a:rPr lang="en-US" altLang="en-US" sz="2000" dirty="0"/>
              <a:t>For example, the attribute </a:t>
            </a:r>
            <a:r>
              <a:rPr lang="en-US" altLang="en-US" sz="2000" dirty="0" err="1"/>
              <a:t>TypingSpeed</a:t>
            </a:r>
            <a:r>
              <a:rPr lang="en-US" altLang="en-US" sz="2000" dirty="0"/>
              <a:t> of SECRETARY</a:t>
            </a:r>
          </a:p>
          <a:p>
            <a:pPr lvl="1" eaLnBrk="1" hangingPunct="1"/>
            <a:r>
              <a:rPr lang="en-US" altLang="en-US" sz="2200" dirty="0"/>
              <a:t>The subclass can also participate in specific relationship types.</a:t>
            </a:r>
          </a:p>
          <a:p>
            <a:pPr lvl="2" eaLnBrk="1" hangingPunct="1"/>
            <a:r>
              <a:rPr lang="en-US" altLang="en-US" sz="2000" dirty="0"/>
              <a:t>For example, a relationship BELONGS_TO of HOURLY_EMPLOYEE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6461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lowchart: Document 3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Specialization (3)</a:t>
            </a:r>
          </a:p>
        </p:txBody>
      </p:sp>
      <p:pic>
        <p:nvPicPr>
          <p:cNvPr id="3" name="Picture 3" descr="fig04_01">
            <a:extLst>
              <a:ext uri="{FF2B5EF4-FFF2-40B4-BE49-F238E27FC236}">
                <a16:creationId xmlns:a16="http://schemas.microsoft.com/office/drawing/2014/main" id="{E976E0B4-A5AD-5179-806F-6F2093926F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07933" y="1096645"/>
            <a:ext cx="7347537" cy="466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998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Generalization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Generalization is the reverse of the specialization process 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Several classes with common features are generalized into a superclass; 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original classes become its subclasses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CAR, TRUCK generalized into VEHICLE; 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both CAR, TRUCK become subclasses of the superclass VEHICLE.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can view {CAR, TRUCK} as a specialization of VEHICLE 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Alternatively, we can view VEHICLE as a generalization of CAR and TRUCK 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707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lowchart: Document 3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Generalization (2)</a:t>
            </a:r>
          </a:p>
        </p:txBody>
      </p:sp>
      <p:pic>
        <p:nvPicPr>
          <p:cNvPr id="3" name="Picture 3" descr="fig04_03">
            <a:extLst>
              <a:ext uri="{FF2B5EF4-FFF2-40B4-BE49-F238E27FC236}">
                <a16:creationId xmlns:a16="http://schemas.microsoft.com/office/drawing/2014/main" id="{08E8D82F-FCF2-64D7-1EAB-EFDE3D7C760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07933" y="968064"/>
            <a:ext cx="7347537" cy="492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529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Generalization and Specialization (1)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Diagrammatic notations are sometimes used to distinguish between generalization and specialization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Arrow pointing to the generalized superclass represents a generalization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Arrows pointing to the specialized subclasses represent a specialization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do not use this notation because it is often subjective as to which process is more appropriate for a particular situation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advocate not drawing any arrows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255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Generalization and Specialization (2)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Modeling with Specialization and Generalization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superclass or subclass represents a collection (or set or grouping) of entities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also represents a particular type of entity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Shown in rectangles in EER diagrams (as are entity types)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can call all entity types (and their corresponding collections) classes, whether they are entity types,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or subclasses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30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Types of Specialization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Predicate-defined ( or condition-defined) : based on some predicate. E.g., based on value of an attribute, say, Job-type, or Age.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Attribute-defined: shows the name of the attribute next to the line drawn from the superclass toward the subclasses 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User-defined: membership is defined by the user on an entity by entity basis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289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 on Specialization and Generalization (1)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we can determine exactly those entities that will become members of each subclass by a condition, the subclasses are called predicate-defined (or condition-defined) subclasses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 is a constraint that determines subclass members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 a predicate-defined subclass by writing the predicate condition next to the line attaching the subclass to its superclass 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73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Outline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458251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EER stands for Enhanced ER or Extended ER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EER Model Concepts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Includes all modeling concepts of basic ER 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Additional concepts: 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subclasses/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specialization/generalization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categories (UNION types)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attribute and relationship inheritance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 on Specialization/Generalization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additional EER concepts are used to model applications more completely and more accurately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EER includes some object-oriented concepts, such as inheritance</a:t>
            </a:r>
          </a:p>
        </p:txBody>
      </p:sp>
    </p:spTree>
    <p:extLst>
      <p:ext uri="{BB962C8B-B14F-4D97-AF65-F5344CB8AC3E}">
        <p14:creationId xmlns:p14="http://schemas.microsoft.com/office/powerpoint/2010/main" val="3409518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 on Specialization and Generalization (2)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all subclasses in a specialization have membership condition on same attribute of the superclass, specialization is called an attribute-defined specialization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Attribute is called the defining attribute of the specialization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</a:t>
            </a:r>
            <a:r>
              <a:rPr lang="en-US" alt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JobType</a:t>
            </a:r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the defining attribute of the specialization {SECRETARY, TECHNICIAN, ENGINEER} of EMPLOYEE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no condition determines membership, the subclass is called user-defined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Membership in a subclass is determined by the database users by applying an operation to add an entity to the subclass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Membership in the subclass is specified individually for each entity in the superclass by the user 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79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Displaying an attribute-defined specialization in EER diagrams</a:t>
            </a:r>
          </a:p>
        </p:txBody>
      </p:sp>
      <p:pic>
        <p:nvPicPr>
          <p:cNvPr id="3" name="Picture 5" descr="fig04_04">
            <a:extLst>
              <a:ext uri="{FF2B5EF4-FFF2-40B4-BE49-F238E27FC236}">
                <a16:creationId xmlns:a16="http://schemas.microsoft.com/office/drawing/2014/main" id="{6BC0F63D-4914-F03F-6245-AF9DF35BAA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886" y="2438400"/>
            <a:ext cx="8028228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0041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 on Specialization and Generalization (3)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basic constraints can apply to a specialization/generalization:</a:t>
            </a:r>
          </a:p>
          <a:p>
            <a:pPr lvl="1" eaLnBrk="1" hangingPunct="1"/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Disjointness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Constraint: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Completeness Constraint: 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618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 on Specialization and Generalization (4)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Disjointness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Constraint: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Specifies that the subclasses of the specialization must be disjoint:</a:t>
            </a:r>
          </a:p>
          <a:p>
            <a:pPr lvl="2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entity can be a member of at most one of the subclasses of the specialization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Specified by </a:t>
            </a:r>
            <a:r>
              <a:rPr lang="en-US" altLang="en-US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EER diagram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not disjoint, specialization is overlapping:</a:t>
            </a:r>
          </a:p>
          <a:p>
            <a:pPr lvl="2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is the same entity may be a member of more than one subclass of the specialization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Specified by </a:t>
            </a:r>
            <a:r>
              <a:rPr lang="en-US" altLang="en-US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EER diagram 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0721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 on Specialization and Generalization (5)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Completeness (Exhaustiveness) Constraint: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specifies that every entity in the superclass must be a member of some subclass in the specialization/generalization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Shown in EER diagrams by a </a:t>
            </a:r>
            <a:r>
              <a:rPr lang="en-US" altLang="en-US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line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Partial allows an entity not to belong to any of the subclasses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Shown in EER diagrams by a single line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428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 on Specialization and Generalization (6)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Hence, we have four types of specialization/generalization: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Disjoint, total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Disjoint, partial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Overlapping, total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Overlapping, partial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Generalization usually is total because the superclass is derived from the subclasses.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571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of disjoint partial Specialization</a:t>
            </a:r>
          </a:p>
        </p:txBody>
      </p:sp>
      <p:pic>
        <p:nvPicPr>
          <p:cNvPr id="3" name="Picture 5" descr="fig04_04">
            <a:extLst>
              <a:ext uri="{FF2B5EF4-FFF2-40B4-BE49-F238E27FC236}">
                <a16:creationId xmlns:a16="http://schemas.microsoft.com/office/drawing/2014/main" id="{456F376C-C68D-8FEB-F969-A5EFAC68E5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886" y="2438400"/>
            <a:ext cx="8028228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73823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of overlapping total Specialization</a:t>
            </a:r>
          </a:p>
        </p:txBody>
      </p:sp>
      <p:pic>
        <p:nvPicPr>
          <p:cNvPr id="3" name="Picture 3" descr="fig04_05">
            <a:extLst>
              <a:ext uri="{FF2B5EF4-FFF2-40B4-BE49-F238E27FC236}">
                <a16:creationId xmlns:a16="http://schemas.microsoft.com/office/drawing/2014/main" id="{1EA08131-813D-E83F-6497-04BB9DF2533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43484"/>
            <a:ext cx="10515600" cy="2928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66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46225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Specialization/Generalization Hierarchies, Lattices &amp; Shared Subclasses (1)</a:t>
            </a:r>
            <a:b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4600" b="1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subclass may itself have further subclasses specified on it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forms a hierarchy or a lattice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Hierarchy has a constraint that every subclass has only one superclass (called single inheritance); this is basically a tree structure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 lattice, a subclass can be subclass of more than one superclass (called multiple inheritance)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9545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en-US" sz="37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Shared Subclass “Engineering_Manager”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47811F73-9321-A208-7EF4-46371F282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459907"/>
            <a:ext cx="10175630" cy="767904"/>
          </a:xfrm>
        </p:spPr>
        <p:txBody>
          <a:bodyPr anchor="ctr">
            <a:normAutofit/>
          </a:bodyPr>
          <a:lstStyle/>
          <a:p>
            <a:pPr algn="ctr"/>
            <a:endParaRPr lang="en-US" sz="2000"/>
          </a:p>
        </p:txBody>
      </p:sp>
      <p:pic>
        <p:nvPicPr>
          <p:cNvPr id="3" name="Picture 3" descr="fig04_06">
            <a:extLst>
              <a:ext uri="{FF2B5EF4-FFF2-40B4-BE49-F238E27FC236}">
                <a16:creationId xmlns:a16="http://schemas.microsoft.com/office/drawing/2014/main" id="{03D1BC0D-0E15-4D4F-9223-C706E2BB5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8886" y="2405149"/>
            <a:ext cx="9628130" cy="3899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873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EER stands for Enhanced ER or Extended ER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Extended Entity-Relationship (EER) model is a conceptual (or semantic) data model for describing the data requirements for a new information system in a direct and easy to understand graphical notation.</a:t>
            </a:r>
          </a:p>
        </p:txBody>
      </p:sp>
    </p:spTree>
    <p:extLst>
      <p:ext uri="{BB962C8B-B14F-4D97-AF65-F5344CB8AC3E}">
        <p14:creationId xmlns:p14="http://schemas.microsoft.com/office/powerpoint/2010/main" val="10426246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Specialization/Generalization Hierarchies, Lattices &amp; Shared Subclasses (2)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 lattice or hierarchy, a subclass inherits attributes not only of its direct superclass, but also of all its predecessor </a:t>
            </a:r>
            <a:r>
              <a:rPr lang="en-US" alt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subclass with more than one superclass is called a shared subclass (multiple inheritance)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have: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specialization hierarchies or lattices, or 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generalization hierarchies or lattices, 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depending on how they were derived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just use specialization (to stand for the end result of either specialization or generalization)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27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Specialization/Generalization Hierarchies, Lattices &amp; Shared Subclasses (3)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specialization, start with an entity type and then define subclasses of the entity type by successive specialization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called a top down conceptual refinement process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generalization, start with many entity types and generalize those that have common properties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Called a bottom up conceptual synthesis process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practice, a combination of both processes is usually employed 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382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Specialization / Generalization Lattice Example (UNIVERSITY)</a:t>
            </a:r>
          </a:p>
        </p:txBody>
      </p:sp>
      <p:pic>
        <p:nvPicPr>
          <p:cNvPr id="3" name="Picture 5" descr="fig04_07">
            <a:extLst>
              <a:ext uri="{FF2B5EF4-FFF2-40B4-BE49-F238E27FC236}">
                <a16:creationId xmlns:a16="http://schemas.microsoft.com/office/drawing/2014/main" id="{A598223C-18E9-825E-CA2C-12EB66F235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262" y="2438400"/>
            <a:ext cx="4499475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0617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Categories (UNION TYPES) (1)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of the superclass/subclass relationships we have seen thus far have a single superclass 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shared subclass is a subclass in: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than one distinct superclass/subclass relationships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relationships has a single superclass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shared subclass leads to multiple inheritance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some cases, we need to model a single superclass/subclass relationship </a:t>
            </a:r>
            <a:r>
              <a:rPr lang="en-US" altLang="en-US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more than one superclass </a:t>
            </a:r>
          </a:p>
          <a:p>
            <a:pPr eaLnBrk="1" hangingPunct="1"/>
            <a:r>
              <a:rPr lang="en-US" alt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can represent different entity types 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Such a subclass is called a category or UNION TYPE 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6174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Categories (UNION TYPES) (2)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In a database for vehicle registration, a vehicle owner can be a PERSON, a BANK (holding a lien on a vehicle) or a COMPANY.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category (UNION type) called OWNER is created to represent a subset of the union of the three </a:t>
            </a:r>
            <a:r>
              <a:rPr lang="en-US" alt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COMPANY, BANK, and PERSON 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category member must exist in at least one (typically just one) of its </a:t>
            </a:r>
            <a:r>
              <a:rPr lang="en-US" alt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endParaRPr lang="en-US" alt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 from shared subclass, which is a: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subset of the intersection of its </a:t>
            </a:r>
            <a:r>
              <a:rPr lang="en-US" alt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endParaRPr lang="en-US" alt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shared subclass member must exist in all of its </a:t>
            </a:r>
            <a:r>
              <a:rPr lang="en-US" alt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endParaRPr lang="en-US" alt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8073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categories (UNION types): OWNER, REGISTERED_VEHICLE</a:t>
            </a:r>
          </a:p>
        </p:txBody>
      </p:sp>
      <p:pic>
        <p:nvPicPr>
          <p:cNvPr id="3" name="Picture 7" descr="fig04_08">
            <a:extLst>
              <a:ext uri="{FF2B5EF4-FFF2-40B4-BE49-F238E27FC236}">
                <a16:creationId xmlns:a16="http://schemas.microsoft.com/office/drawing/2014/main" id="{E015C4CE-E42C-B2C4-1CD7-DDB373901C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098" y="1891797"/>
            <a:ext cx="4646140" cy="477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586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Introduced the EER model concepts</a:t>
            </a:r>
          </a:p>
          <a:p>
            <a:pPr lvl="1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Class/subclass relationships</a:t>
            </a:r>
          </a:p>
          <a:p>
            <a:pPr lvl="1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Specialization and generalization</a:t>
            </a:r>
          </a:p>
          <a:p>
            <a:pPr lvl="1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Inheritance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 on EER schemas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These augment the basic ER model concepts introduced in Chapter 3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EER diagrams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7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Subclasses and </a:t>
            </a:r>
            <a:r>
              <a:rPr lang="en-US" sz="4600" b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4043362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entity type may have additional meaningful subgroupings of its entities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EMPLOYEE may be further grouped into: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SECRETARY, ENGINEER, TECHNICIAN, …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on the EMPLOYEE’s Job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MANAGER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EMPLOYEEs who are managers (the role they play)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SALARIED_EMPLOYEE, HOURLY_EMPLOYEE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on the EMPLOYEE’s method of pay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EER diagrams extend ER diagrams to represent these additional subgroupings, called subclasses or subtypes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763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Subclasses and Superclasses</a:t>
            </a:r>
          </a:p>
        </p:txBody>
      </p:sp>
      <p:pic>
        <p:nvPicPr>
          <p:cNvPr id="3" name="Picture 3" descr="fig04_01">
            <a:extLst>
              <a:ext uri="{FF2B5EF4-FFF2-40B4-BE49-F238E27FC236}">
                <a16:creationId xmlns:a16="http://schemas.microsoft.com/office/drawing/2014/main" id="{92E86E30-0933-C2EF-811B-6C16D5F075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9349" y="1863801"/>
            <a:ext cx="6993300" cy="444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891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Subclasses and </a:t>
            </a:r>
            <a:r>
              <a:rPr lang="en-US" sz="4600" b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(Continued)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of these subgroupings is a subset of EMPLOYEE entities 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is called a subclass of EMPLOYEE 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EMPLOYEE is the superclass for each of these subclasses 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These are called superclass/subclass relationships: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EMPLOYEE/SECRETARY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EMPLOYEE/TECHNICIAN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EMPLOYEE/MANAGER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34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Subclasses and </a:t>
            </a:r>
            <a:r>
              <a:rPr lang="en-US" sz="4600" b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(3)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These are also called IS-A relationships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SECRETARY IS-A EMPLOYEE, TECHNICIAN IS-A EMPLOYEE, ….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An entity that is member of a subclass represents the same real-world entity as some member of the superclass: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subclass member is the same entity in a distinct specific role 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entity cannot exist in the database merely by being a member of a subclass; it must also be a member of the superclass 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member of the superclass can be optionally included as a member of any number of its subclasses</a:t>
            </a:r>
          </a:p>
        </p:txBody>
      </p:sp>
    </p:spTree>
    <p:extLst>
      <p:ext uri="{BB962C8B-B14F-4D97-AF65-F5344CB8AC3E}">
        <p14:creationId xmlns:p14="http://schemas.microsoft.com/office/powerpoint/2010/main" val="817908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Subclasses and </a:t>
            </a:r>
            <a:r>
              <a:rPr lang="en-US" sz="4600" b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Superclasses</a:t>
            </a:r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(3)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Examples: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salaried employee who is also an engineer belongs to the two subclasses: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ENGINEER, and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SALARIED_EMPLOYEE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salaried employee who is also an engineering manager belongs to the three subclasses: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MANAGER,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ENGINEER, and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SALARIED_EMPLOYEE 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not necessary that every entity in a superclass be a member of some subclass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390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Representing Specialization in EER Diagrams</a:t>
            </a:r>
          </a:p>
        </p:txBody>
      </p:sp>
      <p:pic>
        <p:nvPicPr>
          <p:cNvPr id="3" name="Picture 4" descr="fig04_04">
            <a:extLst>
              <a:ext uri="{FF2B5EF4-FFF2-40B4-BE49-F238E27FC236}">
                <a16:creationId xmlns:a16="http://schemas.microsoft.com/office/drawing/2014/main" id="{2561A819-5F18-83AA-2F28-C1D9F0E06B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886" y="2438400"/>
            <a:ext cx="8028228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500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1802</Words>
  <Application>Microsoft Macintosh PowerPoint</Application>
  <PresentationFormat>Widescreen</PresentationFormat>
  <Paragraphs>186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Tahoma</vt:lpstr>
      <vt:lpstr>Office Theme</vt:lpstr>
      <vt:lpstr>Chapter 4</vt:lpstr>
      <vt:lpstr>Outline</vt:lpstr>
      <vt:lpstr>EER</vt:lpstr>
      <vt:lpstr>Subclasses and Superclasses (1)</vt:lpstr>
      <vt:lpstr>Subclasses and Superclasses</vt:lpstr>
      <vt:lpstr>Subclasses and Superclasses (Continued)</vt:lpstr>
      <vt:lpstr>Subclasses and Superclasses (3)</vt:lpstr>
      <vt:lpstr>Subclasses and Superclasses (3)</vt:lpstr>
      <vt:lpstr>Representing Specialization in EER Diagrams</vt:lpstr>
      <vt:lpstr>Attribute Inheritance in Superclass / Subclass Relationships </vt:lpstr>
      <vt:lpstr>Specialization (1)</vt:lpstr>
      <vt:lpstr>Specialization (2)</vt:lpstr>
      <vt:lpstr>Specialization (3)</vt:lpstr>
      <vt:lpstr>Generalization</vt:lpstr>
      <vt:lpstr>Generalization (2)</vt:lpstr>
      <vt:lpstr>Generalization and Specialization (1)</vt:lpstr>
      <vt:lpstr>Generalization and Specialization (2)</vt:lpstr>
      <vt:lpstr>Types of Specialization</vt:lpstr>
      <vt:lpstr>Constraints on Specialization and Generalization (1)</vt:lpstr>
      <vt:lpstr>Constraints on Specialization and Generalization (2)</vt:lpstr>
      <vt:lpstr>Displaying an attribute-defined specialization in EER diagrams</vt:lpstr>
      <vt:lpstr>Constraints on Specialization and Generalization (3)</vt:lpstr>
      <vt:lpstr>Constraints on Specialization and Generalization (4)</vt:lpstr>
      <vt:lpstr>Constraints on Specialization and Generalization (5)</vt:lpstr>
      <vt:lpstr>Constraints on Specialization and Generalization (6)</vt:lpstr>
      <vt:lpstr>Example of disjoint partial Specialization</vt:lpstr>
      <vt:lpstr>Example of overlapping total Specialization</vt:lpstr>
      <vt:lpstr>Specialization/Generalization Hierarchies, Lattices &amp; Shared Subclasses (1) </vt:lpstr>
      <vt:lpstr>Shared Subclass “Engineering_Manager”</vt:lpstr>
      <vt:lpstr>Specialization/Generalization Hierarchies, Lattices &amp; Shared Subclasses (2)</vt:lpstr>
      <vt:lpstr>Specialization/Generalization Hierarchies, Lattices &amp; Shared Subclasses (3)</vt:lpstr>
      <vt:lpstr>Specialization / Generalization Lattice Example (UNIVERSITY)</vt:lpstr>
      <vt:lpstr>Categories (UNION TYPES) (1)</vt:lpstr>
      <vt:lpstr>Categories (UNION TYPES) (2)</vt:lpstr>
      <vt:lpstr>Two categories (UNION types): OWNER, REGISTERED_VEHICLE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steven.fulakeza@lc.cuny.edu</dc:creator>
  <cp:lastModifiedBy>steven.fulakeza@lc.cuny.edu</cp:lastModifiedBy>
  <cp:revision>7</cp:revision>
  <dcterms:created xsi:type="dcterms:W3CDTF">2022-08-27T15:13:29Z</dcterms:created>
  <dcterms:modified xsi:type="dcterms:W3CDTF">2022-09-28T04:36:46Z</dcterms:modified>
</cp:coreProperties>
</file>