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7"/>
  </p:notesMasterIdLst>
  <p:handoutMasterIdLst>
    <p:handoutMasterId r:id="rId48"/>
  </p:handoutMasterIdLst>
  <p:sldIdLst>
    <p:sldId id="331" r:id="rId2"/>
    <p:sldId id="332" r:id="rId3"/>
    <p:sldId id="358" r:id="rId4"/>
    <p:sldId id="359" r:id="rId5"/>
    <p:sldId id="360" r:id="rId6"/>
    <p:sldId id="361" r:id="rId7"/>
    <p:sldId id="449" r:id="rId8"/>
    <p:sldId id="450" r:id="rId9"/>
    <p:sldId id="363" r:id="rId10"/>
    <p:sldId id="364" r:id="rId11"/>
    <p:sldId id="365" r:id="rId12"/>
    <p:sldId id="451" r:id="rId13"/>
    <p:sldId id="367" r:id="rId14"/>
    <p:sldId id="374" r:id="rId15"/>
    <p:sldId id="375" r:id="rId16"/>
    <p:sldId id="376" r:id="rId17"/>
    <p:sldId id="384" r:id="rId18"/>
    <p:sldId id="428" r:id="rId19"/>
    <p:sldId id="385" r:id="rId20"/>
    <p:sldId id="429" r:id="rId21"/>
    <p:sldId id="386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23" r:id="rId42"/>
    <p:sldId id="424" r:id="rId43"/>
    <p:sldId id="426" r:id="rId44"/>
    <p:sldId id="427" r:id="rId45"/>
    <p:sldId id="404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35"/>
  </p:normalViewPr>
  <p:slideViewPr>
    <p:cSldViewPr snapToGrid="0">
      <p:cViewPr varScale="1">
        <p:scale>
          <a:sx n="64" d="100"/>
          <a:sy n="64" d="100"/>
        </p:scale>
        <p:origin x="1210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-289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8C8C3F6-D6EC-4454-AED8-151D4118C8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8B47E2-82CE-4363-8A39-5A4F2B6CC1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8985D904-943B-4701-BDB6-5864BE7D22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77B09886-4C66-4DC0-99B1-7CCC79211B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ED9E23-4007-4CE0-B9FA-1CB7C3B0E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B6FEA57-E60B-48C6-8E0B-0D3E2B9085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B9BA4C6-A2CE-4EDE-A987-C89469DACF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A16516-4161-4E77-A9DD-6C7EC92E21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B08562F-F4D9-42CE-8D67-E7A9840A07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6BBE589-20BB-4D23-905B-F9CA800E4F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201015B-FDFC-46CC-A1D5-58B217CE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B26353B-46D8-44BD-A369-9C2474766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588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805A76C5-F4C2-4CDA-BEF0-83C1B084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E3CA1B-BF1D-4627-BFE0-E36D1A7C18AA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1DDD850-CCC7-49E3-BE4A-0B1C37B4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8181F9-B100-4204-B5BD-A3889A861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4B4CDFE-17FF-4FEE-B58E-763B8E6AB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1FD57D9-9ACF-4A83-A909-F49ABBD723C3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8831C-2F81-44B4-9958-1F9967551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8370FE4-983D-4F1E-AFFB-EB46F125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EF30C6CA-0F10-4E2E-ADBB-88AAB3EE5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9A9972C-A281-4ED9-A13B-A6C6E2D45CB3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3679CC6-842E-4CC5-B72C-F6CA84D12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78DDD2C-05BB-4045-8228-45C12D64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31EF95C2-30F5-4674-B550-61EA8B43C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CA2DBE-B6D1-4FB7-B4F4-1496EA4F2FD3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3B1BE69-F2AE-4073-AD7F-EC55BF74D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DDF634-7FF2-4300-8F34-0D079A7CE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EFA09C3-CCE9-4618-9F0F-744AF0A9B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6BCBA1-9824-4D0D-B46E-F77E737E1BD9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6A9EEDA-A552-4242-97DB-1659999AC6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6BC16F-9F0B-40A3-B2DD-E0047170E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BB8A803-DB78-4F6C-B680-D20C4FCC0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D69A58-CE8A-4061-AAAF-8375D0450CC5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75E4BD0-9DFA-4BA9-AAC6-7823B028C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E81E9D-8CA6-4A23-8358-5A492D8E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E634DBD-1EC5-462D-BC22-327F348F0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C2B6B4-BF24-4262-A303-E000472979C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07EA455-67B3-4FB5-8874-BE2716912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F0F9981-F39D-4C6B-B808-D9D1D2A43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D95EBFC2-2B79-4646-ADD4-D93CC4E0B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74824C-A7EB-42F2-A92A-66C769DAA6C3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BE29177-BEE0-417C-A6E4-FE19B8175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B2D3C1-BEE5-436B-8E3B-01794504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B2846DF-65BE-4297-BCCD-5DD45DE5C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09C59B-F3D6-4643-AE6C-CBF39D40191E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F1D844C-2050-4115-9C9F-C1FCBEE9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B58AFAD-2321-4F25-9350-97AC19EDD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7523E38-5925-4EC3-AD23-1BB8D7C46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7C58BD-B6B5-4749-B877-32EA3B7DC92D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272AD4E-5D91-45CF-9172-E8326201B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A5338AB-875C-4ABC-A37A-C89E09B0A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963E017-B520-4B23-B95B-BB51BA1EB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EC47CB-D1FE-46D4-980C-88A4D4757783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BD42012-3A5C-431F-8705-2F91DA77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1FE901-D349-4F0B-8068-D0DFF0BD9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BF0E1CA-E1F9-48F3-98D4-AE83DB73C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A8FD42-FB50-4F0E-83DB-032AD89E6B10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0C58F99-7224-4F82-A66E-F77DA5550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6610F8A-E173-4BEE-BFEB-FAAE867F0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EA8207B9-508C-4D10-8C83-062AF94E3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0DB168C-010A-499F-8D20-CB7A3B7C3C4E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3992BEA-F158-4DD7-A750-10B63B8C4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A42841A-89C9-46B0-8347-8CFA108C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24D72BD-600C-4892-9A1C-C666AE446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9B888-12A0-4F61-88CE-B93C0B69267D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A079564-AC18-4FD0-B999-458633B7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397953C-C620-454B-A4A9-4E1EBDFBD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CF68898-5594-43C9-B2BF-01B6699C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2ACCBA-E8A3-4C2B-8DD9-FC91AE5630D9}" type="slidenum">
              <a:rPr lang="en-US" altLang="en-US" smtClean="0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366574E-775D-44EF-BEAB-9931F2486B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722A4B5-9F83-4E0E-A7FC-4E4848D27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7BDC8A1-89A0-49CD-A485-303F87612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49DC89-6AF6-48E6-B39A-159E5A129758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C694FE6-9D3C-4E7B-B548-4472A6FCC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128C4CB-B7D5-4AC4-AF1E-09C94FF0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81730E4-8FEC-4CE0-8789-78B5EED18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07D80D-3384-4C2A-A880-A8F1855FF69F}" type="slidenum">
              <a:rPr lang="en-US" altLang="en-US" smtClean="0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5661878-89CF-4714-B17C-CBF183FE4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3B3342-B8E6-4324-9515-057FA306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87E33203-4967-4A0F-AEA4-57E85B2A2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C66A991-FAC4-426F-995C-7D990DB8044B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4B811B8-CE7E-4807-B890-8228F3EF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BA9F7-4972-4ED3-9F80-A82FC1F7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149A2025-556A-439D-B416-B393448D1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B8218-B419-4C46-9B31-7C5CA16C095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097CAA5-5009-40F9-948A-088E43827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F2A2029-71A1-427A-9D55-052D9150B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B422F43B-7A17-4E70-9902-B75D2AD87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3AE300-16A7-43AF-AE1F-1DE14735F1C6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4F304B6-B49F-4C63-9E77-58BDCDE54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8F3D9-B786-431D-AD5A-29215D79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38769F49-5E48-4F61-A820-D92DE4D09D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D748A9-A869-41DD-902B-3C31EC6B06E1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14B7CE5-FF07-4CF4-8A99-176990BB0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1215128-6CC2-485F-8CCE-6F4FEFACE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2B454191-C00D-4881-8CC3-145741C18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868E1-D052-4404-8916-164E1D0D0B49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207D3C19-C6DC-4AF4-97F2-A512D0071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7534874-A7D8-4E15-AAAD-8916ECED8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44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45FD6A41-E36E-4666-A54F-E0F0617EE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6CAB1-B51D-444E-A465-8AF1E0A4B97E}" type="slidenum">
              <a:rPr lang="en-US" altLang="en-US" smtClean="0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1F25817-AF20-4FAD-9524-7E59BC9A5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13E8DE0-FE2C-4E20-BCD3-2600EA110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5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50B0E92-D303-4BB0-A4D8-C84931373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A8A344-8948-476E-AFBC-AE7944A55FD0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D2136EB-8912-4394-B77C-6B86DF5CA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1F5DAD-71C2-48AE-88DA-58F7B2FAE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54BC344-C1FD-44AD-A100-9D0E33C6C4B8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7E75EDC-303E-4E56-9408-EF5F6789A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B69C08-493E-41C1-B483-47128811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AA2E823-920C-4DEC-868D-6F348261C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4F72CA-B5F3-4CC3-B1C5-049AB2BE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ECC7507-8379-4EE6-BEC3-4061C2C8C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5323F60B-2E00-42BE-8400-E134976C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2D06F3E-35A2-4B07-822F-E3170C08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69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730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11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576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9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0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1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70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77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1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3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2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44CBE58F-1B06-4E3C-ABEB-DDA96018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B50D259-301D-4848-91DC-2AA45CBA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5946" y="233853"/>
            <a:ext cx="771085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B78BAB-95C2-4816-A43D-C9D0E779A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C7DCAF-0404-44E9-A1D7-8FC24790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9ABEA7D2-7A49-4009-B20A-D733788B8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43D9BEF-9484-4F5F-B79E-90AD48A2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1992072-B079-4F45-93BD-7B83BD14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lIns="91435" tIns="45718" rIns="91435" bIns="45718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0C7F6668-8CC0-4B4E-B0C0-D267AAA38E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51" y="6613525"/>
            <a:ext cx="447548" cy="246217"/>
          </a:xfrm>
          <a:prstGeom prst="rect">
            <a:avLst/>
          </a:prstGeom>
          <a:noFill/>
          <a:ln>
            <a:noFill/>
          </a:ln>
        </p:spPr>
        <p:txBody>
          <a:bodyPr wrap="non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7.</a:t>
            </a:r>
            <a:fld id="{888EA06F-A073-4A3C-89BC-89170E3EB8EC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A5A9C313-E1AB-4215-BE7D-137655DA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DD7472-5269-45F9-8224-963E376A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B3B098FB-2BB7-4519-9DEA-E4914997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4263" indent="-227013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7163" indent="-227013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0063" indent="-22701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2C98928-F25B-4EBA-968A-F43A0AFE86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8038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7:  Synchronization 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A3055BE-7D2A-422C-A590-55C99535B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5050" y="227824"/>
            <a:ext cx="76517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02CB5B1-7086-4461-8E47-670C4EA549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715" y="1318921"/>
            <a:ext cx="7747000" cy="5065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structure of a reader process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while (true){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	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++;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1) /* first reader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		   	     wait(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/* reading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wait(mutex);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read count--;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</a:rPr>
              <a:t>           	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read_count</a:t>
            </a:r>
            <a:r>
              <a:rPr lang="en-US" altLang="en-US" sz="1600" b="1" dirty="0">
                <a:latin typeface="Courier New" panose="02070309020205020404" pitchFamily="49" charset="0"/>
              </a:rPr>
              <a:t> == 0) /* last reader */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	signal(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sz="1600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    	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</a:rPr>
              <a:t>       }</a:t>
            </a:r>
            <a:br>
              <a:rPr lang="en-US" altLang="en-US" sz="1400" b="1" dirty="0">
                <a:latin typeface="Courier New" panose="02070309020205020404" pitchFamily="49" charset="0"/>
              </a:rPr>
            </a:br>
            <a:endParaRPr lang="en-US" altLang="en-US" sz="1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0E349B06-5C0D-4BD8-ABC8-DFC88C0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78" y="222286"/>
            <a:ext cx="7677150" cy="576262"/>
          </a:xfrm>
        </p:spPr>
        <p:txBody>
          <a:bodyPr/>
          <a:lstStyle/>
          <a:p>
            <a:r>
              <a:rPr lang="en-US" altLang="en-US" dirty="0"/>
              <a:t>Readers-Writers Problem Variations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7643E3C-87AB-40AB-8261-6DE6536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323457"/>
            <a:ext cx="6585627" cy="4418437"/>
          </a:xfrm>
        </p:spPr>
        <p:txBody>
          <a:bodyPr/>
          <a:lstStyle/>
          <a:p>
            <a:r>
              <a:rPr lang="en-US" altLang="en-US" dirty="0"/>
              <a:t>The</a:t>
            </a:r>
            <a:r>
              <a:rPr lang="en-US" altLang="en-US" b="1" i="1" dirty="0"/>
              <a:t> </a:t>
            </a:r>
            <a:r>
              <a:rPr lang="en-US" altLang="en-US" dirty="0"/>
              <a:t>solution</a:t>
            </a:r>
            <a:r>
              <a:rPr lang="en-US" altLang="en-US" b="1" i="1" dirty="0"/>
              <a:t> </a:t>
            </a:r>
            <a:r>
              <a:rPr lang="en-US" altLang="en-US" dirty="0"/>
              <a:t>in previous slide can result in a situation where a writer  process never writes.  It is referred to as the “First reader-writer” problem.</a:t>
            </a:r>
          </a:p>
          <a:p>
            <a:r>
              <a:rPr lang="en-US" altLang="en-US" dirty="0"/>
              <a:t>The “Second reader-writer” problem is  a variation the first reader-writer problem that state:</a:t>
            </a:r>
          </a:p>
          <a:p>
            <a:pPr lvl="1"/>
            <a:r>
              <a:rPr lang="en-US" altLang="en-US" dirty="0"/>
              <a:t>Once a writer is ready to write, no “newly arrived reader” is allowed  to read.</a:t>
            </a:r>
          </a:p>
          <a:p>
            <a:r>
              <a:rPr lang="en-US" altLang="en-US" dirty="0"/>
              <a:t>Both the first and second may result in starvation. leading to even more variations</a:t>
            </a:r>
          </a:p>
          <a:p>
            <a:r>
              <a:rPr lang="en-US" altLang="en-US" dirty="0"/>
              <a:t>Problem is solved on some systems by kernel providing reader-writer locks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EE9EBAB-3EEB-4813-BC45-A296B378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00" y="222286"/>
            <a:ext cx="76708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Dining-Philosophers Problem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FB49ECF8-D29D-47B1-ACEF-3FF6F95DA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6" y="1057896"/>
            <a:ext cx="7819053" cy="5060516"/>
          </a:xfrm>
        </p:spPr>
        <p:txBody>
          <a:bodyPr/>
          <a:lstStyle/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N philosophers’ sit at a round table with a bowel of rice in the middle.</a:t>
            </a:r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endParaRPr lang="en-US" altLang="en-US" dirty="0"/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spend their lives alternating thinking and eating.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They do not </a:t>
            </a:r>
            <a:r>
              <a:rPr lang="en-US" altLang="ja-JP" dirty="0"/>
              <a:t> interact with their neighbors.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ja-JP" dirty="0"/>
              <a:t>Occasionally try to pick up 2 chopsticks (one at a time) to eat from bowl</a:t>
            </a:r>
          </a:p>
          <a:p>
            <a:pPr lvl="1">
              <a:tabLst>
                <a:tab pos="1365250" algn="l"/>
                <a:tab pos="1538288" algn="l"/>
              </a:tabLst>
            </a:pPr>
            <a:r>
              <a:rPr lang="en-US" altLang="en-US" dirty="0"/>
              <a:t>Need both to eat, then release both when done</a:t>
            </a:r>
          </a:p>
          <a:p>
            <a:pPr>
              <a:tabLst>
                <a:tab pos="1365250" algn="l"/>
                <a:tab pos="1538288" algn="l"/>
              </a:tabLst>
            </a:pPr>
            <a:r>
              <a:rPr lang="en-US" altLang="en-US" dirty="0"/>
              <a:t>In the case of 5 philosophers, the shared data 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Bowl of rice (data set)</a:t>
            </a:r>
          </a:p>
          <a:p>
            <a:pPr lvl="2">
              <a:tabLst>
                <a:tab pos="1365250" algn="l"/>
                <a:tab pos="1538288" algn="l"/>
              </a:tabLst>
            </a:pPr>
            <a:r>
              <a:rPr lang="en-US" altLang="en-US" dirty="0"/>
              <a:t>Semaphore chopstick [5] initialized to 1</a:t>
            </a: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3372D57C-AA90-40E5-88DD-A9DB78AAF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94" y="1561607"/>
            <a:ext cx="1532031" cy="14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B6BD45A-1C98-4906-8ECF-377709FEA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2994" y="180175"/>
            <a:ext cx="7866063" cy="576263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  Dining-Philosophers Problem Algorithm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7043318-65A3-4679-85CB-4872EC4E8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119188"/>
            <a:ext cx="7107237" cy="4784725"/>
          </a:xfrm>
        </p:spPr>
        <p:txBody>
          <a:bodyPr/>
          <a:lstStyle/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Semaphore Solution</a:t>
            </a: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The structure of Philosopher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6699"/>
                </a:solidFill>
                <a:latin typeface="+mj-lt"/>
              </a:rPr>
              <a:t>i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 </a:t>
            </a:r>
            <a:r>
              <a:rPr lang="en-US" altLang="en-US" dirty="0"/>
              <a:t>: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while (true){ 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wait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wait 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chopStick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eat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(chopstick[i]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signal (chopstick[ (i + 1) % 5] );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/* think for awhile */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marL="376238" indent="-376238">
              <a:lnSpc>
                <a:spcPct val="90000"/>
              </a:lnSpc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r>
              <a:rPr lang="en-US" altLang="en-US" dirty="0"/>
              <a:t>  What is the problem with this algorithm?</a:t>
            </a:r>
          </a:p>
          <a:p>
            <a:pPr marL="1195388" lvl="2" indent="-338138">
              <a:lnSpc>
                <a:spcPct val="90000"/>
              </a:lnSpc>
              <a:buFont typeface="Webdings" panose="05030102010509060703" pitchFamily="18" charset="2"/>
              <a:buNone/>
              <a:tabLst>
                <a:tab pos="1709738" algn="l"/>
                <a:tab pos="2001838" algn="l"/>
                <a:tab pos="2227263" algn="l"/>
                <a:tab pos="2454275" algn="l"/>
              </a:tabLst>
            </a:pP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6B3AFC-34FB-4DEC-AD70-73C1C59C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5031" y="12177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Monitor Solution to Dining Philosophers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4B402AA-11CB-48F7-9FE8-279171630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6175" y="979488"/>
            <a:ext cx="7345363" cy="538480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</a:t>
            </a: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enum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THINKING; HUNGRY, EATING) state [5]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condition self [5];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void pickup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HUNGRY;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if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!= EATING)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].wait;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void putdown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// test left and right neighbors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test((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F792511B-46D3-4928-92CE-929DEC8C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805" y="96515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8F6B3C7-ABB8-477D-AE0E-1DDD21AA8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0463" y="944563"/>
            <a:ext cx="6908800" cy="52689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test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if ((state[(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+ 4) % 5] != EATING)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== HUNGRY) &amp;&amp;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(state[(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+ 1) % 5] != EATING) 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EATING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	    self[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].signal () 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initialization_code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()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for (int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&lt; 5; 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++)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  state[</a:t>
            </a:r>
            <a:r>
              <a:rPr lang="en-US" altLang="en-US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THINKING;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	   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80D035CF-4D26-43B2-A96C-D8477EE69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102" y="1090613"/>
            <a:ext cx="7566673" cy="5268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Each philosopher “</a:t>
            </a:r>
            <a:r>
              <a:rPr lang="en-US" altLang="en-US" dirty="0" err="1"/>
              <a:t>i</a:t>
            </a:r>
            <a:r>
              <a:rPr lang="en-US" altLang="en-US" i="1" dirty="0"/>
              <a:t>” </a:t>
            </a:r>
            <a:r>
              <a:rPr lang="en-US" altLang="en-US" dirty="0"/>
              <a:t>invokes the</a:t>
            </a:r>
            <a:r>
              <a:rPr lang="en-US" altLang="en-US" i="1" dirty="0"/>
              <a:t> </a:t>
            </a:r>
            <a:r>
              <a:rPr lang="en-US" altLang="en-US" dirty="0"/>
              <a:t>operations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pickup()</a:t>
            </a:r>
            <a:r>
              <a:rPr lang="en-US" altLang="en-US" sz="2000" i="1" dirty="0"/>
              <a:t> </a:t>
            </a:r>
            <a:r>
              <a:rPr lang="en-US" altLang="en-US" dirty="0"/>
              <a:t>and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putdown()</a:t>
            </a:r>
            <a:r>
              <a:rPr lang="en-US" altLang="en-US" sz="2000" dirty="0"/>
              <a:t> </a:t>
            </a:r>
            <a:r>
              <a:rPr lang="en-US" altLang="en-US" dirty="0"/>
              <a:t>in the following sequence: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DiningPhilosophers.pickup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/** EAT **/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DiningPhilosophers.putdown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(i)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No deadlock, but starvation is possible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436D3F-DD94-4E20-9DAE-14699174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9181" y="116688"/>
            <a:ext cx="7916862" cy="63817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Solution to Dining Philosophers (Cont.)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A281CE55-E949-4BCB-8916-7FED058CE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4258" y="171425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B0C9C47-5F4B-434A-94CC-F05FA91D8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7740390" cy="4530725"/>
          </a:xfrm>
        </p:spPr>
        <p:txBody>
          <a:bodyPr/>
          <a:lstStyle/>
          <a:p>
            <a:r>
              <a:rPr lang="en-US" altLang="en-US" dirty="0"/>
              <a:t>Uses interrupt masks to protect access to global resources on uniprocessor systems</a:t>
            </a:r>
          </a:p>
          <a:p>
            <a:r>
              <a:rPr lang="en-US" altLang="en-US" dirty="0"/>
              <a:t>Uses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spinlocks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on multiprocessor systems</a:t>
            </a:r>
          </a:p>
          <a:p>
            <a:pPr lvl="1"/>
            <a:r>
              <a:rPr lang="en-US" altLang="en-US" dirty="0"/>
              <a:t>Spinlocking-thread will never be preempted</a:t>
            </a:r>
          </a:p>
          <a:p>
            <a:r>
              <a:rPr lang="en-US" altLang="en-US" dirty="0"/>
              <a:t>Also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dispatcher objects </a:t>
            </a:r>
            <a:r>
              <a:rPr lang="en-US" altLang="en-US" dirty="0">
                <a:solidFill>
                  <a:srgbClr val="000000"/>
                </a:solidFill>
              </a:rPr>
              <a:t>user-land </a:t>
            </a:r>
            <a:r>
              <a:rPr lang="en-US" altLang="en-US" dirty="0"/>
              <a:t>which may act mutexes, semaphores, events, and timers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Events</a:t>
            </a:r>
          </a:p>
          <a:p>
            <a:pPr lvl="2"/>
            <a:r>
              <a:rPr lang="en-US" altLang="en-US" dirty="0"/>
              <a:t>An event acts much like a condition variable</a:t>
            </a:r>
          </a:p>
          <a:p>
            <a:pPr lvl="1"/>
            <a:r>
              <a:rPr lang="en-US" altLang="en-US" dirty="0"/>
              <a:t>Timers notify one or more thread when time expired</a:t>
            </a:r>
          </a:p>
          <a:p>
            <a:pPr lvl="1"/>
            <a:r>
              <a:rPr lang="en-US" altLang="en-US" dirty="0"/>
              <a:t>Dispatcher objects either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signaled-state </a:t>
            </a:r>
            <a:r>
              <a:rPr lang="en-US" altLang="en-US" dirty="0"/>
              <a:t>(object available)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non-signaled state </a:t>
            </a:r>
            <a:r>
              <a:rPr lang="en-US" altLang="en-US" dirty="0"/>
              <a:t>(thread will block)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F968EE9-B3EE-4C21-A6D3-3B3B4994C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2675" y="227824"/>
            <a:ext cx="7604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Synchronization - Windows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0F94B9-5686-4AF6-B868-7C2E74E75A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50" y="1233488"/>
            <a:ext cx="6943725" cy="4530725"/>
          </a:xfrm>
        </p:spPr>
        <p:txBody>
          <a:bodyPr/>
          <a:lstStyle/>
          <a:p>
            <a:r>
              <a:rPr lang="en-US" altLang="en-US"/>
              <a:t>Mutex dispatcher object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BA9B59F-E609-4994-8025-E90085DBE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0" y="1801902"/>
            <a:ext cx="5618162" cy="17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8330A2EE-B40D-4FE6-B9A4-00C5C35B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227824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E38DE2E8-426D-448D-B9DB-18B8CE9B1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3771" y="1117600"/>
            <a:ext cx="7358424" cy="4436035"/>
          </a:xfrm>
        </p:spPr>
        <p:txBody>
          <a:bodyPr/>
          <a:lstStyle/>
          <a:p>
            <a:r>
              <a:rPr lang="en-US" altLang="en-US" dirty="0"/>
              <a:t>Linux:</a:t>
            </a:r>
          </a:p>
          <a:p>
            <a:pPr lvl="1"/>
            <a:r>
              <a:rPr lang="en-US" altLang="en-US" dirty="0"/>
              <a:t>Prior to kernel Version 2.6, disables interrupts to implement short critical sections</a:t>
            </a:r>
          </a:p>
          <a:p>
            <a:pPr lvl="1"/>
            <a:r>
              <a:rPr lang="en-US" altLang="en-US" dirty="0"/>
              <a:t>Version 2.6 and later, fully preemptive</a:t>
            </a:r>
          </a:p>
          <a:p>
            <a:r>
              <a:rPr lang="en-US" altLang="en-US" dirty="0"/>
              <a:t>Linux provides: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Atomic integers</a:t>
            </a:r>
          </a:p>
          <a:p>
            <a:pPr lvl="1"/>
            <a:r>
              <a:rPr lang="en-US" altLang="en-US" dirty="0"/>
              <a:t>Spinlocks</a:t>
            </a:r>
          </a:p>
          <a:p>
            <a:pPr lvl="1"/>
            <a:r>
              <a:rPr lang="en-US" altLang="en-US" dirty="0"/>
              <a:t>Reader-writer versions of both</a:t>
            </a:r>
          </a:p>
          <a:p>
            <a:r>
              <a:rPr lang="en-US" altLang="en-US" dirty="0"/>
              <a:t>On single-CPU system, spinlocks replaced by enabling and disabling kernel preemption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AFE23A2-3233-4A83-BA98-6544E85EB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0586" y="162366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78A0AF89-B4E3-498E-93FE-2E355823D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434" y="1225550"/>
            <a:ext cx="7707312" cy="3270250"/>
          </a:xfrm>
        </p:spPr>
        <p:txBody>
          <a:bodyPr/>
          <a:lstStyle/>
          <a:p>
            <a:r>
              <a:rPr lang="en-US" altLang="en-US" dirty="0"/>
              <a:t>Explain the bounded-buffer synchronization problem</a:t>
            </a:r>
          </a:p>
          <a:p>
            <a:r>
              <a:rPr lang="en-US" altLang="en-US" dirty="0"/>
              <a:t>Explain the readers-writers synchronization problem</a:t>
            </a:r>
          </a:p>
          <a:p>
            <a:r>
              <a:rPr lang="en-US" altLang="en-US" dirty="0"/>
              <a:t>Explain and dining-philosophers synchronization problems</a:t>
            </a:r>
          </a:p>
          <a:p>
            <a:r>
              <a:rPr lang="en-US" altLang="en-US" dirty="0"/>
              <a:t>Describe the tools used by Linux and Windows to solve synchronization problems.</a:t>
            </a:r>
          </a:p>
          <a:p>
            <a:r>
              <a:rPr lang="en-US" altLang="en-US" dirty="0"/>
              <a:t>Illustrate how POSIX and Java can be used to solve process synchronization problems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8EE148A-79D9-4237-8D17-FC87DB906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16513"/>
            <a:ext cx="4078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E9CBE34C-01A9-4F51-811B-75F50950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538" y="117636"/>
            <a:ext cx="76882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Linux Synchronization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EC9C734-E39C-4447-B11A-7FC89B18D5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6187" y="1077912"/>
            <a:ext cx="6781800" cy="4530725"/>
          </a:xfrm>
        </p:spPr>
        <p:txBody>
          <a:bodyPr/>
          <a:lstStyle/>
          <a:p>
            <a:r>
              <a:rPr lang="en-US" altLang="en-US" dirty="0"/>
              <a:t>Atomic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dirty="0"/>
              <a:t> is the type for atomic integer</a:t>
            </a:r>
          </a:p>
          <a:p>
            <a:r>
              <a:rPr lang="en-US" altLang="en-US" dirty="0"/>
              <a:t>Consider the variables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counter;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0963" name="Picture 1">
            <a:extLst>
              <a:ext uri="{FF2B5EF4-FFF2-40B4-BE49-F238E27FC236}">
                <a16:creationId xmlns:a16="http://schemas.microsoft.com/office/drawing/2014/main" id="{5A3D2D42-0C95-4635-9D2C-6C8736A00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3514725"/>
            <a:ext cx="6781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3BFBC80-8482-4396-985A-22154E9B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18493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POSIX Synchronization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CB899AC-D3DA-40DE-B034-67D8F80391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3102" y="1224999"/>
            <a:ext cx="7592608" cy="4613275"/>
          </a:xfrm>
        </p:spPr>
        <p:txBody>
          <a:bodyPr/>
          <a:lstStyle/>
          <a:p>
            <a:r>
              <a:rPr lang="en-US" altLang="en-US" dirty="0"/>
              <a:t>POSIX API provides</a:t>
            </a:r>
          </a:p>
          <a:p>
            <a:pPr lvl="1"/>
            <a:r>
              <a:rPr lang="en-US" altLang="en-US" dirty="0"/>
              <a:t>mutex locks</a:t>
            </a:r>
          </a:p>
          <a:p>
            <a:pPr lvl="1"/>
            <a:r>
              <a:rPr lang="en-US" altLang="en-US" dirty="0"/>
              <a:t>semaphores</a:t>
            </a:r>
          </a:p>
          <a:p>
            <a:pPr lvl="1"/>
            <a:r>
              <a:rPr lang="en-US" altLang="en-US" dirty="0"/>
              <a:t>condition variable</a:t>
            </a:r>
          </a:p>
          <a:p>
            <a:r>
              <a:rPr lang="en-US" altLang="en-US" dirty="0"/>
              <a:t>Widely used on UNIX, Linux, and macOS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19FC13B4-CCA9-41F0-92B9-4DC071D28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Mutex Locks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97B362C6-D2EF-4174-B4FC-ABBA831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and initializing the lock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lock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7A9B15B6-6321-486B-AAC5-C1A1A24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571625"/>
            <a:ext cx="50927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43D64EAF-0CE6-4473-BCDA-70225E10C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770313"/>
            <a:ext cx="3708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31418EEB-44BA-4A35-BF05-9040A028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Semaphores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8B0DD88-5E60-4AA4-B36D-9E62E5E1C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POSIX provides two versions – </a:t>
            </a:r>
            <a:r>
              <a:rPr lang="en-US" altLang="en-US" b="1"/>
              <a:t>named</a:t>
            </a:r>
            <a:r>
              <a:rPr lang="en-US" altLang="en-US"/>
              <a:t> and </a:t>
            </a:r>
            <a:r>
              <a:rPr lang="en-US" altLang="en-US" b="1"/>
              <a:t>unnamed</a:t>
            </a:r>
            <a:r>
              <a:rPr lang="en-US" altLang="en-US"/>
              <a:t>.</a:t>
            </a:r>
          </a:p>
          <a:p>
            <a:r>
              <a:rPr lang="en-US" altLang="en-US"/>
              <a:t>Named semaphores can be used by unrelated processes, unnamed cannot.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D1FD5B3A-24E8-4E3E-801B-A57367BA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Named Semaphores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1C644338-2EA3-4381-B0C2-E9F39074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5027612"/>
          </a:xfrm>
        </p:spPr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Another process can access the semaphore by referring to its name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altLang="en-US"/>
              <a:t>.</a:t>
            </a:r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71215B9-85A1-49C0-8E92-98B3705C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97025"/>
            <a:ext cx="608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86CEE521-DD92-43B2-8542-D9F0EF7B4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843338"/>
            <a:ext cx="3810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FEE749F-18F0-4920-8F8A-D2AC98A7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POSIX Unnamed Semaphores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51C2AC08-3586-4361-B942-E44CC00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Creating an initializing the semaphore: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Acquiring and releasing the semaphore:</a:t>
            </a:r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D32AB7B8-29E8-4E15-BE57-7F70C8F0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74800"/>
            <a:ext cx="60833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5594141B-2EFA-4DEC-B8C5-755B9FD4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29038"/>
            <a:ext cx="4533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3F3401E-0D76-4EA7-80E3-C109BF99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3044D515-471B-4811-9960-E3A7CF4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Since POSIX is typically used in C/C++ and these languages do not provide a monitor, POSIX condition variables are associated with a POSIX mutex lock to provide mutual exclusion: Creating and initializing the condition variable: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60419" name="Picture 5">
            <a:extLst>
              <a:ext uri="{FF2B5EF4-FFF2-40B4-BE49-F238E27FC236}">
                <a16:creationId xmlns:a16="http://schemas.microsoft.com/office/drawing/2014/main" id="{53567E63-78B6-4E97-8409-85828A3DD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327275"/>
            <a:ext cx="3962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7A05B56-EBB1-4DC7-BEC6-02B57982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POSIX Condition Variables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B6C9CAA1-E2D2-4CF7-8F9C-0B07CED47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Thread waiting for the condition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 == b </a:t>
            </a:r>
            <a:r>
              <a:rPr lang="en-US" altLang="en-US"/>
              <a:t>to become true: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Thread signaling another thread waiting on the condition variable:</a:t>
            </a:r>
          </a:p>
          <a:p>
            <a:endParaRPr lang="en-US" altLang="en-US"/>
          </a:p>
        </p:txBody>
      </p:sp>
      <p:pic>
        <p:nvPicPr>
          <p:cNvPr id="61443" name="Picture 6">
            <a:extLst>
              <a:ext uri="{FF2B5EF4-FFF2-40B4-BE49-F238E27FC236}">
                <a16:creationId xmlns:a16="http://schemas.microsoft.com/office/drawing/2014/main" id="{9273925A-CBB6-4438-8E69-C29554E99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70050"/>
            <a:ext cx="4953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>
            <a:extLst>
              <a:ext uri="{FF2B5EF4-FFF2-40B4-BE49-F238E27FC236}">
                <a16:creationId xmlns:a16="http://schemas.microsoft.com/office/drawing/2014/main" id="{08E890D1-08BA-421F-B471-95E7600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097338"/>
            <a:ext cx="349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95C0A9-89AB-4099-9158-09FB3BE2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D0302B4F-6AF2-45B2-A5F9-17764BA57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Java provides rich set of synchronization features: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Java monitors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Reentrant locks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Semaphores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Condition variables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B736ABE-D232-4AC2-98B8-80667B9D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Monitors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29EC6428-17A6-47A7-B43C-8EA71AF83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Every Java object has associated with it a single lock.</a:t>
            </a:r>
          </a:p>
          <a:p>
            <a:r>
              <a:rPr lang="en-US" altLang="en-US"/>
              <a:t>If a method is declared as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, a calling thread must own the lock for the object.</a:t>
            </a:r>
          </a:p>
          <a:p>
            <a:r>
              <a:rPr lang="en-US" altLang="en-US"/>
              <a:t>If the lock is owned by another thread, the calling thread must wait for the lock until it is released.</a:t>
            </a:r>
          </a:p>
          <a:p>
            <a:r>
              <a:rPr lang="en-US" altLang="en-US"/>
              <a:t>Locks are released when the owning thread exits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synchronized</a:t>
            </a:r>
            <a:r>
              <a:rPr lang="en-US" altLang="en-US"/>
              <a:t> method.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3AB92419-2F3E-4AB1-BD3A-358F1F8CF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0" y="180555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dirty="0"/>
              <a:t>Classical Problems of Synchronization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D48FBE90-0458-4057-B57E-DA63D17D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6449" y="1131891"/>
            <a:ext cx="6726465" cy="4441596"/>
          </a:xfrm>
        </p:spPr>
        <p:txBody>
          <a:bodyPr/>
          <a:lstStyle/>
          <a:p>
            <a:r>
              <a:rPr lang="en-US" altLang="en-US" dirty="0"/>
              <a:t>Classical problems used to test newly-proposed synchronization schemes</a:t>
            </a:r>
          </a:p>
          <a:p>
            <a:pPr lvl="1"/>
            <a:r>
              <a:rPr lang="en-US" altLang="en-US" dirty="0"/>
              <a:t>Bounded-Buffer Problem</a:t>
            </a:r>
          </a:p>
          <a:p>
            <a:pPr lvl="1"/>
            <a:r>
              <a:rPr lang="en-US" altLang="en-US" dirty="0"/>
              <a:t>Readers and Writers Problem</a:t>
            </a:r>
          </a:p>
          <a:p>
            <a:pPr lvl="1"/>
            <a:r>
              <a:rPr lang="en-US" altLang="en-US" dirty="0"/>
              <a:t>Dining-Philosophers Problem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4FF07F-8DAB-4817-8659-83A70206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46" y="170353"/>
            <a:ext cx="7710854" cy="576262"/>
          </a:xfrm>
        </p:spPr>
        <p:txBody>
          <a:bodyPr/>
          <a:lstStyle/>
          <a:p>
            <a:r>
              <a:rPr lang="en-US" altLang="en-US" sz="3000" dirty="0"/>
              <a:t>Bounded Buffer – </a:t>
            </a:r>
            <a:r>
              <a:rPr kumimoji="1" lang="en-US" altLang="en-US" dirty="0"/>
              <a:t>Java</a:t>
            </a:r>
            <a:r>
              <a:rPr lang="en-US" altLang="en-US" sz="3000" dirty="0"/>
              <a:t> Synchronization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3C121A20-B42E-4AE3-8725-0EE9C9C3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201738"/>
            <a:ext cx="47069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7063654-3368-408D-9DF3-2B295E85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6382BE83-2E0A-488C-A3AE-CF46662C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thread that tries to acquire an unavailable lock is placed in the object’s </a:t>
            </a:r>
            <a:r>
              <a:rPr lang="en-US" altLang="en-US" b="1"/>
              <a:t>entry set</a:t>
            </a:r>
            <a:r>
              <a:rPr lang="en-US" altLang="en-US"/>
              <a:t>: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773AA7CA-0382-4D64-8D2A-395FEE71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400300"/>
            <a:ext cx="59070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652E010F-53B0-425D-B083-85B37DE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042F-4FED-4B9B-A666-AAE92424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Similarly, each object also has a </a:t>
            </a:r>
            <a:r>
              <a:rPr lang="en-US" b="1" dirty="0"/>
              <a:t>wait set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wait()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It releases the lock for the object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state of the thread is set to blocked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The thread is placed in the wait set for the object</a:t>
            </a: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58D6C7F3-75D5-4822-B482-AC533067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13150"/>
            <a:ext cx="6223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B4675308-EC3D-4611-AF7B-2F36F484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EE8-8C1E-4697-8E09-54D24E89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thread typically calls wait() when it is waiting for a condition to  become true.</a:t>
            </a:r>
          </a:p>
          <a:p>
            <a:pPr>
              <a:defRPr/>
            </a:pPr>
            <a:r>
              <a:rPr lang="en-US" dirty="0"/>
              <a:t>How does a thread get notified?</a:t>
            </a:r>
          </a:p>
          <a:p>
            <a:pPr>
              <a:defRPr/>
            </a:pPr>
            <a:r>
              <a:rPr lang="en-US" dirty="0"/>
              <a:t>When a thread calls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notify()</a:t>
            </a:r>
            <a:r>
              <a:rPr lang="en-US" dirty="0"/>
              <a:t>: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An arbitrary thread T is selected from the wait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T is moved from the wait set to the entry set</a:t>
            </a:r>
          </a:p>
          <a:p>
            <a:pPr marL="742950" lvl="1" indent="-342900">
              <a:buFont typeface="+mj-lt"/>
              <a:buAutoNum type="arabicPeriod"/>
              <a:defRPr/>
            </a:pPr>
            <a:r>
              <a:rPr lang="en-US" dirty="0"/>
              <a:t>Set the state of T from blocked to runnable.</a:t>
            </a:r>
          </a:p>
          <a:p>
            <a:pPr>
              <a:defRPr/>
            </a:pPr>
            <a:r>
              <a:rPr lang="en-US" dirty="0"/>
              <a:t>T can now compete for the lock to check if the condition it was waiting for is now true.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CB0A2A95-A5D7-491D-AF11-3302E5E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9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  <p:pic>
        <p:nvPicPr>
          <p:cNvPr id="68610" name="Picture 3">
            <a:extLst>
              <a:ext uri="{FF2B5EF4-FFF2-40B4-BE49-F238E27FC236}">
                <a16:creationId xmlns:a16="http://schemas.microsoft.com/office/drawing/2014/main" id="{3C0AD0FA-0D7E-4059-A18C-3C09FE643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30338"/>
            <a:ext cx="51816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774C936A-0F55-4C6A-A679-31574757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117600"/>
            <a:ext cx="49784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6FADAB-7679-4243-9B89-C3DB7341E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08" y="233853"/>
            <a:ext cx="7710854" cy="576262"/>
          </a:xfrm>
        </p:spPr>
        <p:txBody>
          <a:bodyPr/>
          <a:lstStyle/>
          <a:p>
            <a:r>
              <a:rPr lang="en-US" altLang="en-US" dirty="0"/>
              <a:t>Bounded Buffer – Java </a:t>
            </a:r>
            <a:r>
              <a:rPr lang="en-US" altLang="en-US" sz="3000" dirty="0"/>
              <a:t>Synchronization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40EB4ADD-CC1F-4359-94C7-3F9CF5B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Reentrant Locks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59E6C93E-7F33-4CC2-9EEF-9C2059B2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Similar to mutex locks</a:t>
            </a:r>
          </a:p>
          <a:p>
            <a:r>
              <a:rPr lang="en-US" altLang="en-US"/>
              <a:t>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US" altLang="en-US"/>
              <a:t> clause ensures the lock will be released in case an exception occurs in the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altLang="en-US"/>
              <a:t> block.</a:t>
            </a:r>
          </a:p>
          <a:p>
            <a:endParaRPr lang="en-US" altLang="en-US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8B5C645E-E8BC-4552-9C51-283654CC2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98700"/>
            <a:ext cx="388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5074858-113B-4B67-8FB6-08771C6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Semaphores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18E6D7F5-1113-455F-8371-62DEC0AF2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Constructor:</a:t>
            </a: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Usage:</a:t>
            </a:r>
          </a:p>
          <a:p>
            <a:endParaRPr lang="en-US" altLang="en-US"/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A958ADA-1FCB-4E3A-953C-B6B05A26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14488"/>
            <a:ext cx="2590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1EFA6A71-037A-4869-8A12-B495785D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720975"/>
            <a:ext cx="4838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8F2754-6585-4F5C-8778-9F577B8B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46" y="224522"/>
            <a:ext cx="7710854" cy="576262"/>
          </a:xfrm>
        </p:spPr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BA141165-0B49-4685-9BA1-00EE0E47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Condition variables are associated with an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Creating a condition variable using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newCondition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method of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ReentrantLock</a:t>
            </a:r>
            <a:r>
              <a:rPr lang="en-US" altLang="en-US" dirty="0"/>
              <a:t>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A thread waits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await()</a:t>
            </a:r>
            <a:r>
              <a:rPr lang="en-US" altLang="en-US" dirty="0"/>
              <a:t> method, and signals by calling the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</a:t>
            </a:r>
            <a:r>
              <a:rPr lang="en-US" altLang="en-US" dirty="0"/>
              <a:t> method.</a:t>
            </a:r>
          </a:p>
          <a:p>
            <a:endParaRPr lang="en-US" altLang="en-US" dirty="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319DAF66-BF33-4C59-85BB-AAC5407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2382838"/>
            <a:ext cx="455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D682193C-8001-4466-AD49-43F8DFE3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Java Condition Variables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2DAA0B1E-86CC-4AED-AB12-015FBBA6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37112"/>
          </a:xfrm>
        </p:spPr>
        <p:txBody>
          <a:bodyPr/>
          <a:lstStyle/>
          <a:p>
            <a:r>
              <a:rPr lang="en-US" altLang="en-US"/>
              <a:t>Example:</a:t>
            </a:r>
          </a:p>
          <a:p>
            <a:r>
              <a:rPr lang="en-US" altLang="en-US"/>
              <a:t>Five threads numbered 0 .. 4</a:t>
            </a:r>
          </a:p>
          <a:p>
            <a:r>
              <a:rPr lang="en-US" altLang="en-US"/>
              <a:t>Shared variable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turn</a:t>
            </a:r>
            <a:r>
              <a:rPr lang="en-US" altLang="en-US"/>
              <a:t> indicating which thread’s turn it is.</a:t>
            </a:r>
          </a:p>
          <a:p>
            <a:r>
              <a:rPr lang="en-US" altLang="en-US"/>
              <a:t>Thread calls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doWork()</a:t>
            </a:r>
            <a:r>
              <a:rPr lang="en-US" altLang="en-US"/>
              <a:t> when it wishes to do some work. (But it may only do work if it is their turn.</a:t>
            </a:r>
          </a:p>
          <a:p>
            <a:r>
              <a:rPr lang="en-US" altLang="en-US"/>
              <a:t>If not their turn, wait</a:t>
            </a:r>
          </a:p>
          <a:p>
            <a:r>
              <a:rPr lang="en-US" altLang="en-US"/>
              <a:t>If their turn, do some work for awhile </a:t>
            </a:r>
            <a:r>
              <a:rPr lang="is-IS" altLang="en-US"/>
              <a:t>…...</a:t>
            </a:r>
          </a:p>
          <a:p>
            <a:r>
              <a:rPr lang="is-IS" altLang="en-US"/>
              <a:t>When completed, notify the thread whose turn is next.</a:t>
            </a:r>
          </a:p>
          <a:p>
            <a:r>
              <a:rPr lang="is-IS" altLang="en-US"/>
              <a:t>Necessary data structures:</a:t>
            </a:r>
            <a:br>
              <a:rPr lang="is-IS" altLang="en-US"/>
            </a:br>
            <a:br>
              <a:rPr lang="is-IS" altLang="en-US"/>
            </a:br>
            <a:endParaRPr lang="en-US" altLang="en-US"/>
          </a:p>
          <a:p>
            <a:endParaRPr lang="en-US" altLang="en-US"/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0BB7AB9A-0CC7-4E39-9B1A-C10ABE07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508500"/>
            <a:ext cx="488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45FFABD-D0ED-4BD7-90B8-096D05870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731" y="277813"/>
            <a:ext cx="77630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Bounded-Buffer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56C55F-640F-4784-8984-36E14C723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9083" y="1293813"/>
            <a:ext cx="7210425" cy="3725862"/>
          </a:xfrm>
        </p:spPr>
        <p:txBody>
          <a:bodyPr/>
          <a:lstStyle/>
          <a:p>
            <a:r>
              <a:rPr lang="en-US" altLang="en-US" sz="2000" b="1" i="1" dirty="0"/>
              <a:t>n</a:t>
            </a:r>
            <a:r>
              <a:rPr lang="en-US" altLang="en-US" dirty="0"/>
              <a:t> buffers, each can hold one item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dirty="0">
                <a:solidFill>
                  <a:srgbClr val="000000"/>
                </a:solidFill>
              </a:rPr>
              <a:t> i</a:t>
            </a:r>
            <a:r>
              <a:rPr lang="en-US" altLang="en-US" dirty="0"/>
              <a:t>nitialized to the value 1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full</a:t>
            </a:r>
            <a:r>
              <a:rPr lang="en-US" altLang="en-US" dirty="0">
                <a:solidFill>
                  <a:srgbClr val="000000"/>
                </a:solidFill>
              </a:rPr>
              <a:t> initialized </a:t>
            </a:r>
            <a:r>
              <a:rPr lang="en-US" altLang="en-US" dirty="0"/>
              <a:t>to the value 0</a:t>
            </a:r>
          </a:p>
          <a:p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empty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initialized </a:t>
            </a:r>
            <a:r>
              <a:rPr lang="en-US" altLang="en-US" dirty="0"/>
              <a:t>to the value n</a:t>
            </a:r>
          </a:p>
          <a:p>
            <a:endParaRPr lang="en-US" altLang="en-US" dirty="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1998508-D538-4C89-AD83-931DA05A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32464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4" rIns="91426" bIns="45714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EB6DE50F-BF8B-4188-9DB0-742EF88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Java Condition Variables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90FF7FDF-FD26-47E3-9937-9D869B9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933450"/>
            <a:ext cx="6026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B57EE46-1C7A-4918-8405-158CA6529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325" y="227824"/>
            <a:ext cx="74834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Alternative Approaches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C6A1BEE2-3DDB-401E-8AEA-ACA01E7F0B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35038" y="1181100"/>
            <a:ext cx="7429500" cy="4613275"/>
          </a:xfrm>
        </p:spPr>
        <p:txBody>
          <a:bodyPr/>
          <a:lstStyle/>
          <a:p>
            <a:r>
              <a:rPr lang="en-US" altLang="en-US" dirty="0"/>
              <a:t>Transactional Memory</a:t>
            </a:r>
          </a:p>
          <a:p>
            <a:r>
              <a:rPr lang="en-US" altLang="en-US" dirty="0"/>
              <a:t>OpenMP</a:t>
            </a:r>
          </a:p>
          <a:p>
            <a:r>
              <a:rPr lang="en-US" altLang="en-US" dirty="0"/>
              <a:t>Functional Programming Languages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C187FFE3-B997-442C-B2F6-983AA85364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67848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  <a:p>
            <a:r>
              <a:rPr lang="en-US" altLang="en-US" dirty="0"/>
              <a:t>Consider a function update() that must be called atomically. One option is to use mutex locks: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000" dirty="0"/>
          </a:p>
          <a:p>
            <a:endParaRPr lang="en-US" altLang="en-US" sz="1000" dirty="0"/>
          </a:p>
          <a:p>
            <a:endParaRPr lang="en-US" altLang="en-US" sz="1000" dirty="0"/>
          </a:p>
          <a:p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b="1" dirty="0"/>
              <a:t>memory transaction </a:t>
            </a:r>
            <a:r>
              <a:rPr lang="en-US" altLang="en-US" dirty="0"/>
              <a:t>is a sequence of read-write operations to memory that are performed atomically. A transaction can be completed by adding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atomic{S}</a:t>
            </a:r>
            <a:r>
              <a:rPr lang="en-US" altLang="en-US" dirty="0"/>
              <a:t> which ensure statements in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dirty="0"/>
              <a:t> are executed atomically: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C367A7E-459E-409E-89AA-861F0B17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3" y="160563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Transactional Memory</a:t>
            </a: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BBB00BB2-4E55-476D-A2A6-79F300410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811450"/>
            <a:ext cx="3373437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203EA14E-3ABE-49DE-A97D-83909A6BA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4" y="5015204"/>
            <a:ext cx="3619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>
            <a:extLst>
              <a:ext uri="{FF2B5EF4-FFF2-40B4-BE49-F238E27FC236}">
                <a16:creationId xmlns:a16="http://schemas.microsoft.com/office/drawing/2014/main" id="{890F933E-4773-4C54-A0AD-CCEA2CC1B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8688" y="771525"/>
            <a:ext cx="7021512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OpenMP is a set of compiler directives and API that support parallel </a:t>
            </a:r>
            <a:r>
              <a:rPr lang="en-US" altLang="en-US" dirty="0" err="1"/>
              <a:t>progamming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void update(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value)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#pragma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 critical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{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	count += value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	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			  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/>
              <a:t>The code contained within the </a:t>
            </a:r>
            <a:r>
              <a:rPr lang="en-US" altLang="en-US" b="1" dirty="0">
                <a:latin typeface="Courier New" panose="02070309020205020404" pitchFamily="49" charset="0"/>
              </a:rPr>
              <a:t>#pragma </a:t>
            </a:r>
            <a:r>
              <a:rPr lang="en-US" altLang="en-US" b="1" dirty="0" err="1">
                <a:latin typeface="Courier New" panose="02070309020205020404" pitchFamily="49" charset="0"/>
              </a:rPr>
              <a:t>omp</a:t>
            </a:r>
            <a:r>
              <a:rPr lang="en-US" altLang="en-US" b="1" dirty="0">
                <a:latin typeface="Courier New" panose="02070309020205020404" pitchFamily="49" charset="0"/>
              </a:rPr>
              <a:t> critical </a:t>
            </a:r>
            <a:r>
              <a:rPr lang="en-US" altLang="en-US" dirty="0"/>
              <a:t>directive is treated as a critical section and performed atomically.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C92B3FE-3AC2-4C5E-B6DA-D168D0F0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48" y="160566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OpenMP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1C120B78-2CD1-47DC-BBD5-ADF8409FF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2175" y="914400"/>
            <a:ext cx="7021513" cy="5268913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Functional programming languages offer a different paradigm than procedural languages in that they do not maintain state. </a:t>
            </a:r>
          </a:p>
          <a:p>
            <a:r>
              <a:rPr lang="en-US" altLang="en-US" dirty="0"/>
              <a:t>Variables are treated as immutable and cannot change state once they have been assigned a value.</a:t>
            </a:r>
          </a:p>
          <a:p>
            <a:r>
              <a:rPr lang="en-US" altLang="en-US" dirty="0"/>
              <a:t>There is increasing interest in functional languages such as Erlang and Scala for their approach in handling data races.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53A2126-3399-43E9-98A0-7D03BB26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76" y="-28540"/>
            <a:ext cx="8213725" cy="73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6699"/>
                </a:solidFill>
                <a:latin typeface="Arial" panose="020B0604020202020204" pitchFamily="34" charset="0"/>
              </a:rPr>
              <a:t>Functional Programming Languages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D15A9E78-DF11-4867-B399-CAC0415747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End of Chapter 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2FAD360A-E679-4DC4-99D8-0FFD8BCE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0" y="222868"/>
            <a:ext cx="7575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C2887F7A-B34E-4133-B1D8-7BCD1F232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24" y="1279525"/>
            <a:ext cx="7932576" cy="4876800"/>
          </a:xfrm>
        </p:spPr>
        <p:txBody>
          <a:bodyPr/>
          <a:lstStyle/>
          <a:p>
            <a:r>
              <a:rPr lang="en-US" altLang="en-US" dirty="0"/>
              <a:t>The structure of the producer process</a:t>
            </a:r>
          </a:p>
          <a:p>
            <a:pPr>
              <a:buFont typeface="Monotype Sorts" pitchFamily="-84" charset="2"/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produce an item in </a:t>
            </a:r>
            <a:r>
              <a:rPr lang="en-US" altLang="en-US" b="1" dirty="0" err="1">
                <a:latin typeface="Courier New" panose="02070309020205020404" pitchFamily="49" charset="0"/>
              </a:rPr>
              <a:t>next_produced</a:t>
            </a:r>
            <a:r>
              <a:rPr lang="en-US" altLang="en-US" b="1" dirty="0">
                <a:latin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/* add next produced to the buffer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signal(full);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  <a:br>
              <a:rPr lang="en-US" altLang="en-US" b="1" dirty="0">
                <a:latin typeface="Courier New" panose="02070309020205020404" pitchFamily="49" charset="0"/>
              </a:rPr>
            </a:br>
            <a:endParaRPr lang="en-US" altLang="en-US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61A0BAA-76CB-484A-B14F-F0AF8A703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5175" y="222868"/>
            <a:ext cx="7156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Bounded Buffer Problem (Cont.)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F1ED0C8-1F57-420E-ADCE-1E7B94E90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788" y="1152525"/>
            <a:ext cx="8156294" cy="4851587"/>
          </a:xfrm>
        </p:spPr>
        <p:txBody>
          <a:bodyPr/>
          <a:lstStyle/>
          <a:p>
            <a:r>
              <a:rPr lang="en-US" altLang="en-US" dirty="0"/>
              <a:t>The structure of the consumer process</a:t>
            </a:r>
          </a:p>
          <a:p>
            <a:endParaRPr lang="en-US" altLang="en-US" sz="1600" dirty="0"/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(true) {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wait(full);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wait(mutex);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/* remove an item from buffer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next_consumed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signal(mutex);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signal(empty);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/* consume the item in next consumed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...</a:t>
            </a:r>
            <a:b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12" y="230028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A data set is shared among a number of concurrent processes</a:t>
            </a:r>
          </a:p>
          <a:p>
            <a:pPr lvl="1"/>
            <a:r>
              <a:rPr lang="en-US" altLang="en-US" b="1" dirty="0"/>
              <a:t>Readers</a:t>
            </a:r>
            <a:r>
              <a:rPr lang="en-US" altLang="en-US" dirty="0"/>
              <a:t> – only read the data set; they do </a:t>
            </a:r>
            <a:r>
              <a:rPr lang="en-US" altLang="en-US" b="1" i="1" dirty="0"/>
              <a:t>not</a:t>
            </a:r>
            <a:r>
              <a:rPr lang="en-US" altLang="en-US" b="1" dirty="0"/>
              <a:t> </a:t>
            </a:r>
            <a:r>
              <a:rPr lang="en-US" altLang="en-US" dirty="0"/>
              <a:t>perform any updates</a:t>
            </a:r>
          </a:p>
          <a:p>
            <a:pPr lvl="1"/>
            <a:r>
              <a:rPr lang="en-US" altLang="en-US" b="1" dirty="0"/>
              <a:t>Writers</a:t>
            </a:r>
            <a:r>
              <a:rPr lang="en-US" altLang="en-US" dirty="0"/>
              <a:t>   – can both read and write</a:t>
            </a:r>
          </a:p>
          <a:p>
            <a:r>
              <a:rPr lang="en-US" altLang="en-US" dirty="0"/>
              <a:t>Problem – allow multiple readers to read at the same time</a:t>
            </a:r>
          </a:p>
          <a:p>
            <a:pPr lvl="1"/>
            <a:r>
              <a:rPr lang="en-US" altLang="en-US" dirty="0"/>
              <a:t>Only one single writer can access the shared data at the same time</a:t>
            </a:r>
          </a:p>
          <a:p>
            <a:r>
              <a:rPr lang="en-US" altLang="en-US" dirty="0"/>
              <a:t>Several variations of how readers and writers are considered  – all involve some form of priorities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9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0BA1AAC-5E8F-4441-A0ED-780B83A1C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328" y="169512"/>
            <a:ext cx="7566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8B70CA9A-5F74-4497-A12A-DA4CCA3E2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11250"/>
            <a:ext cx="7639763" cy="5005388"/>
          </a:xfrm>
        </p:spPr>
        <p:txBody>
          <a:bodyPr/>
          <a:lstStyle/>
          <a:p>
            <a:r>
              <a:rPr lang="en-US" altLang="en-US" dirty="0"/>
              <a:t>Shared Data</a:t>
            </a:r>
          </a:p>
          <a:p>
            <a:pPr lvl="1"/>
            <a:r>
              <a:rPr lang="en-US" altLang="en-US" dirty="0"/>
              <a:t>Data set</a:t>
            </a:r>
          </a:p>
          <a:p>
            <a:pPr lvl="1"/>
            <a:r>
              <a:rPr lang="en-US" altLang="en-US" dirty="0"/>
              <a:t>Semaphore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Semaphore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mutex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dirty="0"/>
              <a:t>initialized to 1</a:t>
            </a:r>
          </a:p>
          <a:p>
            <a:pPr lvl="1"/>
            <a:r>
              <a:rPr lang="en-US" altLang="en-US" dirty="0"/>
              <a:t>Integer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read_count</a:t>
            </a:r>
            <a:r>
              <a:rPr lang="en-US" altLang="en-US" dirty="0"/>
              <a:t> initialized to 0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DDAEEDB-CB95-4A25-8454-9889DA57C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525" y="227824"/>
            <a:ext cx="76612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Readers-Writers Problem (Cont.)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5CD744B-6617-4A23-86E8-A0935A7F9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79525"/>
            <a:ext cx="7848600" cy="4876800"/>
          </a:xfrm>
        </p:spPr>
        <p:txBody>
          <a:bodyPr/>
          <a:lstStyle/>
          <a:p>
            <a:r>
              <a:rPr lang="en-US" altLang="en-US" dirty="0"/>
              <a:t>The structure of a writer process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while (true) {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wait(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</a:t>
            </a:r>
            <a:br>
              <a:rPr lang="en-US" altLang="en-US" b="1" dirty="0">
                <a:latin typeface="Courier New" panose="02070309020205020404" pitchFamily="49" charset="0"/>
              </a:rPr>
            </a:br>
            <a:r>
              <a:rPr lang="en-US" altLang="en-US" b="1" dirty="0">
                <a:latin typeface="Courier New" panose="02070309020205020404" pitchFamily="49" charset="0"/>
              </a:rPr>
              <a:t>          /* writing is performed */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     ...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     signal(</a:t>
            </a:r>
            <a:r>
              <a:rPr lang="en-US" altLang="en-US" b="1" dirty="0" err="1">
                <a:latin typeface="Courier New" panose="02070309020205020404" pitchFamily="49" charset="0"/>
              </a:rPr>
              <a:t>rw_mutex</a:t>
            </a:r>
            <a:r>
              <a:rPr lang="en-US" altLang="en-US" b="1" dirty="0"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-84" charset="2"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    }</a:t>
            </a: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Monotype Sorts" pitchFamily="-84" charset="2"/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12937</TotalTime>
  <Words>2069</Words>
  <Application>Microsoft Office PowerPoint</Application>
  <PresentationFormat>On-screen Show (4:3)</PresentationFormat>
  <Paragraphs>323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7:  Synchronization Examples</vt:lpstr>
      <vt:lpstr>Outline</vt:lpstr>
      <vt:lpstr>Classical Problems of Synchronization</vt:lpstr>
      <vt:lpstr>Bounded-Buffer Problem</vt:lpstr>
      <vt:lpstr>Bounded Buffer Problem (Cont.)</vt:lpstr>
      <vt:lpstr>Bounded Buffer Problem (Cont.)</vt:lpstr>
      <vt:lpstr>Readers-Writers Problem</vt:lpstr>
      <vt:lpstr>Readers-Writers Problem (Cont.)</vt:lpstr>
      <vt:lpstr>Readers-Writers Problem (Cont.)</vt:lpstr>
      <vt:lpstr>Readers-Writers Problem (Cont.)</vt:lpstr>
      <vt:lpstr>Readers-Writers Problem Variations</vt:lpstr>
      <vt:lpstr>Dining-Philosophers Problem</vt:lpstr>
      <vt:lpstr>  Dining-Philosophers Problem Algorithm</vt:lpstr>
      <vt:lpstr>Monitor Solution to Dining Philosophers</vt:lpstr>
      <vt:lpstr>Solution to Dining Philosophers (Cont.)</vt:lpstr>
      <vt:lpstr>Solution to Dining Philosophers (Cont.)</vt:lpstr>
      <vt:lpstr>Kernel Synchronization - Windows</vt:lpstr>
      <vt:lpstr>Kernel Synchronization - Windows</vt:lpstr>
      <vt:lpstr>Linux Synchronization</vt:lpstr>
      <vt:lpstr>Linux Synchronization</vt:lpstr>
      <vt:lpstr>POSIX Synchronization</vt:lpstr>
      <vt:lpstr>POSIX Mutex Locks</vt:lpstr>
      <vt:lpstr>POSIX Semaphores</vt:lpstr>
      <vt:lpstr>POSIX Named Semaphores</vt:lpstr>
      <vt:lpstr>POSIX Unnamed Semaphores</vt:lpstr>
      <vt:lpstr>POSIX Condition Variables</vt:lpstr>
      <vt:lpstr>POSIX Condition Variables</vt:lpstr>
      <vt:lpstr>Java Synchronization</vt:lpstr>
      <vt:lpstr>Java Monitors</vt:lpstr>
      <vt:lpstr>Bounded Buffer – Java Synchronization</vt:lpstr>
      <vt:lpstr>Java Synchronization</vt:lpstr>
      <vt:lpstr>Java Synchronization</vt:lpstr>
      <vt:lpstr>Java Synchronization</vt:lpstr>
      <vt:lpstr>Bounded Buffer – Java Synchronization</vt:lpstr>
      <vt:lpstr>Bounded Buffer – Java Synchronization</vt:lpstr>
      <vt:lpstr>Java Reentrant Locks</vt:lpstr>
      <vt:lpstr>Java Semaphores</vt:lpstr>
      <vt:lpstr>Java Condition Variables</vt:lpstr>
      <vt:lpstr>Java Condition Variables</vt:lpstr>
      <vt:lpstr>Java Condition Variables</vt:lpstr>
      <vt:lpstr>Alternative Approaches</vt:lpstr>
      <vt:lpstr>PowerPoint Presentation</vt:lpstr>
      <vt:lpstr>PowerPoint Presentation</vt:lpstr>
      <vt:lpstr>PowerPoint Presentation</vt:lpstr>
      <vt:lpstr>End of Chapter 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268</cp:revision>
  <cp:lastPrinted>2013-09-18T17:45:18Z</cp:lastPrinted>
  <dcterms:created xsi:type="dcterms:W3CDTF">2011-01-13T23:43:38Z</dcterms:created>
  <dcterms:modified xsi:type="dcterms:W3CDTF">2020-02-15T23:35:11Z</dcterms:modified>
</cp:coreProperties>
</file>