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403" r:id="rId2"/>
    <p:sldId id="448" r:id="rId3"/>
    <p:sldId id="413" r:id="rId4"/>
    <p:sldId id="456" r:id="rId5"/>
    <p:sldId id="457" r:id="rId6"/>
    <p:sldId id="458" r:id="rId7"/>
    <p:sldId id="459" r:id="rId8"/>
    <p:sldId id="460" r:id="rId9"/>
    <p:sldId id="461" r:id="rId10"/>
    <p:sldId id="462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47" r:id="rId19"/>
    <p:sldId id="470" r:id="rId20"/>
    <p:sldId id="471" r:id="rId21"/>
    <p:sldId id="472" r:id="rId22"/>
    <p:sldId id="473" r:id="rId23"/>
    <p:sldId id="406" r:id="rId24"/>
    <p:sldId id="474" r:id="rId25"/>
    <p:sldId id="475" r:id="rId26"/>
    <p:sldId id="407" r:id="rId27"/>
    <p:sldId id="476" r:id="rId28"/>
    <p:sldId id="408" r:id="rId29"/>
    <p:sldId id="477" r:id="rId30"/>
    <p:sldId id="478" r:id="rId31"/>
    <p:sldId id="479" r:id="rId32"/>
    <p:sldId id="480" r:id="rId33"/>
    <p:sldId id="409" r:id="rId34"/>
    <p:sldId id="481" r:id="rId35"/>
    <p:sldId id="411" r:id="rId36"/>
    <p:sldId id="482" r:id="rId37"/>
    <p:sldId id="455" r:id="rId38"/>
  </p:sldIdLst>
  <p:sldSz cx="9144000" cy="6858000" type="letter"/>
  <p:notesSz cx="6858000" cy="9144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228"/>
    <a:srgbClr val="6E792B"/>
    <a:srgbClr val="76822E"/>
    <a:srgbClr val="4F571F"/>
    <a:srgbClr val="6F6A07"/>
    <a:srgbClr val="827C08"/>
    <a:srgbClr val="8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9" d="100"/>
          <a:sy n="109" d="100"/>
        </p:scale>
        <p:origin x="1674" y="78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6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271EECE-31E1-4A23-8A4F-3405257CBF2E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82221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436D5273-BB71-4B6D-8615-6E06E0D7792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86443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830580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677228">
                  <a:alpha val="43999"/>
                </a:srgbClr>
              </a:gs>
              <a:gs pos="100000">
                <a:srgbClr val="5A6423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5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3921"/>
            </a:srgbClr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6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pic>
        <p:nvPicPr>
          <p:cNvPr id="7" name="Picture 35" descr="awtri_4c UPDATE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49950"/>
            <a:ext cx="684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6" descr="elmasri_thum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52400"/>
            <a:ext cx="7086600" cy="2286000"/>
          </a:xfrm>
        </p:spPr>
        <p:txBody>
          <a:bodyPr wrap="none" anchor="ctr"/>
          <a:lstStyle>
            <a:lvl1pPr>
              <a:defRPr sz="6600">
                <a:solidFill>
                  <a:srgbClr val="99003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2590800"/>
            <a:ext cx="66294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397625"/>
            <a:ext cx="4495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900" dirty="0"/>
            </a:lvl1pPr>
          </a:lstStyle>
          <a:p>
            <a:pPr>
              <a:defRPr/>
            </a:pPr>
            <a:r>
              <a:rPr lang="en-US" altLang="en-US" dirty="0"/>
              <a:t>Copyright © 2007 Ramez Elmasri and Shamkant B. Navathe</a:t>
            </a:r>
          </a:p>
        </p:txBody>
      </p:sp>
    </p:spTree>
    <p:extLst>
      <p:ext uri="{BB962C8B-B14F-4D97-AF65-F5344CB8AC3E}">
        <p14:creationId xmlns:p14="http://schemas.microsoft.com/office/powerpoint/2010/main" val="117011165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5A675477-443D-4187-9AD1-B464B649E3F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1445593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03213"/>
            <a:ext cx="2076450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3213"/>
            <a:ext cx="6076950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240EB54D-7454-4BE2-BB5F-3722C850C19C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679944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72060488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7A02EE0B-CF5B-49DD-B29C-C82657CC615B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5856396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4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157626D3-FBE7-4AF6-B557-9371DF21178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3694972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9A18E815-F6A2-4923-9D65-2D0CBE43B595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62431599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16-</a:t>
            </a:r>
            <a:fld id="{AEE05831-3758-41FE-86C8-A42338BA7B7B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15082753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CBCCE3FE-FCB0-427A-BC32-764E1062989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65023237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Slide8 </a:t>
            </a:r>
            <a:fld id="{048ADF35-6482-4E07-8BC7-E3CFDF0B9A27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9636973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E27E5C42-AAD2-460B-B565-B1930C1CFA80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6567681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032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3200" dirty="0">
                <a:latin typeface="Tahoma" panose="020B0604030504040204" pitchFamily="34" charset="0"/>
                <a:ea typeface="+mn-ea"/>
              </a:endParaRPr>
            </a:p>
          </p:txBody>
        </p:sp>
        <p:grpSp>
          <p:nvGrpSpPr>
            <p:cNvPr id="1033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034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/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  <p:sp>
            <p:nvSpPr>
              <p:cNvPr id="1035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xtLst/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</p:grpSp>
      </p:grpSp>
      <p:sp>
        <p:nvSpPr>
          <p:cNvPr id="1027" name="Rectangle 37"/>
          <p:cNvSpPr>
            <a:spLocks noChangeArrowheads="1"/>
          </p:cNvSpPr>
          <p:nvPr userDrawn="1"/>
        </p:nvSpPr>
        <p:spPr bwMode="gray">
          <a:xfrm rot="-54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78"/>
            </a:srgbClr>
          </a:solidFill>
          <a:ln>
            <a:noFill/>
          </a:ln>
          <a:extLst/>
        </p:spPr>
        <p:txBody>
          <a:bodyPr vert="eaVert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3200" dirty="0">
              <a:latin typeface="Tahoma" panose="020B0604030504040204" pitchFamily="34" charset="0"/>
              <a:ea typeface="+mn-ea"/>
            </a:endParaRP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3213"/>
            <a:ext cx="779621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 dirty="0">
                <a:solidFill>
                  <a:srgbClr val="990033"/>
                </a:solidFill>
              </a:defRPr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9329CBBA-874A-4F55-ABEE-07EF29FD710E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1030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7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900" dirty="0"/>
              <a:t>Copyright © 2016 Ramez Elmasri and Shamkant B. Navathe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18" r:id="rId10"/>
    <p:sldLayoutId id="2147484019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60000"/>
        <a:buFont typeface="Wingdings" panose="05000000000000000000" pitchFamily="2" charset="2"/>
        <a:buChar char="n"/>
        <a:defRPr sz="28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6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4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0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b="1" dirty="0"/>
              <a:t>CHAPTER 21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600" b="1" dirty="0"/>
              <a:t>Concurrency Control Techniques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CBCCE3FE-FCB0-427A-BC32-764E10629896}" type="slidenum">
              <a:rPr lang="en-US" altLang="en-US" smtClean="0"/>
              <a:pPr>
                <a:defRPr/>
              </a:pPr>
              <a:t>10</a:t>
            </a:fld>
            <a:endParaRPr lang="en-CA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848" y="1639866"/>
            <a:ext cx="2817754" cy="49195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1639866"/>
            <a:ext cx="2210950" cy="12557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2514600"/>
            <a:ext cx="289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Figure 21.3 Transactions that do not obey two-phase locking (a) Two transactions </a:t>
            </a:r>
            <a:r>
              <a:rPr lang="en-US" sz="1600" i="1" dirty="0"/>
              <a:t>T</a:t>
            </a:r>
            <a:r>
              <a:rPr lang="en-US" sz="1600" dirty="0"/>
              <a:t>1 and </a:t>
            </a:r>
            <a:r>
              <a:rPr lang="en-US" sz="1600" i="1" dirty="0"/>
              <a:t>T</a:t>
            </a:r>
            <a:r>
              <a:rPr lang="en-US" sz="1600" dirty="0"/>
              <a:t>2 (b) Results of possible serial schedules of </a:t>
            </a:r>
            <a:r>
              <a:rPr lang="en-US" sz="1600" i="1" dirty="0"/>
              <a:t>T</a:t>
            </a:r>
            <a:r>
              <a:rPr lang="en-US" sz="1600" dirty="0"/>
              <a:t>1 and </a:t>
            </a:r>
            <a:r>
              <a:rPr lang="en-US" sz="1600" i="1" dirty="0"/>
              <a:t>T</a:t>
            </a:r>
            <a:r>
              <a:rPr lang="en-US" sz="1600" dirty="0"/>
              <a:t>2 (c) A nonserializable schedule </a:t>
            </a:r>
            <a:r>
              <a:rPr lang="en-US" sz="1600" i="1" dirty="0"/>
              <a:t>S </a:t>
            </a:r>
            <a:r>
              <a:rPr lang="en-US" sz="1600" dirty="0"/>
              <a:t>that uses locks</a:t>
            </a:r>
          </a:p>
        </p:txBody>
      </p:sp>
    </p:spTree>
    <p:extLst>
      <p:ext uri="{BB962C8B-B14F-4D97-AF65-F5344CB8AC3E}">
        <p14:creationId xmlns:p14="http://schemas.microsoft.com/office/powerpoint/2010/main" val="13566482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Guaranteeing Serializability by Two-Phase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every</a:t>
            </a:r>
            <a:r>
              <a:rPr lang="en-US" i="1" dirty="0"/>
              <a:t> </a:t>
            </a:r>
            <a:r>
              <a:rPr lang="en-US" dirty="0"/>
              <a:t>transaction in a schedule follows the two-phase locking protocol, schedule guaranteed to be serializable</a:t>
            </a:r>
          </a:p>
          <a:p>
            <a:r>
              <a:rPr lang="en-US" dirty="0"/>
              <a:t>Two-phase locking may limit the amount of concurrency that can occur in a schedule</a:t>
            </a:r>
          </a:p>
          <a:p>
            <a:r>
              <a:rPr lang="en-US" dirty="0"/>
              <a:t>Some serializable schedules will be prohibited by two-phase locking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11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4988914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Variations of Two-Phase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2PL</a:t>
            </a:r>
          </a:p>
          <a:p>
            <a:pPr lvl="1"/>
            <a:r>
              <a:rPr lang="en-US" dirty="0"/>
              <a:t>Technique described on previous slides</a:t>
            </a:r>
          </a:p>
          <a:p>
            <a:r>
              <a:rPr lang="en-US" dirty="0"/>
              <a:t>Conservative (static) 2PL</a:t>
            </a:r>
          </a:p>
          <a:p>
            <a:pPr lvl="1"/>
            <a:r>
              <a:rPr lang="en-US" dirty="0"/>
              <a:t>Requires a transaction to lock all the items it accesses before the transaction begins</a:t>
            </a:r>
          </a:p>
          <a:p>
            <a:pPr lvl="2"/>
            <a:r>
              <a:rPr lang="en-US" dirty="0"/>
              <a:t>Predeclare read-set and write-set</a:t>
            </a:r>
          </a:p>
          <a:p>
            <a:pPr lvl="1"/>
            <a:r>
              <a:rPr lang="en-US" dirty="0"/>
              <a:t>Deadlock-free protocol</a:t>
            </a:r>
          </a:p>
          <a:p>
            <a:r>
              <a:rPr lang="en-US" dirty="0"/>
              <a:t>Strict 2PL</a:t>
            </a:r>
          </a:p>
          <a:p>
            <a:pPr lvl="1"/>
            <a:r>
              <a:rPr lang="en-US" dirty="0"/>
              <a:t>Transaction does not release exclusive locks until after it commits or aborts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12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3709343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Variations of Two-Phase Locking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Rigorous 2PL</a:t>
            </a:r>
          </a:p>
          <a:p>
            <a:pPr lvl="1"/>
            <a:r>
              <a:rPr lang="en-US" dirty="0"/>
              <a:t>Transaction does not release any locks until after it commits or aborts</a:t>
            </a:r>
          </a:p>
          <a:p>
            <a:r>
              <a:rPr lang="en-US" dirty="0"/>
              <a:t>Concurrency control subsystem responsible for generating read_lock and write_lock requests</a:t>
            </a:r>
          </a:p>
          <a:p>
            <a:r>
              <a:rPr lang="en-US" dirty="0"/>
              <a:t>Locking generally considered to have high overhead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13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1116633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Deadlock and Starvation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  <a:p>
            <a:pPr lvl="1"/>
            <a:r>
              <a:rPr lang="en-US" dirty="0"/>
              <a:t>Occurs when each transaction T in a set is waiting for some item locked by some other transaction </a:t>
            </a:r>
            <a:r>
              <a:rPr lang="en-US" i="1" dirty="0"/>
              <a:t>T’</a:t>
            </a:r>
          </a:p>
          <a:p>
            <a:pPr lvl="1"/>
            <a:r>
              <a:rPr lang="en-US" dirty="0"/>
              <a:t>Both transactions stuck in a waiting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14</a:t>
            </a:fld>
            <a:endParaRPr lang="en-CA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17" y="3886200"/>
            <a:ext cx="6981825" cy="1828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9947" y="5930030"/>
            <a:ext cx="81673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Figure 21.5 Illustrating the deadlock problem (a) A partial schedule of </a:t>
            </a:r>
            <a:r>
              <a:rPr lang="en-US" sz="1600" i="1" dirty="0"/>
              <a:t>T</a:t>
            </a:r>
            <a:r>
              <a:rPr lang="en-US" sz="1600" dirty="0"/>
              <a:t>1′ and </a:t>
            </a:r>
            <a:r>
              <a:rPr lang="en-US" sz="1600" i="1" dirty="0"/>
              <a:t>T</a:t>
            </a:r>
            <a:r>
              <a:rPr lang="en-US" sz="1600" dirty="0"/>
              <a:t>2′ that is</a:t>
            </a:r>
          </a:p>
          <a:p>
            <a:r>
              <a:rPr lang="en-US" sz="1600" dirty="0"/>
              <a:t>in a state of deadlock (b) A wait-for graph for the partial schedule in (a)</a:t>
            </a:r>
          </a:p>
        </p:txBody>
      </p:sp>
    </p:spTree>
    <p:extLst>
      <p:ext uri="{BB962C8B-B14F-4D97-AF65-F5344CB8AC3E}">
        <p14:creationId xmlns:p14="http://schemas.microsoft.com/office/powerpoint/2010/main" val="217458441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Deadlock and Starvation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Deadlock prevention protocols</a:t>
            </a:r>
          </a:p>
          <a:p>
            <a:pPr lvl="1"/>
            <a:r>
              <a:rPr lang="en-US" dirty="0"/>
              <a:t>Every transaction locks all items it needs in advance</a:t>
            </a:r>
          </a:p>
          <a:p>
            <a:pPr lvl="1"/>
            <a:r>
              <a:rPr lang="en-US" dirty="0"/>
              <a:t>Ordering all items in the database</a:t>
            </a:r>
          </a:p>
          <a:p>
            <a:pPr lvl="2"/>
            <a:r>
              <a:rPr lang="en-US" dirty="0"/>
              <a:t>Transaction that needs several items will lock them in that order</a:t>
            </a:r>
          </a:p>
          <a:p>
            <a:pPr lvl="1"/>
            <a:r>
              <a:rPr lang="en-US" dirty="0"/>
              <a:t>Both approaches impractical</a:t>
            </a:r>
          </a:p>
          <a:p>
            <a:r>
              <a:rPr lang="en-US" dirty="0"/>
              <a:t>Protocols based on a timestamp</a:t>
            </a:r>
          </a:p>
          <a:p>
            <a:pPr lvl="1"/>
            <a:r>
              <a:rPr lang="en-US" dirty="0"/>
              <a:t>Wait-die</a:t>
            </a:r>
          </a:p>
          <a:p>
            <a:pPr lvl="1"/>
            <a:r>
              <a:rPr lang="en-US" dirty="0"/>
              <a:t>Wound-wait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15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02654642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Deadlock and Starvation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waiting algorithm</a:t>
            </a:r>
          </a:p>
          <a:p>
            <a:pPr lvl="1"/>
            <a:r>
              <a:rPr lang="en-US" dirty="0"/>
              <a:t>If transaction unable to obtain a lock, immediately aborted and restarted later</a:t>
            </a:r>
          </a:p>
          <a:p>
            <a:r>
              <a:rPr lang="en-US" dirty="0"/>
              <a:t>Cautious waiting algorithm</a:t>
            </a:r>
          </a:p>
          <a:p>
            <a:pPr lvl="1"/>
            <a:r>
              <a:rPr lang="en-US" dirty="0"/>
              <a:t>Deadlock-free</a:t>
            </a:r>
          </a:p>
          <a:p>
            <a:r>
              <a:rPr lang="en-US" dirty="0"/>
              <a:t>Deadlock detection</a:t>
            </a:r>
          </a:p>
          <a:p>
            <a:pPr lvl="1"/>
            <a:r>
              <a:rPr lang="en-US" dirty="0"/>
              <a:t>System checks to see if a state of deadlock exists</a:t>
            </a:r>
          </a:p>
          <a:p>
            <a:pPr lvl="1"/>
            <a:r>
              <a:rPr lang="en-US" dirty="0"/>
              <a:t>Wait-for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16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93290706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Deadlock and Starvation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Victim selection</a:t>
            </a:r>
          </a:p>
          <a:p>
            <a:pPr lvl="1"/>
            <a:r>
              <a:rPr lang="en-US" dirty="0"/>
              <a:t>Deciding which transaction to abort in case of deadlock</a:t>
            </a:r>
          </a:p>
          <a:p>
            <a:r>
              <a:rPr lang="en-US" dirty="0"/>
              <a:t>Timeouts</a:t>
            </a:r>
          </a:p>
          <a:p>
            <a:pPr lvl="1"/>
            <a:r>
              <a:rPr lang="en-US" dirty="0"/>
              <a:t>If system waits longer than a predefined time, it aborts the transaction</a:t>
            </a:r>
          </a:p>
          <a:p>
            <a:r>
              <a:rPr lang="en-US" dirty="0"/>
              <a:t>Starvation</a:t>
            </a:r>
          </a:p>
          <a:p>
            <a:pPr lvl="1"/>
            <a:r>
              <a:rPr lang="en-US" dirty="0"/>
              <a:t>Occurs if a transaction cannot proceed for an indefinite period of time while other transactions continue normally</a:t>
            </a:r>
          </a:p>
          <a:p>
            <a:pPr lvl="1"/>
            <a:r>
              <a:rPr lang="en-US" dirty="0"/>
              <a:t>Solution: first-come-first-served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17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20826723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21.2 Concurrency Control Based</a:t>
            </a:r>
            <a:br>
              <a:rPr lang="en-US" altLang="en-US" dirty="0"/>
            </a:br>
            <a:r>
              <a:rPr lang="en-US" altLang="en-US" dirty="0"/>
              <a:t>on Timestamp Ordering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Timestamp</a:t>
            </a:r>
          </a:p>
          <a:p>
            <a:pPr lvl="1"/>
            <a:r>
              <a:rPr lang="en-US" altLang="en-US" dirty="0"/>
              <a:t>Unique identifier assigned by the DBMS to identify a transaction</a:t>
            </a:r>
          </a:p>
          <a:p>
            <a:pPr lvl="1"/>
            <a:r>
              <a:rPr lang="en-US" altLang="en-US" dirty="0"/>
              <a:t>Assigned in the order submitted</a:t>
            </a:r>
          </a:p>
          <a:p>
            <a:pPr lvl="1"/>
            <a:r>
              <a:rPr lang="en-US" altLang="en-US" dirty="0"/>
              <a:t>Transaction start time</a:t>
            </a:r>
          </a:p>
          <a:p>
            <a:r>
              <a:rPr lang="en-US" altLang="en-US" dirty="0"/>
              <a:t>Concurrency control techniques based on timestamps do not use locks</a:t>
            </a:r>
          </a:p>
          <a:p>
            <a:pPr lvl="1"/>
            <a:r>
              <a:rPr lang="en-US" altLang="en-US" dirty="0"/>
              <a:t>Deadlocks cannot occur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Concurrency Control Based</a:t>
            </a:r>
            <a:br>
              <a:rPr lang="en-US" altLang="en-US" dirty="0"/>
            </a:br>
            <a:r>
              <a:rPr lang="en-US" altLang="en-US" dirty="0"/>
              <a:t>on Timestamp Ordering (cont’d.)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Generating timestamps</a:t>
            </a:r>
          </a:p>
          <a:p>
            <a:pPr lvl="1"/>
            <a:r>
              <a:rPr lang="en-US" altLang="en-US" dirty="0"/>
              <a:t>Counter incremented each time its value is assigned to a transaction</a:t>
            </a:r>
          </a:p>
          <a:p>
            <a:pPr lvl="1"/>
            <a:r>
              <a:rPr lang="en-US" altLang="en-US" dirty="0"/>
              <a:t>Current date/time value of the system clock</a:t>
            </a:r>
          </a:p>
          <a:p>
            <a:pPr lvl="2"/>
            <a:r>
              <a:rPr lang="en-US" altLang="en-US" dirty="0"/>
              <a:t>Ensure no two timestamps are generated during the same tick of the clock</a:t>
            </a:r>
          </a:p>
          <a:p>
            <a:r>
              <a:rPr lang="en-US" altLang="en-US" dirty="0"/>
              <a:t>General approach</a:t>
            </a:r>
          </a:p>
          <a:p>
            <a:pPr lvl="1"/>
            <a:r>
              <a:rPr lang="en-US" altLang="en-US" dirty="0"/>
              <a:t>Enforce equivalent serial order on the transactions based on their timestamps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8759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Concurrency control protocols</a:t>
            </a:r>
          </a:p>
          <a:p>
            <a:pPr lvl="1"/>
            <a:r>
              <a:rPr lang="en-US" dirty="0"/>
              <a:t>Set of rules to guarantee serializability</a:t>
            </a:r>
          </a:p>
          <a:p>
            <a:r>
              <a:rPr lang="en-US" dirty="0"/>
              <a:t>Two-phase locking protocols</a:t>
            </a:r>
          </a:p>
          <a:p>
            <a:pPr lvl="1"/>
            <a:r>
              <a:rPr lang="en-US" dirty="0"/>
              <a:t>Lock data items to prevent concurrent access</a:t>
            </a:r>
          </a:p>
          <a:p>
            <a:r>
              <a:rPr lang="en-US" dirty="0"/>
              <a:t>Timestamp</a:t>
            </a:r>
          </a:p>
          <a:p>
            <a:pPr lvl="1"/>
            <a:r>
              <a:rPr lang="en-US" dirty="0"/>
              <a:t>Unique identifier for each transaction</a:t>
            </a:r>
          </a:p>
          <a:p>
            <a:r>
              <a:rPr lang="en-US" dirty="0"/>
              <a:t>Multiversion currency control protocols</a:t>
            </a:r>
          </a:p>
          <a:p>
            <a:pPr lvl="1"/>
            <a:r>
              <a:rPr lang="en-US" dirty="0"/>
              <a:t>Use multiple versions of a data item</a:t>
            </a:r>
          </a:p>
          <a:p>
            <a:r>
              <a:rPr lang="en-US" dirty="0"/>
              <a:t>Validation or certification of a transaction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2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7709518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Concurrency Control Based</a:t>
            </a:r>
            <a:br>
              <a:rPr lang="en-US" altLang="en-US" dirty="0"/>
            </a:br>
            <a:r>
              <a:rPr lang="en-US" altLang="en-US" dirty="0"/>
              <a:t>on Timestamp Ordering (cont’d.)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Timestamp ordering (TO)</a:t>
            </a:r>
          </a:p>
          <a:p>
            <a:pPr lvl="1"/>
            <a:r>
              <a:rPr lang="en-US" altLang="en-US" dirty="0"/>
              <a:t>Allows interleaving of transaction operations</a:t>
            </a:r>
          </a:p>
          <a:p>
            <a:pPr lvl="1"/>
            <a:r>
              <a:rPr lang="en-US" altLang="en-US" dirty="0"/>
              <a:t>Must ensure timestamp order is followed for each pair of conflicting operations</a:t>
            </a:r>
          </a:p>
          <a:p>
            <a:r>
              <a:rPr lang="en-US" altLang="en-US" dirty="0"/>
              <a:t>Each database item assigned two timestamp values</a:t>
            </a:r>
          </a:p>
          <a:p>
            <a:pPr lvl="1"/>
            <a:r>
              <a:rPr lang="en-US" altLang="en-US" dirty="0"/>
              <a:t>read_TS(X)</a:t>
            </a:r>
          </a:p>
          <a:p>
            <a:pPr lvl="1"/>
            <a:r>
              <a:rPr lang="en-US" altLang="en-US" dirty="0"/>
              <a:t>write_TS(X)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2859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Concurrency Control Based</a:t>
            </a:r>
            <a:br>
              <a:rPr lang="en-US" altLang="en-US" dirty="0"/>
            </a:br>
            <a:r>
              <a:rPr lang="en-US" altLang="en-US" dirty="0"/>
              <a:t>on Timestamp Ordering (cont’d.)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Basic TO algorithm</a:t>
            </a:r>
          </a:p>
          <a:p>
            <a:pPr lvl="1"/>
            <a:r>
              <a:rPr lang="en-US" dirty="0"/>
              <a:t>If conflicting operations detected, later operation rejected by aborting transaction that issued it</a:t>
            </a:r>
          </a:p>
          <a:p>
            <a:pPr lvl="1"/>
            <a:r>
              <a:rPr lang="en-US" dirty="0"/>
              <a:t>Schedules produced guaranteed to be conflict serializable</a:t>
            </a:r>
          </a:p>
          <a:p>
            <a:pPr lvl="1"/>
            <a:r>
              <a:rPr lang="en-US" altLang="en-US" dirty="0"/>
              <a:t>Starvation may occur</a:t>
            </a:r>
          </a:p>
          <a:p>
            <a:r>
              <a:rPr lang="en-US" altLang="en-US" dirty="0"/>
              <a:t>Strict TO algorithm</a:t>
            </a:r>
          </a:p>
          <a:p>
            <a:pPr lvl="1"/>
            <a:r>
              <a:rPr lang="en-US" altLang="en-US" dirty="0"/>
              <a:t>Ensures schedules are both strict and conflict serializable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716032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Concurrency Control Based</a:t>
            </a:r>
            <a:br>
              <a:rPr lang="en-US" altLang="en-US" dirty="0"/>
            </a:br>
            <a:r>
              <a:rPr lang="en-US" altLang="en-US" dirty="0"/>
              <a:t>on Timestamp Ordering (cont’d.)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Thomas’s write rule</a:t>
            </a:r>
          </a:p>
          <a:p>
            <a:pPr lvl="1"/>
            <a:r>
              <a:rPr lang="en-US" altLang="en-US" dirty="0"/>
              <a:t>Modification of basic TO algorithm</a:t>
            </a:r>
          </a:p>
          <a:p>
            <a:pPr lvl="1"/>
            <a:r>
              <a:rPr lang="en-US" altLang="en-US" dirty="0"/>
              <a:t>Does not enforce conflict serializability</a:t>
            </a:r>
          </a:p>
          <a:p>
            <a:pPr lvl="1"/>
            <a:r>
              <a:rPr lang="en-US" altLang="en-US" dirty="0"/>
              <a:t>Rejects fewer write operations by modifying checks for write_item(X) operation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16114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21.3 Multiversion Concurrency</a:t>
            </a:r>
            <a:br>
              <a:rPr lang="en-US" altLang="en-US" dirty="0"/>
            </a:br>
            <a:r>
              <a:rPr lang="en-US" altLang="en-US" dirty="0"/>
              <a:t>Control Techniques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Several versions of an item are kept by a system</a:t>
            </a:r>
          </a:p>
          <a:p>
            <a:r>
              <a:rPr lang="en-US" altLang="en-US" dirty="0"/>
              <a:t>Some read operations that would be rejected in other techniques can be accepted by reading an older version of the item</a:t>
            </a:r>
          </a:p>
          <a:p>
            <a:pPr lvl="1"/>
            <a:r>
              <a:rPr lang="en-US" altLang="en-US" dirty="0"/>
              <a:t>Maintains serializability</a:t>
            </a:r>
          </a:p>
          <a:p>
            <a:r>
              <a:rPr lang="en-US" altLang="en-US" dirty="0"/>
              <a:t>More storage is needed</a:t>
            </a:r>
          </a:p>
          <a:p>
            <a:r>
              <a:rPr lang="en-US" altLang="en-US" dirty="0"/>
              <a:t>Multiversion currency control scheme types</a:t>
            </a:r>
          </a:p>
          <a:p>
            <a:pPr lvl="1"/>
            <a:r>
              <a:rPr lang="en-US" altLang="en-US" dirty="0"/>
              <a:t>Based on timestamp ordering</a:t>
            </a:r>
          </a:p>
          <a:p>
            <a:pPr lvl="1"/>
            <a:r>
              <a:rPr lang="en-US" altLang="en-US" dirty="0"/>
              <a:t>Based on two-phase locking</a:t>
            </a:r>
          </a:p>
          <a:p>
            <a:pPr lvl="1"/>
            <a:r>
              <a:rPr lang="en-US" altLang="en-US" dirty="0"/>
              <a:t>Validation and snapshot isolation techniques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9044A6E0-C3C0-4F53-921F-927A83F0E4B6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Multiversion Concurrency</a:t>
            </a:r>
            <a:br>
              <a:rPr lang="en-US" altLang="en-US" dirty="0"/>
            </a:br>
            <a:r>
              <a:rPr lang="en-US" altLang="en-US" dirty="0"/>
              <a:t>Control Techniques (cont’d.)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Multiversion technique based on timestamp ordering</a:t>
            </a:r>
          </a:p>
          <a:p>
            <a:pPr lvl="1"/>
            <a:r>
              <a:rPr lang="en-US" altLang="en-US" dirty="0"/>
              <a:t>Two timestamps associated with each version are kept</a:t>
            </a:r>
          </a:p>
          <a:p>
            <a:pPr lvl="2"/>
            <a:r>
              <a:rPr lang="en-US" altLang="en-US" dirty="0"/>
              <a:t>read_TS(X</a:t>
            </a:r>
            <a:r>
              <a:rPr lang="en-US" altLang="en-US" baseline="-25000" dirty="0"/>
              <a:t>i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write_TS(X</a:t>
            </a:r>
            <a:r>
              <a:rPr lang="en-US" altLang="en-US" baseline="-25000" dirty="0"/>
              <a:t>i</a:t>
            </a:r>
            <a:r>
              <a:rPr lang="en-US" altLang="en-US" dirty="0"/>
              <a:t>)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9044A6E0-C3C0-4F53-921F-927A83F0E4B6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01249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Multiversion Concurrency</a:t>
            </a:r>
            <a:br>
              <a:rPr lang="en-US" altLang="en-US" dirty="0"/>
            </a:br>
            <a:r>
              <a:rPr lang="en-US" altLang="en-US" dirty="0"/>
              <a:t>Control Techniques (cont’d.)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/>
              <a:t>Multiversion two-phase locking using certify locks</a:t>
            </a:r>
          </a:p>
          <a:p>
            <a:pPr lvl="2"/>
            <a:r>
              <a:rPr lang="en-US" altLang="en-US" dirty="0"/>
              <a:t>Three locking modes: read, write, and certify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25</a:t>
            </a:fld>
            <a:endParaRPr lang="en-CA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231" y="2707710"/>
            <a:ext cx="4057650" cy="31813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9953" y="5929996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Figure 21.6 Lock compatibility tables (a) Lock compatibility table for read/write locking scheme (b) Lock compatibility table for read/write/certify locking scheme</a:t>
            </a:r>
          </a:p>
        </p:txBody>
      </p:sp>
    </p:spTree>
    <p:extLst>
      <p:ext uri="{BB962C8B-B14F-4D97-AF65-F5344CB8AC3E}">
        <p14:creationId xmlns:p14="http://schemas.microsoft.com/office/powerpoint/2010/main" val="2920589642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8610600" cy="992187"/>
          </a:xfrm>
        </p:spPr>
        <p:txBody>
          <a:bodyPr/>
          <a:lstStyle/>
          <a:p>
            <a:r>
              <a:rPr lang="en-US" altLang="en-US" sz="3200" dirty="0"/>
              <a:t>21.4 Validation (Optimistic) Techniques and Snapshot Isolation Concurrency Control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Optimistic techniques</a:t>
            </a:r>
          </a:p>
          <a:p>
            <a:pPr lvl="1"/>
            <a:r>
              <a:rPr lang="en-US" dirty="0"/>
              <a:t>Also called validation or certification techniques</a:t>
            </a:r>
          </a:p>
          <a:p>
            <a:pPr lvl="1"/>
            <a:r>
              <a:rPr lang="en-US" dirty="0"/>
              <a:t>No checking is done while the transaction is executing</a:t>
            </a:r>
          </a:p>
          <a:p>
            <a:pPr lvl="1"/>
            <a:r>
              <a:rPr lang="en-US" altLang="en-US" dirty="0"/>
              <a:t>Updates not applied directly to the database until finished transaction is validated</a:t>
            </a:r>
          </a:p>
          <a:p>
            <a:pPr lvl="2"/>
            <a:r>
              <a:rPr lang="en-US" altLang="en-US" dirty="0"/>
              <a:t>All updates applied to local copies of data items</a:t>
            </a:r>
          </a:p>
          <a:p>
            <a:pPr lvl="1"/>
            <a:r>
              <a:rPr lang="en-US" altLang="en-US" dirty="0"/>
              <a:t>Validation phase checks whether any of transaction’s updates violate serializability</a:t>
            </a:r>
          </a:p>
          <a:p>
            <a:pPr lvl="2"/>
            <a:r>
              <a:rPr lang="en-US" altLang="en-US" dirty="0"/>
              <a:t>Transaction committed or aborted based on result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Concurrency Control Based on Snapshot Isolation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 sees data items based on committed values of the items in the database snapshot</a:t>
            </a:r>
          </a:p>
          <a:p>
            <a:pPr lvl="1"/>
            <a:r>
              <a:rPr lang="en-US" altLang="en-US" dirty="0"/>
              <a:t>Does not see updates that occur after transaction starts</a:t>
            </a:r>
          </a:p>
          <a:p>
            <a:r>
              <a:rPr lang="en-US" altLang="en-US" dirty="0"/>
              <a:t>Read operations do not require read locks</a:t>
            </a:r>
          </a:p>
          <a:p>
            <a:pPr lvl="1"/>
            <a:r>
              <a:rPr lang="en-US" altLang="en-US" dirty="0"/>
              <a:t>Write operations require write locks</a:t>
            </a:r>
          </a:p>
          <a:p>
            <a:r>
              <a:rPr lang="en-US" altLang="en-US" dirty="0"/>
              <a:t>Temporary version store keeps track of older versions of updated items</a:t>
            </a:r>
          </a:p>
          <a:p>
            <a:r>
              <a:rPr lang="en-US" altLang="en-US" dirty="0"/>
              <a:t>Variation: serializable snapshot isolation (SSI)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342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170661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21.5 Granularity of Data Items and</a:t>
            </a:r>
            <a:br>
              <a:rPr lang="en-US" altLang="en-US" dirty="0"/>
            </a:br>
            <a:r>
              <a:rPr lang="en-US" altLang="en-US" dirty="0"/>
              <a:t>Multiple Granularity Locking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Size of data items known as granularity</a:t>
            </a:r>
          </a:p>
          <a:p>
            <a:pPr lvl="1"/>
            <a:r>
              <a:rPr lang="en-US" altLang="en-US" dirty="0"/>
              <a:t>Fine (small)</a:t>
            </a:r>
          </a:p>
          <a:p>
            <a:pPr lvl="1"/>
            <a:r>
              <a:rPr lang="en-US" altLang="en-US" dirty="0"/>
              <a:t>Coarse (large)</a:t>
            </a:r>
          </a:p>
          <a:p>
            <a:r>
              <a:rPr lang="en-US" altLang="en-US" dirty="0"/>
              <a:t>Larger the data item size, lower the degree of concurrency permitted</a:t>
            </a:r>
          </a:p>
          <a:p>
            <a:pPr lvl="1"/>
            <a:r>
              <a:rPr lang="en-US" altLang="en-US" dirty="0"/>
              <a:t>Example: entire disk block locked</a:t>
            </a:r>
          </a:p>
          <a:p>
            <a:r>
              <a:rPr lang="en-US" altLang="en-US" dirty="0"/>
              <a:t>Smaller the data item size, more locks required</a:t>
            </a:r>
          </a:p>
          <a:p>
            <a:pPr lvl="1"/>
            <a:r>
              <a:rPr lang="en-US" altLang="en-US" dirty="0"/>
              <a:t>Higher overhead</a:t>
            </a:r>
          </a:p>
          <a:p>
            <a:r>
              <a:rPr lang="en-US" altLang="en-US" dirty="0"/>
              <a:t>Best item size depends on transaction type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67D9DAC-9BD9-446C-AC93-DFE50E2B3A9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Granularity Level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 can be requested at any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29</a:t>
            </a:fld>
            <a:endParaRPr lang="en-CA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953" y="2500312"/>
            <a:ext cx="7562850" cy="27717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53022" y="5756702"/>
            <a:ext cx="762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Figure 21.7 A granularity hierarchy for illustrating multiple granularity level locking</a:t>
            </a:r>
          </a:p>
        </p:txBody>
      </p:sp>
    </p:spTree>
    <p:extLst>
      <p:ext uri="{BB962C8B-B14F-4D97-AF65-F5344CB8AC3E}">
        <p14:creationId xmlns:p14="http://schemas.microsoft.com/office/powerpoint/2010/main" val="332468989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21.1 Two-Phase Locking Techniques</a:t>
            </a:r>
            <a:br>
              <a:rPr lang="en-US" altLang="en-US" dirty="0"/>
            </a:br>
            <a:r>
              <a:rPr lang="en-US" altLang="en-US" dirty="0"/>
              <a:t>for Concurrency Control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Lock</a:t>
            </a:r>
          </a:p>
          <a:p>
            <a:pPr lvl="1"/>
            <a:r>
              <a:rPr lang="en-US" altLang="en-US" dirty="0"/>
              <a:t>Variable associated with a data item describing status for operations that can be applied</a:t>
            </a:r>
          </a:p>
          <a:p>
            <a:pPr lvl="1"/>
            <a:r>
              <a:rPr lang="en-US" altLang="en-US" dirty="0"/>
              <a:t>One lock for each item in the database</a:t>
            </a:r>
          </a:p>
          <a:p>
            <a:r>
              <a:rPr lang="en-US" altLang="en-US" dirty="0"/>
              <a:t>Binary locks</a:t>
            </a:r>
          </a:p>
          <a:p>
            <a:pPr lvl="1"/>
            <a:r>
              <a:rPr lang="en-US" altLang="en-US" dirty="0"/>
              <a:t>Two states (values) </a:t>
            </a:r>
          </a:p>
          <a:p>
            <a:pPr lvl="2"/>
            <a:r>
              <a:rPr lang="en-US" altLang="en-US" dirty="0"/>
              <a:t>Locked (1)</a:t>
            </a:r>
          </a:p>
          <a:p>
            <a:pPr lvl="3"/>
            <a:r>
              <a:rPr lang="en-US" altLang="en-US" dirty="0"/>
              <a:t>Item cannot be accessed</a:t>
            </a:r>
          </a:p>
          <a:p>
            <a:pPr lvl="2"/>
            <a:r>
              <a:rPr lang="en-US" altLang="en-US" dirty="0"/>
              <a:t>Unlocked (0)</a:t>
            </a:r>
          </a:p>
          <a:p>
            <a:pPr lvl="3"/>
            <a:r>
              <a:rPr lang="en-US" altLang="en-US" dirty="0"/>
              <a:t>Item can be accessed when requested</a:t>
            </a:r>
          </a:p>
          <a:p>
            <a:pPr lvl="1"/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0B0EFBA8-7B15-49AB-B8C6-B2D1A2772BF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Granularity Level Locking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Intention locks are needed</a:t>
            </a:r>
          </a:p>
          <a:p>
            <a:pPr lvl="1"/>
            <a:r>
              <a:rPr lang="en-US" dirty="0"/>
              <a:t>Transaction indicates along the path from the root to the desired node, what type of lock (shared or exclusive) it will require from one of the node’s descendants</a:t>
            </a:r>
          </a:p>
          <a:p>
            <a:r>
              <a:rPr lang="en-US" dirty="0"/>
              <a:t>Intention lock types</a:t>
            </a:r>
          </a:p>
          <a:p>
            <a:pPr lvl="1"/>
            <a:r>
              <a:rPr lang="en-US" dirty="0"/>
              <a:t>Intention-shared (IS)</a:t>
            </a:r>
          </a:p>
          <a:p>
            <a:pPr lvl="2"/>
            <a:r>
              <a:rPr lang="en-US" dirty="0"/>
              <a:t>Shared locks will be requested on a descendant node</a:t>
            </a:r>
          </a:p>
          <a:p>
            <a:pPr lvl="1"/>
            <a:r>
              <a:rPr lang="en-US" dirty="0"/>
              <a:t>Intention-exclusive (IX)</a:t>
            </a:r>
          </a:p>
          <a:p>
            <a:pPr lvl="2"/>
            <a:r>
              <a:rPr lang="en-US" dirty="0"/>
              <a:t>Exclusive locks will be requested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30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74773404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Granularity Level Locking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Intention lock types (cont’d.)</a:t>
            </a:r>
          </a:p>
          <a:p>
            <a:pPr lvl="1"/>
            <a:r>
              <a:rPr lang="en-US" dirty="0"/>
              <a:t>Shared-intension-exclusive (SIX)</a:t>
            </a:r>
          </a:p>
          <a:p>
            <a:pPr lvl="2"/>
            <a:r>
              <a:rPr lang="en-US" dirty="0"/>
              <a:t>Current node is locked in shared mode but one or more exclusive locks will be requested on a descendant node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31</a:t>
            </a:fld>
            <a:endParaRPr lang="en-CA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9656" y="3886200"/>
            <a:ext cx="4114800" cy="21050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6079123"/>
            <a:ext cx="62859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Figure 21.8 Lock compatibility matrix for multiple granularity locking</a:t>
            </a:r>
          </a:p>
        </p:txBody>
      </p:sp>
    </p:spTree>
    <p:extLst>
      <p:ext uri="{BB962C8B-B14F-4D97-AF65-F5344CB8AC3E}">
        <p14:creationId xmlns:p14="http://schemas.microsoft.com/office/powerpoint/2010/main" val="1941546669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Granularity Level Locking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granularity locking (MGL) protocol rules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32</a:t>
            </a:fld>
            <a:endParaRPr lang="en-CA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28" y="2347912"/>
            <a:ext cx="8283257" cy="329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400771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21.6 Using Locks for Concurrency</a:t>
            </a:r>
            <a:br>
              <a:rPr lang="en-US" altLang="en-US" dirty="0"/>
            </a:br>
            <a:r>
              <a:rPr lang="en-US" altLang="en-US" dirty="0"/>
              <a:t>Control in Indexes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Two-phase locking can be applied to B-tree and B+ </a:t>
            </a:r>
            <a:r>
              <a:rPr lang="en-US" dirty="0" smtClean="0"/>
              <a:t>-tree </a:t>
            </a:r>
            <a:r>
              <a:rPr lang="en-US" dirty="0"/>
              <a:t>indexes</a:t>
            </a:r>
          </a:p>
          <a:p>
            <a:pPr lvl="1"/>
            <a:r>
              <a:rPr lang="en-US" dirty="0"/>
              <a:t>Nodes of an index correspond to disk pages</a:t>
            </a:r>
          </a:p>
          <a:p>
            <a:r>
              <a:rPr lang="en-US" altLang="en-US" dirty="0"/>
              <a:t>Holding locks on index pages could cause transaction blocking</a:t>
            </a:r>
          </a:p>
          <a:p>
            <a:pPr lvl="1"/>
            <a:r>
              <a:rPr lang="en-US" altLang="en-US" dirty="0"/>
              <a:t>Other approaches must be used</a:t>
            </a:r>
          </a:p>
          <a:p>
            <a:r>
              <a:rPr lang="en-US" altLang="en-US" dirty="0"/>
              <a:t>Conservative approach</a:t>
            </a:r>
          </a:p>
          <a:p>
            <a:pPr lvl="1"/>
            <a:r>
              <a:rPr lang="en-US" dirty="0"/>
              <a:t>Lock the root node in exclusive mode and then access the appropriate child node of the root</a:t>
            </a:r>
            <a:endParaRPr lang="en-US" alt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852D8B88-38B0-4796-B84B-53B099FD8987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Using Locks for Concurrency</a:t>
            </a:r>
            <a:br>
              <a:rPr lang="en-US" altLang="en-US" dirty="0"/>
            </a:br>
            <a:r>
              <a:rPr lang="en-US" altLang="en-US" dirty="0"/>
              <a:t>Control in Indexes (cont’d.)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Optimistic approach</a:t>
            </a:r>
          </a:p>
          <a:p>
            <a:pPr lvl="1"/>
            <a:r>
              <a:rPr lang="en-US" dirty="0"/>
              <a:t>Request and hold shared</a:t>
            </a:r>
            <a:r>
              <a:rPr lang="en-US" i="1" dirty="0"/>
              <a:t> </a:t>
            </a:r>
            <a:r>
              <a:rPr lang="en-US" dirty="0"/>
              <a:t>locks on nodes leading to the leaf node, with exclusive</a:t>
            </a:r>
            <a:r>
              <a:rPr lang="en-US" i="1" dirty="0"/>
              <a:t> </a:t>
            </a:r>
            <a:r>
              <a:rPr lang="en-US" dirty="0"/>
              <a:t>lock on the leaf</a:t>
            </a:r>
          </a:p>
          <a:p>
            <a:r>
              <a:rPr lang="en-US" altLang="en-US" dirty="0"/>
              <a:t>B-link tree approach</a:t>
            </a:r>
          </a:p>
          <a:p>
            <a:pPr lvl="1"/>
            <a:r>
              <a:rPr lang="en-US" dirty="0"/>
              <a:t>Sibling nodes on the same level are linked at every level</a:t>
            </a:r>
          </a:p>
          <a:p>
            <a:pPr lvl="1"/>
            <a:r>
              <a:rPr lang="en-US" dirty="0"/>
              <a:t>Allows shared locks when requesting a page</a:t>
            </a:r>
          </a:p>
          <a:p>
            <a:pPr lvl="1"/>
            <a:r>
              <a:rPr lang="en-US" dirty="0"/>
              <a:t>Requires lock be released before accessing the child node</a:t>
            </a:r>
            <a:endParaRPr lang="en-US" alt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852D8B88-38B0-4796-B84B-53B099FD8987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2807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21.7 Other Concurrency Control Issues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Insertion</a:t>
            </a:r>
          </a:p>
          <a:p>
            <a:pPr lvl="1"/>
            <a:r>
              <a:rPr lang="en-US" altLang="en-US" dirty="0"/>
              <a:t>When new data item is inserted, it cannot be accessed until after operation is completed</a:t>
            </a:r>
          </a:p>
          <a:p>
            <a:r>
              <a:rPr lang="en-US" altLang="en-US" dirty="0"/>
              <a:t>Deletion operation on the existing data item</a:t>
            </a:r>
          </a:p>
          <a:p>
            <a:pPr lvl="1"/>
            <a:r>
              <a:rPr lang="en-US" altLang="en-US" dirty="0"/>
              <a:t>Write lock must be obtained before deletion</a:t>
            </a:r>
          </a:p>
          <a:p>
            <a:r>
              <a:rPr lang="en-US" altLang="en-US" dirty="0"/>
              <a:t>Phantom problem</a:t>
            </a:r>
          </a:p>
          <a:p>
            <a:pPr lvl="1"/>
            <a:r>
              <a:rPr lang="en-US" altLang="en-US" dirty="0"/>
              <a:t>Can occur when a new record being inserted satisfies a condition that a set of records accessed by another transaction must satisfy</a:t>
            </a:r>
          </a:p>
          <a:p>
            <a:pPr lvl="1"/>
            <a:r>
              <a:rPr lang="en-US" altLang="en-US" dirty="0"/>
              <a:t>Record causing conflict not recognized by concurrency control protocol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DBA893D4-F00A-43FD-B85E-1F724A9E031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Concurrency Control Issues (cont’d.)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Interactive transactions</a:t>
            </a:r>
          </a:p>
          <a:p>
            <a:pPr lvl="1"/>
            <a:r>
              <a:rPr lang="en-US" dirty="0"/>
              <a:t>User can input a value of a data item to a transaction </a:t>
            </a:r>
            <a:r>
              <a:rPr lang="en-US" i="1" dirty="0"/>
              <a:t>T </a:t>
            </a:r>
            <a:r>
              <a:rPr lang="en-US" dirty="0"/>
              <a:t>based on some value written to the screen by transaction </a:t>
            </a:r>
            <a:r>
              <a:rPr lang="en-US" i="1" dirty="0"/>
              <a:t>T</a:t>
            </a:r>
            <a:r>
              <a:rPr lang="en-US" dirty="0"/>
              <a:t>′, which may not have committed</a:t>
            </a:r>
          </a:p>
          <a:p>
            <a:pPr lvl="1"/>
            <a:r>
              <a:rPr lang="en-US" altLang="en-US" dirty="0"/>
              <a:t>Solution approach: </a:t>
            </a:r>
            <a:r>
              <a:rPr lang="en-US" dirty="0"/>
              <a:t>postpone output of transactions to the screen until committed</a:t>
            </a:r>
          </a:p>
          <a:p>
            <a:r>
              <a:rPr lang="en-US" altLang="en-US" dirty="0"/>
              <a:t>Latches</a:t>
            </a:r>
          </a:p>
          <a:p>
            <a:pPr lvl="1"/>
            <a:r>
              <a:rPr lang="en-US" altLang="en-US" dirty="0"/>
              <a:t>Locks held for a short duration</a:t>
            </a:r>
          </a:p>
          <a:p>
            <a:pPr lvl="1"/>
            <a:r>
              <a:rPr lang="en-US" altLang="en-US" dirty="0"/>
              <a:t>Do not follow usual concurrency control protocol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DBA893D4-F00A-43FD-B85E-1F724A9E031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037557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21.8 Summary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Concurrency control techniques</a:t>
            </a:r>
          </a:p>
          <a:p>
            <a:pPr lvl="1"/>
            <a:r>
              <a:rPr lang="en-US" altLang="en-US" dirty="0"/>
              <a:t>Two-phase locking</a:t>
            </a:r>
          </a:p>
          <a:p>
            <a:pPr lvl="1"/>
            <a:r>
              <a:rPr lang="en-US" altLang="en-US" dirty="0"/>
              <a:t>Timestamp-based ordering</a:t>
            </a:r>
          </a:p>
          <a:p>
            <a:pPr lvl="1"/>
            <a:r>
              <a:rPr lang="en-US" altLang="en-US" dirty="0"/>
              <a:t>Multiversion protocols</a:t>
            </a:r>
          </a:p>
          <a:p>
            <a:pPr lvl="1"/>
            <a:r>
              <a:rPr lang="en-US" altLang="en-US" dirty="0"/>
              <a:t>Snapshot isolation</a:t>
            </a:r>
          </a:p>
          <a:p>
            <a:r>
              <a:rPr lang="en-US" altLang="en-US" dirty="0"/>
              <a:t>Data item granularity</a:t>
            </a:r>
          </a:p>
          <a:p>
            <a:r>
              <a:rPr lang="en-US" altLang="en-US" dirty="0"/>
              <a:t>Locking protocols for indexes</a:t>
            </a:r>
          </a:p>
          <a:p>
            <a:r>
              <a:rPr lang="en-US" altLang="en-US" dirty="0"/>
              <a:t>Phantom problem and interactive transaction issues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DBA893D4-F00A-43FD-B85E-1F724A9E031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16894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Two-Phase Locking Techniques</a:t>
            </a:r>
            <a:br>
              <a:rPr lang="en-US" altLang="en-US" dirty="0"/>
            </a:br>
            <a:r>
              <a:rPr lang="en-US" altLang="en-US" dirty="0"/>
              <a:t>for Concurrency Control (cont’d.)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Transaction requests access by issuing a lock_item(X) operation</a:t>
            </a:r>
          </a:p>
          <a:p>
            <a:pPr lvl="1"/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21- </a:t>
            </a:r>
            <a:fld id="{0B0EFBA8-7B15-49AB-B8C6-B2D1A2772BF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6" y="2764874"/>
            <a:ext cx="4954484" cy="30527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90436" y="6046237"/>
            <a:ext cx="52132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Figure 21.1 Lock and unlock operations for binary locks</a:t>
            </a:r>
          </a:p>
        </p:txBody>
      </p:sp>
    </p:spTree>
    <p:extLst>
      <p:ext uri="{BB962C8B-B14F-4D97-AF65-F5344CB8AC3E}">
        <p14:creationId xmlns:p14="http://schemas.microsoft.com/office/powerpoint/2010/main" val="78380938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Two-Phase Locking Techniques</a:t>
            </a:r>
            <a:br>
              <a:rPr lang="en-US" altLang="en-US" dirty="0"/>
            </a:br>
            <a:r>
              <a:rPr lang="en-US" altLang="en-US" dirty="0"/>
              <a:t>for Concurrency Control (cont’d.)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 table specifies items that have locks</a:t>
            </a:r>
          </a:p>
          <a:p>
            <a:r>
              <a:rPr lang="en-US" dirty="0"/>
              <a:t>Lock manager subsystem</a:t>
            </a:r>
          </a:p>
          <a:p>
            <a:pPr lvl="1"/>
            <a:r>
              <a:rPr lang="en-US" dirty="0"/>
              <a:t>Keeps track of and controls access to locks</a:t>
            </a:r>
          </a:p>
          <a:p>
            <a:pPr lvl="1"/>
            <a:r>
              <a:rPr lang="en-US" dirty="0"/>
              <a:t>Rules enforced by lock manager module</a:t>
            </a:r>
          </a:p>
          <a:p>
            <a:r>
              <a:rPr lang="en-US" dirty="0"/>
              <a:t>At most one transaction can hold the lock on an item at a given time</a:t>
            </a:r>
          </a:p>
          <a:p>
            <a:r>
              <a:rPr lang="en-US" dirty="0"/>
              <a:t>Binary locking too restrictive for database items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5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78445928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Two-Phase Locking Techniques</a:t>
            </a:r>
            <a:br>
              <a:rPr lang="en-US" altLang="en-US" dirty="0"/>
            </a:br>
            <a:r>
              <a:rPr lang="en-US" altLang="en-US" dirty="0"/>
              <a:t>for Concurrency Control (cont’d.)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Shared/exclusive or read/write locks</a:t>
            </a:r>
          </a:p>
          <a:p>
            <a:pPr lvl="1"/>
            <a:r>
              <a:rPr lang="en-US" dirty="0"/>
              <a:t>Read operations on the same item are not conflicting</a:t>
            </a:r>
          </a:p>
          <a:p>
            <a:pPr lvl="1"/>
            <a:r>
              <a:rPr lang="en-US" dirty="0"/>
              <a:t>Must have exclusive lock to write</a:t>
            </a:r>
          </a:p>
          <a:p>
            <a:pPr lvl="1"/>
            <a:r>
              <a:rPr lang="en-US" dirty="0"/>
              <a:t>Three locking operations</a:t>
            </a:r>
          </a:p>
          <a:p>
            <a:pPr lvl="2"/>
            <a:r>
              <a:rPr lang="en-US" dirty="0"/>
              <a:t>read_lock(X)</a:t>
            </a:r>
          </a:p>
          <a:p>
            <a:pPr lvl="2"/>
            <a:r>
              <a:rPr lang="en-US" dirty="0"/>
              <a:t>write_lock(X)</a:t>
            </a:r>
          </a:p>
          <a:p>
            <a:pPr lvl="2"/>
            <a:r>
              <a:rPr lang="en-US" dirty="0"/>
              <a:t>unlock(X)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6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45809175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</a:t>
            </a:r>
            <a:fld id="{AEE05831-3758-41FE-86C8-A42338BA7B7B}" type="slidenum">
              <a:rPr lang="en-US" altLang="en-US" smtClean="0"/>
              <a:pPr>
                <a:defRPr/>
              </a:pPr>
              <a:t>7</a:t>
            </a:fld>
            <a:endParaRPr lang="en-CA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369078"/>
            <a:ext cx="4886325" cy="60317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3048000"/>
            <a:ext cx="2667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Figure 21.2 Locking and unlocking operations for two-mode (read/write, or shared/exclusive) locks</a:t>
            </a:r>
          </a:p>
        </p:txBody>
      </p:sp>
    </p:spTree>
    <p:extLst>
      <p:ext uri="{BB962C8B-B14F-4D97-AF65-F5344CB8AC3E}">
        <p14:creationId xmlns:p14="http://schemas.microsoft.com/office/powerpoint/2010/main" val="14379956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Two-Phase Locking Techniques</a:t>
            </a:r>
            <a:br>
              <a:rPr lang="en-US" altLang="en-US" dirty="0"/>
            </a:br>
            <a:r>
              <a:rPr lang="en-US" altLang="en-US" dirty="0"/>
              <a:t>for Concurrency Control (cont’d.)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 conversion</a:t>
            </a:r>
          </a:p>
          <a:p>
            <a:pPr lvl="1"/>
            <a:r>
              <a:rPr lang="en-US" dirty="0"/>
              <a:t>Transaction that already holds a lock allowed to convert the lock from one state to another</a:t>
            </a:r>
          </a:p>
          <a:p>
            <a:r>
              <a:rPr lang="en-US" dirty="0"/>
              <a:t>Upgrading</a:t>
            </a:r>
          </a:p>
          <a:p>
            <a:pPr lvl="1"/>
            <a:r>
              <a:rPr lang="en-US" dirty="0"/>
              <a:t>Issue a read_lock operation then a write_lock operation</a:t>
            </a:r>
          </a:p>
          <a:p>
            <a:r>
              <a:rPr lang="en-US" dirty="0"/>
              <a:t>Downgrading</a:t>
            </a:r>
          </a:p>
          <a:p>
            <a:pPr lvl="1"/>
            <a:r>
              <a:rPr lang="en-US" dirty="0"/>
              <a:t>Issue a read_lock operation after a write_lock operation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8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5848740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Guaranteeing Serializability by Two-Phase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Two-phase locking protocol</a:t>
            </a:r>
          </a:p>
          <a:p>
            <a:pPr lvl="1"/>
            <a:r>
              <a:rPr lang="en-US" dirty="0"/>
              <a:t>All locking operations precede the first unlock operation in the transaction</a:t>
            </a:r>
          </a:p>
          <a:p>
            <a:pPr lvl="1"/>
            <a:r>
              <a:rPr lang="en-US" dirty="0"/>
              <a:t>Phases</a:t>
            </a:r>
          </a:p>
          <a:p>
            <a:pPr lvl="2"/>
            <a:r>
              <a:rPr lang="en-US" dirty="0"/>
              <a:t>Expanding (growing) phase</a:t>
            </a:r>
          </a:p>
          <a:p>
            <a:pPr lvl="3"/>
            <a:r>
              <a:rPr lang="en-US" dirty="0"/>
              <a:t>New locks can be acquired but none can be released</a:t>
            </a:r>
          </a:p>
          <a:p>
            <a:pPr lvl="3"/>
            <a:r>
              <a:rPr lang="en-US" dirty="0"/>
              <a:t>Lock conversion upgrades must be done during this phase</a:t>
            </a:r>
          </a:p>
          <a:p>
            <a:pPr lvl="2"/>
            <a:r>
              <a:rPr lang="en-US" dirty="0"/>
              <a:t>Shrinking phase</a:t>
            </a:r>
          </a:p>
          <a:p>
            <a:pPr lvl="3"/>
            <a:r>
              <a:rPr lang="en-US" dirty="0"/>
              <a:t>Existing locks can be released but none can be acquired</a:t>
            </a:r>
          </a:p>
          <a:p>
            <a:pPr lvl="3"/>
            <a:r>
              <a:rPr lang="en-US" dirty="0"/>
              <a:t>Downgrades must be done during this phase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21- </a:t>
            </a:r>
            <a:fld id="{2D4306B9-CFD7-4637-81D1-AA1B82412423}" type="slidenum">
              <a:rPr lang="en-US" altLang="en-US" smtClean="0"/>
              <a:pPr>
                <a:defRPr/>
              </a:pPr>
              <a:t>9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04487295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2926</TotalTime>
  <Words>1732</Words>
  <Application>Microsoft Office PowerPoint</Application>
  <PresentationFormat>Letter Paper (8.5x11 in)</PresentationFormat>
  <Paragraphs>278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MS PGothic</vt:lpstr>
      <vt:lpstr>Arial</vt:lpstr>
      <vt:lpstr>Tahoma</vt:lpstr>
      <vt:lpstr>Wingdings</vt:lpstr>
      <vt:lpstr>Blends</vt:lpstr>
      <vt:lpstr>PowerPoint Presentation</vt:lpstr>
      <vt:lpstr>Introduction</vt:lpstr>
      <vt:lpstr>21.1 Two-Phase Locking Techniques for Concurrency Control</vt:lpstr>
      <vt:lpstr>Two-Phase Locking Techniques for Concurrency Control (cont’d.)</vt:lpstr>
      <vt:lpstr>Two-Phase Locking Techniques for Concurrency Control (cont’d.)</vt:lpstr>
      <vt:lpstr>Two-Phase Locking Techniques for Concurrency Control (cont’d.)</vt:lpstr>
      <vt:lpstr>PowerPoint Presentation</vt:lpstr>
      <vt:lpstr>Two-Phase Locking Techniques for Concurrency Control (cont’d.)</vt:lpstr>
      <vt:lpstr>Guaranteeing Serializability by Two-Phase Locking</vt:lpstr>
      <vt:lpstr>PowerPoint Presentation</vt:lpstr>
      <vt:lpstr>Guaranteeing Serializability by Two-Phase Locking</vt:lpstr>
      <vt:lpstr>Variations of Two-Phase Locking</vt:lpstr>
      <vt:lpstr>Variations of Two-Phase Locking (cont’d.)</vt:lpstr>
      <vt:lpstr>Dealing with Deadlock and Starvation</vt:lpstr>
      <vt:lpstr>Dealing with Deadlock and Starvation (cont’d.)</vt:lpstr>
      <vt:lpstr>Dealing with Deadlock and Starvation (cont’d.)</vt:lpstr>
      <vt:lpstr>Dealing with Deadlock and Starvation (cont’d.)</vt:lpstr>
      <vt:lpstr>21.2 Concurrency Control Based on Timestamp Ordering</vt:lpstr>
      <vt:lpstr>Concurrency Control Based on Timestamp Ordering (cont’d.)</vt:lpstr>
      <vt:lpstr>Concurrency Control Based on Timestamp Ordering (cont’d.)</vt:lpstr>
      <vt:lpstr>Concurrency Control Based on Timestamp Ordering (cont’d.)</vt:lpstr>
      <vt:lpstr>Concurrency Control Based on Timestamp Ordering (cont’d.)</vt:lpstr>
      <vt:lpstr>21.3 Multiversion Concurrency Control Techniques</vt:lpstr>
      <vt:lpstr>Multiversion Concurrency Control Techniques (cont’d.)</vt:lpstr>
      <vt:lpstr>Multiversion Concurrency Control Techniques (cont’d.)</vt:lpstr>
      <vt:lpstr>21.4 Validation (Optimistic) Techniques and Snapshot Isolation Concurrency Control</vt:lpstr>
      <vt:lpstr>Concurrency Control Based on Snapshot Isolation</vt:lpstr>
      <vt:lpstr>21.5 Granularity of Data Items and Multiple Granularity Locking</vt:lpstr>
      <vt:lpstr>Multiple Granularity Level Locking</vt:lpstr>
      <vt:lpstr>Multiple Granularity Level Locking (cont’d.)</vt:lpstr>
      <vt:lpstr>Multiple Granularity Level Locking (cont’d.)</vt:lpstr>
      <vt:lpstr>Multiple Granularity Level Locking (cont’d.)</vt:lpstr>
      <vt:lpstr>21.6 Using Locks for Concurrency Control in Indexes</vt:lpstr>
      <vt:lpstr>Using Locks for Concurrency Control in Indexes (cont’d.)</vt:lpstr>
      <vt:lpstr>21.7 Other Concurrency Control Issues</vt:lpstr>
      <vt:lpstr>Other Concurrency Control Issues (cont’d.)</vt:lpstr>
      <vt:lpstr>21.8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user</dc:creator>
  <cp:keywords/>
  <dc:description/>
  <cp:lastModifiedBy>STEVEN.FULAKEZA</cp:lastModifiedBy>
  <cp:revision>251</cp:revision>
  <cp:lastPrinted>2001-11-04T00:51:13Z</cp:lastPrinted>
  <dcterms:created xsi:type="dcterms:W3CDTF">2005-02-25T19:46:41Z</dcterms:created>
  <dcterms:modified xsi:type="dcterms:W3CDTF">2019-08-07T19:38:50Z</dcterms:modified>
  <cp:category/>
</cp:coreProperties>
</file>