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2"/>
  </p:notesMasterIdLst>
  <p:handoutMasterIdLst>
    <p:handoutMasterId r:id="rId43"/>
  </p:handoutMasterIdLst>
  <p:sldIdLst>
    <p:sldId id="403" r:id="rId2"/>
    <p:sldId id="448" r:id="rId3"/>
    <p:sldId id="413" r:id="rId4"/>
    <p:sldId id="449" r:id="rId5"/>
    <p:sldId id="445" r:id="rId6"/>
    <p:sldId id="450" r:id="rId7"/>
    <p:sldId id="451" r:id="rId8"/>
    <p:sldId id="452" r:id="rId9"/>
    <p:sldId id="454" r:id="rId10"/>
    <p:sldId id="453" r:id="rId11"/>
    <p:sldId id="455" r:id="rId12"/>
    <p:sldId id="456" r:id="rId13"/>
    <p:sldId id="457" r:id="rId14"/>
    <p:sldId id="458" r:id="rId15"/>
    <p:sldId id="459" r:id="rId16"/>
    <p:sldId id="460" r:id="rId17"/>
    <p:sldId id="461" r:id="rId18"/>
    <p:sldId id="447" r:id="rId19"/>
    <p:sldId id="462" r:id="rId20"/>
    <p:sldId id="463" r:id="rId21"/>
    <p:sldId id="464" r:id="rId22"/>
    <p:sldId id="465" r:id="rId23"/>
    <p:sldId id="466" r:id="rId24"/>
    <p:sldId id="406" r:id="rId25"/>
    <p:sldId id="467" r:id="rId26"/>
    <p:sldId id="407" r:id="rId27"/>
    <p:sldId id="468" r:id="rId28"/>
    <p:sldId id="469" r:id="rId29"/>
    <p:sldId id="470" r:id="rId30"/>
    <p:sldId id="408" r:id="rId31"/>
    <p:sldId id="471" r:id="rId32"/>
    <p:sldId id="472" r:id="rId33"/>
    <p:sldId id="473" r:id="rId34"/>
    <p:sldId id="475" r:id="rId35"/>
    <p:sldId id="476" r:id="rId36"/>
    <p:sldId id="477" r:id="rId37"/>
    <p:sldId id="478" r:id="rId38"/>
    <p:sldId id="479" r:id="rId39"/>
    <p:sldId id="480" r:id="rId40"/>
    <p:sldId id="411" r:id="rId41"/>
  </p:sldIdLst>
  <p:sldSz cx="9144000" cy="6858000" type="letter"/>
  <p:notesSz cx="6858000" cy="9144000"/>
  <p:defaultTextStyle>
    <a:defPPr>
      <a:defRPr lang="en-CA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228"/>
    <a:srgbClr val="6E792B"/>
    <a:srgbClr val="76822E"/>
    <a:srgbClr val="4F571F"/>
    <a:srgbClr val="6F6A07"/>
    <a:srgbClr val="827C08"/>
    <a:srgbClr val="8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09" d="100"/>
          <a:sy n="109" d="100"/>
        </p:scale>
        <p:origin x="1674" y="78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706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1271EECE-31E1-4A23-8A4F-3405257CBF2E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152518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436D5273-BB71-4B6D-8615-6E06E0D77921}" type="slidenum">
              <a:rPr lang="en-CA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0524032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4"/>
          <p:cNvSpPr>
            <a:spLocks noChangeArrowheads="1"/>
          </p:cNvSpPr>
          <p:nvPr/>
        </p:nvSpPr>
        <p:spPr bwMode="auto">
          <a:xfrm>
            <a:off x="8305800" y="0"/>
            <a:ext cx="609600" cy="6858000"/>
          </a:xfrm>
          <a:prstGeom prst="rect">
            <a:avLst/>
          </a:prstGeom>
          <a:gradFill rotWithShape="1">
            <a:gsLst>
              <a:gs pos="0">
                <a:srgbClr val="677228">
                  <a:alpha val="43999"/>
                </a:srgbClr>
              </a:gs>
              <a:gs pos="100000">
                <a:srgbClr val="5A6423"/>
              </a:gs>
            </a:gsLst>
            <a:lin ang="5400000" scaled="1"/>
          </a:gra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ea typeface="+mn-ea"/>
            </a:endParaRPr>
          </a:p>
        </p:txBody>
      </p:sp>
      <p:sp>
        <p:nvSpPr>
          <p:cNvPr id="5" name="Rectangle 47"/>
          <p:cNvSpPr>
            <a:spLocks noChangeArrowheads="1"/>
          </p:cNvSpPr>
          <p:nvPr userDrawn="1"/>
        </p:nvSpPr>
        <p:spPr bwMode="auto">
          <a:xfrm rot="16200000">
            <a:off x="3500437" y="-985837"/>
            <a:ext cx="2143125" cy="9144000"/>
          </a:xfrm>
          <a:prstGeom prst="rect">
            <a:avLst/>
          </a:prstGeom>
          <a:solidFill>
            <a:srgbClr val="677228">
              <a:alpha val="43921"/>
            </a:srgbClr>
          </a:soli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ea typeface="+mn-ea"/>
            </a:endParaRPr>
          </a:p>
        </p:txBody>
      </p:sp>
      <p:sp>
        <p:nvSpPr>
          <p:cNvPr id="6" name="Rectangle 48"/>
          <p:cNvSpPr>
            <a:spLocks noChangeArrowheads="1"/>
          </p:cNvSpPr>
          <p:nvPr userDrawn="1"/>
        </p:nvSpPr>
        <p:spPr bwMode="auto">
          <a:xfrm>
            <a:off x="7315200" y="2438400"/>
            <a:ext cx="1828800" cy="229076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ea typeface="+mn-ea"/>
            </a:endParaRPr>
          </a:p>
        </p:txBody>
      </p:sp>
      <p:pic>
        <p:nvPicPr>
          <p:cNvPr id="7" name="Picture 35" descr="awtri_4c UPDATE_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5949950"/>
            <a:ext cx="68421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6" descr="elmasri_thumb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2514600"/>
            <a:ext cx="17240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6" name="Rectangle 30" descr="Pink tissue paper"/>
          <p:cNvSpPr>
            <a:spLocks noGrp="1" noChangeArrowheads="1"/>
          </p:cNvSpPr>
          <p:nvPr>
            <p:ph type="ctrTitle" sz="quarter"/>
          </p:nvPr>
        </p:nvSpPr>
        <p:spPr>
          <a:xfrm>
            <a:off x="228600" y="152400"/>
            <a:ext cx="7086600" cy="2286000"/>
          </a:xfrm>
        </p:spPr>
        <p:txBody>
          <a:bodyPr wrap="none" anchor="ctr"/>
          <a:lstStyle>
            <a:lvl1pPr>
              <a:defRPr sz="6600">
                <a:solidFill>
                  <a:srgbClr val="99003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34" name="Rectangle 38" descr="Pink tissue paper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" y="2590800"/>
            <a:ext cx="66294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838200" y="6397625"/>
            <a:ext cx="4495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900" dirty="0"/>
            </a:lvl1pPr>
          </a:lstStyle>
          <a:p>
            <a:pPr>
              <a:defRPr/>
            </a:pPr>
            <a:r>
              <a:rPr lang="en-US" altLang="en-US" dirty="0"/>
              <a:t>Copyright © 2007 Ramez Elmasri and Shamkant B. Navathe</a:t>
            </a:r>
          </a:p>
        </p:txBody>
      </p:sp>
    </p:spTree>
    <p:extLst>
      <p:ext uri="{BB962C8B-B14F-4D97-AF65-F5344CB8AC3E}">
        <p14:creationId xmlns:p14="http://schemas.microsoft.com/office/powerpoint/2010/main" val="117011165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1- </a:t>
            </a:r>
            <a:fld id="{5A675477-443D-4187-9AD1-B464B649E3F6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14455930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03213"/>
            <a:ext cx="2076450" cy="5868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303213"/>
            <a:ext cx="6076950" cy="58689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1- </a:t>
            </a:r>
            <a:fld id="{240EB54D-7454-4BE2-BB5F-3722C850C19C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26799445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16- </a:t>
            </a:r>
            <a:fld id="{2D4306B9-CFD7-4637-81D1-AA1B82412423}" type="slidenum">
              <a:rPr lang="en-US" altLang="en-US" smtClean="0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72060488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8- </a:t>
            </a:r>
            <a:fld id="{7A02EE0B-CF5B-49DD-B29C-C82657CC615B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05856396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9713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2463" y="1600200"/>
            <a:ext cx="4071937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8- </a:t>
            </a:r>
            <a:fld id="{157626D3-FBE7-4AF6-B557-9371DF211786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36949727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</a:t>
            </a:r>
            <a:fld id="{9A18E815-F6A2-4923-9D65-2D0CBE43B595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62431599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16-</a:t>
            </a:r>
            <a:fld id="{AEE05831-3758-41FE-86C8-A42338BA7B7B}" type="slidenum">
              <a:rPr lang="en-US" altLang="en-US" smtClean="0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15082753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8- </a:t>
            </a:r>
            <a:fld id="{CBCCE3FE-FCB0-427A-BC32-764E10629896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65023237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Slide8 </a:t>
            </a:r>
            <a:fld id="{048ADF35-6482-4E07-8BC7-E3CFDF0B9A27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29636973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 altLang="en-US" dirty="0"/>
              <a:t>Slide 8</a:t>
            </a:r>
            <a:fld id="{E27E5C42-AAD2-460B-B565-B1930C1CFA80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56567681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5"/>
          <p:cNvGrpSpPr>
            <a:grpSpLocks/>
          </p:cNvGrpSpPr>
          <p:nvPr userDrawn="1"/>
        </p:nvGrpSpPr>
        <p:grpSpPr bwMode="auto">
          <a:xfrm>
            <a:off x="8936038" y="1449388"/>
            <a:ext cx="207962" cy="5408612"/>
            <a:chOff x="5606" y="889"/>
            <a:chExt cx="154" cy="3431"/>
          </a:xfrm>
        </p:grpSpPr>
        <p:sp>
          <p:nvSpPr>
            <p:cNvPr id="1032" name="Rectangle 38"/>
            <p:cNvSpPr>
              <a:spLocks noChangeArrowheads="1"/>
            </p:cNvSpPr>
            <p:nvPr userDrawn="1"/>
          </p:nvSpPr>
          <p:spPr bwMode="gray">
            <a:xfrm flipH="1">
              <a:off x="5685" y="889"/>
              <a:ext cx="75" cy="3431"/>
            </a:xfrm>
            <a:prstGeom prst="rect">
              <a:avLst/>
            </a:prstGeom>
            <a:solidFill>
              <a:srgbClr val="677228"/>
            </a:solidFill>
            <a:ln>
              <a:noFill/>
            </a:ln>
            <a:extLst/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en-US" altLang="en-US" sz="3200" dirty="0">
                <a:latin typeface="Tahoma" panose="020B0604030504040204" pitchFamily="34" charset="0"/>
                <a:ea typeface="+mn-ea"/>
              </a:endParaRPr>
            </a:p>
          </p:txBody>
        </p:sp>
        <p:grpSp>
          <p:nvGrpSpPr>
            <p:cNvPr id="1033" name="Group 44"/>
            <p:cNvGrpSpPr>
              <a:grpSpLocks/>
            </p:cNvGrpSpPr>
            <p:nvPr userDrawn="1"/>
          </p:nvGrpSpPr>
          <p:grpSpPr bwMode="auto">
            <a:xfrm>
              <a:off x="5606" y="889"/>
              <a:ext cx="106" cy="3431"/>
              <a:chOff x="5606" y="889"/>
              <a:chExt cx="106" cy="3431"/>
            </a:xfrm>
          </p:grpSpPr>
          <p:sp>
            <p:nvSpPr>
              <p:cNvPr id="1034" name="Rectangle 43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06" y="889"/>
                <a:ext cx="58" cy="3431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xtLst/>
            </p:spPr>
            <p:txBody>
              <a:bodyPr rot="10800000"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kumimoji="1" lang="en-US" altLang="en-US" sz="3200" dirty="0">
                  <a:latin typeface="Tahoma" panose="020B0604030504040204" pitchFamily="34" charset="0"/>
                  <a:ea typeface="+mn-ea"/>
                </a:endParaRPr>
              </a:p>
            </p:txBody>
          </p:sp>
          <p:sp>
            <p:nvSpPr>
              <p:cNvPr id="1035" name="Rectangle 32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54" y="889"/>
                <a:ext cx="58" cy="3431"/>
              </a:xfrm>
              <a:prstGeom prst="rect">
                <a:avLst/>
              </a:prstGeom>
              <a:solidFill>
                <a:srgbClr val="990033"/>
              </a:solidFill>
              <a:ln>
                <a:noFill/>
              </a:ln>
              <a:extLst/>
            </p:spPr>
            <p:txBody>
              <a:bodyPr rot="10800000"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kumimoji="1" lang="en-US" altLang="en-US" sz="3200" dirty="0">
                  <a:latin typeface="Tahoma" panose="020B0604030504040204" pitchFamily="34" charset="0"/>
                  <a:ea typeface="+mn-ea"/>
                </a:endParaRPr>
              </a:p>
            </p:txBody>
          </p:sp>
        </p:grpSp>
      </p:grpSp>
      <p:sp>
        <p:nvSpPr>
          <p:cNvPr id="1027" name="Rectangle 37"/>
          <p:cNvSpPr>
            <a:spLocks noChangeArrowheads="1"/>
          </p:cNvSpPr>
          <p:nvPr userDrawn="1"/>
        </p:nvSpPr>
        <p:spPr bwMode="gray">
          <a:xfrm rot="-5400000">
            <a:off x="3845719" y="-3845719"/>
            <a:ext cx="1449388" cy="9140825"/>
          </a:xfrm>
          <a:prstGeom prst="rect">
            <a:avLst/>
          </a:prstGeom>
          <a:solidFill>
            <a:srgbClr val="677228">
              <a:alpha val="36078"/>
            </a:srgbClr>
          </a:solidFill>
          <a:ln>
            <a:noFill/>
          </a:ln>
          <a:extLst/>
        </p:spPr>
        <p:txBody>
          <a:bodyPr vert="eaVert"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3200" dirty="0">
              <a:latin typeface="Tahoma" panose="020B0604030504040204" pitchFamily="34" charset="0"/>
              <a:ea typeface="+mn-ea"/>
            </a:endParaRP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03213"/>
            <a:ext cx="779621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1" dirty="0">
                <a:solidFill>
                  <a:srgbClr val="990033"/>
                </a:solidFill>
              </a:defRPr>
            </a:lvl1pPr>
          </a:lstStyle>
          <a:p>
            <a:pPr>
              <a:defRPr/>
            </a:pPr>
            <a:r>
              <a:rPr lang="en-US" altLang="en-US" dirty="0"/>
              <a:t>Slide 1- </a:t>
            </a:r>
            <a:fld id="{9329CBBA-874A-4F55-ABEE-07EF29FD710E}" type="slidenum">
              <a:rPr lang="en-US" altLang="en-US"/>
              <a:pPr>
                <a:defRPr/>
              </a:pPr>
              <a:t>‹#›</a:t>
            </a:fld>
            <a:endParaRPr lang="en-CA" altLang="en-US" dirty="0"/>
          </a:p>
        </p:txBody>
      </p:sp>
      <p:sp>
        <p:nvSpPr>
          <p:cNvPr id="1030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9713" y="1600200"/>
            <a:ext cx="8294687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1" name="Rectangle 30"/>
          <p:cNvSpPr>
            <a:spLocks noChangeArrowheads="1"/>
          </p:cNvSpPr>
          <p:nvPr/>
        </p:nvSpPr>
        <p:spPr bwMode="auto">
          <a:xfrm>
            <a:off x="838200" y="6397625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900" dirty="0"/>
              <a:t>Copyright © 2016 Ramez Elmasri and Shamkant B. Navathe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0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18" r:id="rId10"/>
    <p:sldLayoutId id="2147484019" r:id="rId11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  <a:ea typeface="MS PGothic" panose="020B0600070205080204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  <a:ea typeface="MS PGothic" panose="020B0600070205080204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  <a:ea typeface="MS PGothic" panose="020B0600070205080204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  <a:ea typeface="MS PGothic" panose="020B0600070205080204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60000"/>
        <a:buFont typeface="Wingdings" panose="05000000000000000000" pitchFamily="2" charset="2"/>
        <a:buChar char="n"/>
        <a:defRPr sz="2800">
          <a:solidFill>
            <a:schemeClr val="tx2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600">
          <a:solidFill>
            <a:srgbClr val="800000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anose="05000000000000000000" pitchFamily="2" charset="2"/>
        <a:buChar char="n"/>
        <a:defRPr sz="2400">
          <a:solidFill>
            <a:schemeClr val="tx2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>
          <a:solidFill>
            <a:srgbClr val="800000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anose="05000000000000000000" pitchFamily="2" charset="2"/>
        <a:buChar char="n"/>
        <a:defRPr sz="2000">
          <a:solidFill>
            <a:schemeClr val="tx2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90033"/>
        </a:buClr>
        <a:buSzPct val="5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endParaRPr lang="en-US" altLang="en-US" b="1" dirty="0"/>
          </a:p>
          <a:p>
            <a:pPr marL="0" indent="0" algn="ctr">
              <a:buFont typeface="Wingdings" panose="05000000000000000000" pitchFamily="2" charset="2"/>
              <a:buNone/>
            </a:pPr>
            <a:endParaRPr lang="en-US" altLang="en-US" b="1" dirty="0"/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3200" b="1" dirty="0"/>
              <a:t>CHAPTER 20</a:t>
            </a:r>
          </a:p>
          <a:p>
            <a:pPr marL="0" indent="0" algn="ctr">
              <a:buFont typeface="Wingdings" panose="05000000000000000000" pitchFamily="2" charset="2"/>
              <a:buNone/>
            </a:pPr>
            <a:endParaRPr lang="en-US" altLang="en-US" b="1" dirty="0"/>
          </a:p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3600" b="1" dirty="0"/>
              <a:t>Introduction to Transaction Processing Concepts and Theory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Buffers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DBMS will maintain several main memory data buffers in the database cache</a:t>
            </a:r>
          </a:p>
          <a:p>
            <a:r>
              <a:rPr lang="en-US" dirty="0"/>
              <a:t>When buffers are occupied, a buffer replacement policy is used to choose which buffer will be replaced</a:t>
            </a:r>
          </a:p>
          <a:p>
            <a:pPr lvl="1"/>
            <a:r>
              <a:rPr lang="en-US" dirty="0"/>
              <a:t>Example policy: least recently used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10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69028854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Transactions submitted by various users may execute concurrently</a:t>
            </a:r>
          </a:p>
          <a:p>
            <a:pPr lvl="1"/>
            <a:r>
              <a:rPr lang="en-US" dirty="0"/>
              <a:t>Access and update the same database items</a:t>
            </a:r>
          </a:p>
          <a:p>
            <a:pPr lvl="1"/>
            <a:r>
              <a:rPr lang="en-US" dirty="0"/>
              <a:t>Some form of concurrency control is needed</a:t>
            </a:r>
          </a:p>
          <a:p>
            <a:r>
              <a:rPr lang="en-US" dirty="0"/>
              <a:t>The lost update problem</a:t>
            </a:r>
          </a:p>
          <a:p>
            <a:pPr lvl="1"/>
            <a:r>
              <a:rPr lang="en-US" dirty="0"/>
              <a:t>Occurs when two transactions that access the same database items have operations interleaved</a:t>
            </a:r>
          </a:p>
          <a:p>
            <a:pPr lvl="1"/>
            <a:r>
              <a:rPr lang="en-US" dirty="0"/>
              <a:t>Results in incorrect value of some database items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11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86280864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Lost Update Problem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</a:t>
            </a:r>
            <a:fld id="{AEE05831-3758-41FE-86C8-A42338BA7B7B}" type="slidenum">
              <a:rPr lang="en-US" altLang="en-US" smtClean="0"/>
              <a:pPr>
                <a:defRPr/>
              </a:pPr>
              <a:t>12</a:t>
            </a:fld>
            <a:endParaRPr lang="en-CA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286000"/>
            <a:ext cx="7391400" cy="2560042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76922" y="5561556"/>
            <a:ext cx="57901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20.3 </a:t>
            </a:r>
            <a:r>
              <a:rPr lang="en-US" sz="1600" dirty="0">
                <a:solidFill>
                  <a:schemeClr val="tx1"/>
                </a:solidFill>
              </a:rPr>
              <a:t>Some problems that occur when concurrent execution is uncontrolled (a) The lost update problem</a:t>
            </a:r>
            <a:endParaRPr lang="en-US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950290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Temporary Update Problem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</a:t>
            </a:r>
            <a:fld id="{AEE05831-3758-41FE-86C8-A42338BA7B7B}" type="slidenum">
              <a:rPr lang="en-US" altLang="en-US" smtClean="0"/>
              <a:pPr>
                <a:defRPr/>
              </a:pPr>
              <a:t>13</a:t>
            </a:fld>
            <a:endParaRPr lang="en-CA" alt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16793" y="5702587"/>
            <a:ext cx="71104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20.3 (cont’d.) </a:t>
            </a:r>
            <a:r>
              <a:rPr lang="en-US" sz="1600" dirty="0">
                <a:solidFill>
                  <a:schemeClr val="tx1"/>
                </a:solidFill>
              </a:rPr>
              <a:t>Some problems that occur when concurrent execution is uncontrolled (b) The temporary update problem</a:t>
            </a:r>
            <a:endParaRPr lang="en-US" altLang="en-US" sz="1600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339" y="2286000"/>
            <a:ext cx="7686261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66617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Incorrect Summary Problem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</a:t>
            </a:r>
            <a:fld id="{AEE05831-3758-41FE-86C8-A42338BA7B7B}" type="slidenum">
              <a:rPr lang="en-US" altLang="en-US" smtClean="0"/>
              <a:pPr>
                <a:defRPr/>
              </a:pPr>
              <a:t>14</a:t>
            </a:fld>
            <a:endParaRPr lang="en-CA" alt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15444" y="5814981"/>
            <a:ext cx="71104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20.3 (cont’d.) </a:t>
            </a:r>
            <a:r>
              <a:rPr lang="en-US" sz="1600" dirty="0">
                <a:solidFill>
                  <a:schemeClr val="tx1"/>
                </a:solidFill>
              </a:rPr>
              <a:t>Some problems that occur when concurrent execution is uncontrolled (c) The incorrect summary problem</a:t>
            </a:r>
            <a:endParaRPr lang="en-US" altLang="en-US" sz="16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741004"/>
            <a:ext cx="7648575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208984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Unrepeatable Read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Transaction T reads the same item twice</a:t>
                </a:r>
              </a:p>
              <a:p>
                <a:r>
                  <a:rPr lang="en-US" dirty="0"/>
                  <a:t>Value is changed by another transaction T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between the two reads</a:t>
                </a:r>
              </a:p>
              <a:p>
                <a:r>
                  <a:rPr lang="en-US" dirty="0"/>
                  <a:t>T receives different values for the two reads of the same item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94" t="-14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15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973004871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Recovery is Needed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Committed transaction</a:t>
            </a:r>
          </a:p>
          <a:p>
            <a:pPr lvl="1"/>
            <a:r>
              <a:rPr lang="en-US" dirty="0"/>
              <a:t>Effect recorded permanently in the database</a:t>
            </a:r>
          </a:p>
          <a:p>
            <a:r>
              <a:rPr lang="en-US" dirty="0"/>
              <a:t>Aborted transaction</a:t>
            </a:r>
          </a:p>
          <a:p>
            <a:pPr lvl="1"/>
            <a:r>
              <a:rPr lang="en-US" dirty="0"/>
              <a:t>Does not affect the database</a:t>
            </a:r>
          </a:p>
          <a:p>
            <a:r>
              <a:rPr lang="en-US" dirty="0"/>
              <a:t>Types of transaction failures</a:t>
            </a:r>
          </a:p>
          <a:p>
            <a:pPr lvl="1"/>
            <a:r>
              <a:rPr lang="en-US" dirty="0"/>
              <a:t>Computer failure (system crash)</a:t>
            </a:r>
          </a:p>
          <a:p>
            <a:pPr lvl="1"/>
            <a:r>
              <a:rPr lang="en-US" dirty="0"/>
              <a:t>Transaction or system error</a:t>
            </a:r>
          </a:p>
          <a:p>
            <a:pPr lvl="1"/>
            <a:r>
              <a:rPr lang="en-US" dirty="0"/>
              <a:t>Local errors or exception conditions detected by the transaction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16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411407046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Recovery is Needed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 of transaction failures (cont’d.)</a:t>
            </a:r>
          </a:p>
          <a:p>
            <a:pPr lvl="1"/>
            <a:r>
              <a:rPr lang="en-US" dirty="0"/>
              <a:t>Concurrency control enforcement</a:t>
            </a:r>
          </a:p>
          <a:p>
            <a:pPr lvl="1"/>
            <a:r>
              <a:rPr lang="en-US" dirty="0"/>
              <a:t>Disk failure</a:t>
            </a:r>
          </a:p>
          <a:p>
            <a:pPr lvl="1"/>
            <a:r>
              <a:rPr lang="en-US" dirty="0"/>
              <a:t>Physical problems or catastrophes</a:t>
            </a:r>
          </a:p>
          <a:p>
            <a:r>
              <a:rPr lang="en-US" dirty="0"/>
              <a:t>System must keep sufficient information to recover quickly from the failure</a:t>
            </a:r>
          </a:p>
          <a:p>
            <a:pPr lvl="1"/>
            <a:r>
              <a:rPr lang="en-US" dirty="0"/>
              <a:t>Disk failure or other catastrophes have long recovery times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17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244324629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28600" y="303213"/>
            <a:ext cx="7620000" cy="1068387"/>
          </a:xfrm>
        </p:spPr>
        <p:txBody>
          <a:bodyPr/>
          <a:lstStyle/>
          <a:p>
            <a:r>
              <a:rPr lang="en-US" altLang="en-US" dirty="0"/>
              <a:t>20.2 Transaction and System Concepts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System must keep track of when each transaction starts, terminates, commits, and/or aborts</a:t>
            </a:r>
          </a:p>
          <a:p>
            <a:pPr lvl="1"/>
            <a:r>
              <a:rPr lang="en-US" altLang="en-US" dirty="0"/>
              <a:t>BEGIN_TRANSACTION</a:t>
            </a:r>
          </a:p>
          <a:p>
            <a:pPr lvl="1"/>
            <a:r>
              <a:rPr lang="en-US" altLang="en-US" dirty="0"/>
              <a:t>READ or WRITE</a:t>
            </a:r>
          </a:p>
          <a:p>
            <a:pPr lvl="1"/>
            <a:r>
              <a:rPr lang="en-US" altLang="en-US" dirty="0"/>
              <a:t>END_TRANSACTION</a:t>
            </a:r>
          </a:p>
          <a:p>
            <a:pPr lvl="1"/>
            <a:r>
              <a:rPr lang="en-US" altLang="en-US" dirty="0"/>
              <a:t>COMMIT_TRANSACTION</a:t>
            </a:r>
          </a:p>
          <a:p>
            <a:pPr lvl="1"/>
            <a:r>
              <a:rPr lang="en-US" altLang="en-US" dirty="0"/>
              <a:t>ROLLBACK (or ABORT)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 </a:t>
            </a:r>
            <a:fld id="{35E218F8-23A6-4693-86CE-2457F25C6E9F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Transaction and System Concepts (cont’d.)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</a:t>
            </a:r>
            <a:fld id="{AEE05831-3758-41FE-86C8-A42338BA7B7B}" type="slidenum">
              <a:rPr lang="en-US" altLang="en-US" smtClean="0"/>
              <a:pPr>
                <a:defRPr/>
              </a:pPr>
              <a:t>19</a:t>
            </a:fld>
            <a:endParaRPr lang="en-CA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387" y="2209800"/>
            <a:ext cx="8277225" cy="2590800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09800" y="5561556"/>
            <a:ext cx="449527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20.4 </a:t>
            </a:r>
            <a:r>
              <a:rPr lang="en-US" sz="1600" dirty="0">
                <a:solidFill>
                  <a:schemeClr val="tx1"/>
                </a:solidFill>
              </a:rPr>
              <a:t>State transition diagram illustrating the states for transaction execution</a:t>
            </a:r>
            <a:endParaRPr lang="en-US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03618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Transaction</a:t>
            </a:r>
          </a:p>
          <a:p>
            <a:pPr lvl="1"/>
            <a:r>
              <a:rPr lang="en-US" dirty="0"/>
              <a:t>Describes local unit of database processing</a:t>
            </a:r>
          </a:p>
          <a:p>
            <a:r>
              <a:rPr lang="en-US" dirty="0"/>
              <a:t>Transaction processing systems</a:t>
            </a:r>
          </a:p>
          <a:p>
            <a:pPr lvl="1"/>
            <a:r>
              <a:rPr lang="en-US" dirty="0"/>
              <a:t>Systems with large databases and hundreds of concurrent users</a:t>
            </a:r>
          </a:p>
          <a:p>
            <a:pPr lvl="1"/>
            <a:r>
              <a:rPr lang="en-US" dirty="0"/>
              <a:t>Require high availability and fast response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2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477095186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System Log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System log keeps track of transaction operations</a:t>
            </a:r>
          </a:p>
          <a:p>
            <a:r>
              <a:rPr lang="en-US" dirty="0"/>
              <a:t>Sequential, append-only file</a:t>
            </a:r>
          </a:p>
          <a:p>
            <a:r>
              <a:rPr lang="en-US" dirty="0"/>
              <a:t>Not affected by failure (except disk or catastrophic failure)</a:t>
            </a:r>
          </a:p>
          <a:p>
            <a:r>
              <a:rPr lang="en-US" dirty="0"/>
              <a:t>Log buffer</a:t>
            </a:r>
          </a:p>
          <a:p>
            <a:pPr lvl="1"/>
            <a:r>
              <a:rPr lang="en-US" dirty="0"/>
              <a:t>Main memory buffer</a:t>
            </a:r>
          </a:p>
          <a:p>
            <a:pPr lvl="1"/>
            <a:r>
              <a:rPr lang="en-US" dirty="0"/>
              <a:t>When full, appended to end of log file on disk</a:t>
            </a:r>
          </a:p>
          <a:p>
            <a:r>
              <a:rPr lang="en-US" dirty="0"/>
              <a:t>Log file is backed up periodically</a:t>
            </a:r>
          </a:p>
          <a:p>
            <a:r>
              <a:rPr lang="en-US" dirty="0"/>
              <a:t>Undo and redo operations based on log possible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20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789960433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Point of a Transaction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Occurs when all operations that access the database have completed successfully</a:t>
            </a:r>
          </a:p>
          <a:p>
            <a:pPr lvl="1"/>
            <a:r>
              <a:rPr lang="en-US" dirty="0"/>
              <a:t>And effect of operations recorded in the log</a:t>
            </a:r>
          </a:p>
          <a:p>
            <a:r>
              <a:rPr lang="en-US" dirty="0"/>
              <a:t>Transaction writes a commit record into the log</a:t>
            </a:r>
          </a:p>
          <a:p>
            <a:pPr lvl="1"/>
            <a:r>
              <a:rPr lang="en-US" dirty="0"/>
              <a:t>If system failure occurs, can search for transactions with recorded start_transaction but no commit record</a:t>
            </a:r>
          </a:p>
          <a:p>
            <a:r>
              <a:rPr lang="en-US" dirty="0"/>
              <a:t>Force-writing the log buffer to disk</a:t>
            </a:r>
          </a:p>
          <a:p>
            <a:pPr lvl="1"/>
            <a:r>
              <a:rPr lang="en-US" dirty="0"/>
              <a:t>Writing log buffer to disk before transaction reaches commit point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21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703138007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DBMS-Specific Buffer Replacement 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Page replacement policy</a:t>
            </a:r>
          </a:p>
          <a:p>
            <a:pPr lvl="1"/>
            <a:r>
              <a:rPr lang="en-US" dirty="0"/>
              <a:t>Selects particular buffers to be replaced when all are full</a:t>
            </a:r>
          </a:p>
          <a:p>
            <a:r>
              <a:rPr lang="en-US" dirty="0"/>
              <a:t>Domain separation (DS) method </a:t>
            </a:r>
          </a:p>
          <a:p>
            <a:pPr lvl="1"/>
            <a:r>
              <a:rPr lang="en-US" dirty="0"/>
              <a:t>Each domain handles one type of disk pages</a:t>
            </a:r>
          </a:p>
          <a:p>
            <a:pPr lvl="2"/>
            <a:r>
              <a:rPr lang="en-US" dirty="0"/>
              <a:t>Index pages</a:t>
            </a:r>
          </a:p>
          <a:p>
            <a:pPr lvl="2"/>
            <a:r>
              <a:rPr lang="en-US" dirty="0"/>
              <a:t>Data file pages</a:t>
            </a:r>
          </a:p>
          <a:p>
            <a:pPr lvl="2"/>
            <a:r>
              <a:rPr lang="en-US" dirty="0"/>
              <a:t>Log file pages</a:t>
            </a:r>
          </a:p>
          <a:p>
            <a:pPr lvl="1"/>
            <a:r>
              <a:rPr lang="en-US" dirty="0"/>
              <a:t>Number of available buffers for each domain is predetermined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22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349593502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DBMS-Specific Buffer Replacement Policies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Hot set method</a:t>
            </a:r>
          </a:p>
          <a:p>
            <a:pPr lvl="1"/>
            <a:r>
              <a:rPr lang="en-US" dirty="0"/>
              <a:t>Useful in queries that scan a set of pages repeatedly</a:t>
            </a:r>
          </a:p>
          <a:p>
            <a:pPr lvl="1"/>
            <a:r>
              <a:rPr lang="en-US" dirty="0"/>
              <a:t>Does not replace the set in the buffers until processing is completed</a:t>
            </a:r>
          </a:p>
          <a:p>
            <a:r>
              <a:rPr lang="en-US" dirty="0"/>
              <a:t>The DBMIN method</a:t>
            </a:r>
          </a:p>
          <a:p>
            <a:pPr lvl="1"/>
            <a:r>
              <a:rPr lang="en-US" dirty="0"/>
              <a:t>Predetermines the pattern of page references for each algorithm for a particular type of database operation</a:t>
            </a:r>
          </a:p>
          <a:p>
            <a:pPr lvl="2"/>
            <a:r>
              <a:rPr lang="en-US" dirty="0"/>
              <a:t>Calculates locality set using query locality set model (QLSM)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23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852433265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20.3 Desirable Properties of Transactions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ACID properties</a:t>
            </a:r>
          </a:p>
          <a:p>
            <a:pPr lvl="1"/>
            <a:r>
              <a:rPr lang="en-US" altLang="en-US" dirty="0"/>
              <a:t>Atomicity</a:t>
            </a:r>
          </a:p>
          <a:p>
            <a:pPr lvl="2"/>
            <a:r>
              <a:rPr lang="en-US" altLang="en-US" dirty="0"/>
              <a:t>Transaction performed in its entirety or not at all</a:t>
            </a:r>
          </a:p>
          <a:p>
            <a:pPr lvl="1"/>
            <a:r>
              <a:rPr lang="en-US" altLang="en-US" dirty="0"/>
              <a:t>Consistency preservation</a:t>
            </a:r>
          </a:p>
          <a:p>
            <a:pPr lvl="2"/>
            <a:r>
              <a:rPr lang="en-US" altLang="en-US" dirty="0"/>
              <a:t>Takes database from one consistent state to another</a:t>
            </a:r>
          </a:p>
          <a:p>
            <a:pPr lvl="1"/>
            <a:r>
              <a:rPr lang="en-US" altLang="en-US" dirty="0"/>
              <a:t>Isolation</a:t>
            </a:r>
          </a:p>
          <a:p>
            <a:pPr lvl="2"/>
            <a:r>
              <a:rPr lang="en-US" altLang="en-US" dirty="0"/>
              <a:t>Not interfered with by other transactions</a:t>
            </a:r>
          </a:p>
          <a:p>
            <a:pPr lvl="1"/>
            <a:r>
              <a:rPr lang="en-US" altLang="en-US" dirty="0"/>
              <a:t>Durability or permanency</a:t>
            </a:r>
          </a:p>
          <a:p>
            <a:pPr lvl="2"/>
            <a:r>
              <a:rPr lang="en-US" altLang="en-US" dirty="0"/>
              <a:t>Changes must persist in the database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 </a:t>
            </a:r>
            <a:fld id="{9044A6E0-C3C0-4F53-921F-927A83F0E4B6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Desirable Properties of Transactions (cont’d.)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Levels of isolation</a:t>
            </a:r>
          </a:p>
          <a:p>
            <a:pPr lvl="1"/>
            <a:r>
              <a:rPr lang="en-US" altLang="en-US" dirty="0"/>
              <a:t>Level 0 isolation does not overwrite the dirty reads of higher-level transactions</a:t>
            </a:r>
          </a:p>
          <a:p>
            <a:pPr lvl="1"/>
            <a:r>
              <a:rPr lang="en-US" altLang="en-US" dirty="0"/>
              <a:t>Level 1 isolation has no lost updates</a:t>
            </a:r>
          </a:p>
          <a:p>
            <a:pPr lvl="1"/>
            <a:r>
              <a:rPr lang="en-US" altLang="en-US" dirty="0"/>
              <a:t>Level 2 isolation has no lost updates and no dirty reads</a:t>
            </a:r>
          </a:p>
          <a:p>
            <a:pPr lvl="1"/>
            <a:r>
              <a:rPr lang="en-US" altLang="en-US" dirty="0"/>
              <a:t>Level 3 (true) isolation has repeatable reads</a:t>
            </a:r>
          </a:p>
          <a:p>
            <a:pPr lvl="2"/>
            <a:r>
              <a:rPr lang="en-US" altLang="en-US" dirty="0"/>
              <a:t>In addition to level 2 properties</a:t>
            </a:r>
          </a:p>
          <a:p>
            <a:pPr lvl="1"/>
            <a:r>
              <a:rPr lang="en-US" altLang="en-US" dirty="0"/>
              <a:t>Snapshot isolation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 </a:t>
            </a:r>
            <a:fld id="{9044A6E0-C3C0-4F53-921F-927A83F0E4B6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956237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20.4 Characterizing Schedules Based on Recoverability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Schedule or history</a:t>
            </a:r>
          </a:p>
          <a:p>
            <a:pPr lvl="1"/>
            <a:r>
              <a:rPr lang="en-US" altLang="en-US" dirty="0"/>
              <a:t>Order of execution of operations from all transactions</a:t>
            </a:r>
          </a:p>
          <a:p>
            <a:pPr lvl="1"/>
            <a:r>
              <a:rPr lang="en-US" altLang="en-US" dirty="0"/>
              <a:t>Operations from different transactions can be interleaved in the schedule</a:t>
            </a:r>
          </a:p>
          <a:p>
            <a:r>
              <a:rPr lang="en-US" altLang="en-US" dirty="0"/>
              <a:t>Total ordering of operations in a schedule</a:t>
            </a:r>
          </a:p>
          <a:p>
            <a:pPr lvl="1"/>
            <a:r>
              <a:rPr lang="en-US" altLang="en-US" dirty="0"/>
              <a:t>For any two operations in the schedule, one must occur before the other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 </a:t>
            </a:r>
            <a:fld id="{F9CD5586-1E28-453B-A0CB-D4C059CD84A2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Characterizing Schedules Based on Recoverability (cont’d.)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Two conflicting operations in a schedule</a:t>
            </a:r>
          </a:p>
          <a:p>
            <a:pPr lvl="1"/>
            <a:r>
              <a:rPr lang="en-US" altLang="en-US" dirty="0"/>
              <a:t>Operations belong to different transactions</a:t>
            </a:r>
          </a:p>
          <a:p>
            <a:pPr lvl="1"/>
            <a:r>
              <a:rPr lang="en-US" altLang="en-US" dirty="0"/>
              <a:t>Operations access the same item X</a:t>
            </a:r>
          </a:p>
          <a:p>
            <a:pPr lvl="1"/>
            <a:r>
              <a:rPr lang="en-US" altLang="en-US" dirty="0"/>
              <a:t>At least one of the operations is a write_item(X)</a:t>
            </a:r>
          </a:p>
          <a:p>
            <a:r>
              <a:rPr lang="en-US" altLang="en-US" dirty="0"/>
              <a:t>Two operations conflict if changing their order results in a different outcome</a:t>
            </a:r>
          </a:p>
          <a:p>
            <a:r>
              <a:rPr lang="en-US" altLang="en-US" dirty="0"/>
              <a:t>Read-write conflict</a:t>
            </a:r>
          </a:p>
          <a:p>
            <a:r>
              <a:rPr lang="en-US" altLang="en-US" dirty="0"/>
              <a:t>Write-write conflict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 </a:t>
            </a:r>
            <a:fld id="{F9CD5586-1E28-453B-A0CB-D4C059CD84A2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414141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Characterizing Schedules Based on Recoverability (cont’d.)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Recoverable schedules</a:t>
            </a:r>
          </a:p>
          <a:p>
            <a:pPr lvl="1"/>
            <a:r>
              <a:rPr lang="en-US" altLang="en-US" dirty="0"/>
              <a:t>Recovery is possible</a:t>
            </a:r>
          </a:p>
          <a:p>
            <a:r>
              <a:rPr lang="en-US" altLang="en-US" dirty="0"/>
              <a:t>Nonrecoverable schedules should not be permitted by the DBMS</a:t>
            </a:r>
          </a:p>
          <a:p>
            <a:r>
              <a:rPr lang="en-US" altLang="en-US" dirty="0"/>
              <a:t>No committed transaction ever needs to be rolled back</a:t>
            </a:r>
          </a:p>
          <a:p>
            <a:r>
              <a:rPr lang="en-US" altLang="en-US" dirty="0"/>
              <a:t>Cascading rollback may occur in some recoverable schedules</a:t>
            </a:r>
          </a:p>
          <a:p>
            <a:pPr lvl="1"/>
            <a:r>
              <a:rPr lang="en-US" altLang="en-US" dirty="0"/>
              <a:t>Uncommitted transaction may need to be rolled back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 </a:t>
            </a:r>
            <a:fld id="{F9CD5586-1E28-453B-A0CB-D4C059CD84A2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793971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Characterizing Schedules Based on Recoverability (cont’d.)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Cascadeless schedule</a:t>
            </a:r>
          </a:p>
          <a:p>
            <a:pPr lvl="1"/>
            <a:r>
              <a:rPr lang="en-US" altLang="en-US" dirty="0"/>
              <a:t>Avoids cascading rollback</a:t>
            </a:r>
          </a:p>
          <a:p>
            <a:r>
              <a:rPr lang="en-US" altLang="en-US" dirty="0"/>
              <a:t>Strict schedule</a:t>
            </a:r>
          </a:p>
          <a:p>
            <a:pPr lvl="1"/>
            <a:r>
              <a:rPr lang="en-US" altLang="en-US" dirty="0"/>
              <a:t>Transactions can neither read nor write an item X until the last transaction that wrote X has committed or aborted</a:t>
            </a:r>
          </a:p>
          <a:p>
            <a:pPr lvl="1"/>
            <a:r>
              <a:rPr lang="en-US" altLang="en-US" dirty="0"/>
              <a:t>Simpler recovery process</a:t>
            </a:r>
          </a:p>
          <a:p>
            <a:pPr lvl="2"/>
            <a:r>
              <a:rPr lang="en-US" altLang="en-US" dirty="0"/>
              <a:t>Restore the before image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 </a:t>
            </a:r>
            <a:fld id="{F9CD5586-1E28-453B-A0CB-D4C059CD84A2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23784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20.1 Introduction to Transaction Processing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Single-user DBMS</a:t>
            </a:r>
          </a:p>
          <a:p>
            <a:pPr lvl="1"/>
            <a:r>
              <a:rPr lang="en-US" altLang="en-US" dirty="0"/>
              <a:t>At most one user at a time can use the system</a:t>
            </a:r>
          </a:p>
          <a:p>
            <a:pPr lvl="1"/>
            <a:r>
              <a:rPr lang="en-US" altLang="en-US" dirty="0"/>
              <a:t>Example: home computer</a:t>
            </a:r>
          </a:p>
          <a:p>
            <a:r>
              <a:rPr lang="en-US" altLang="en-US" dirty="0"/>
              <a:t>Multiuser DBMS</a:t>
            </a:r>
          </a:p>
          <a:p>
            <a:pPr lvl="1"/>
            <a:r>
              <a:rPr lang="en-US" altLang="en-US" dirty="0"/>
              <a:t>Many users can access the system (database) concurrently</a:t>
            </a:r>
          </a:p>
          <a:p>
            <a:pPr lvl="1"/>
            <a:r>
              <a:rPr lang="en-US" altLang="en-US" dirty="0"/>
              <a:t>Example: airline reservations system</a:t>
            </a:r>
          </a:p>
          <a:p>
            <a:pPr lvl="1"/>
            <a:endParaRPr lang="en-US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 </a:t>
            </a:r>
            <a:fld id="{0B0EFBA8-7B15-49AB-B8C6-B2D1A2772BF4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20.5 Characterizing Schedules Based on Serializability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Serializable schedules</a:t>
            </a:r>
          </a:p>
          <a:p>
            <a:pPr lvl="1"/>
            <a:r>
              <a:rPr lang="en-US" altLang="en-US" dirty="0"/>
              <a:t>Always considered to be correct when concurrent transactions are executing</a:t>
            </a:r>
          </a:p>
          <a:p>
            <a:pPr lvl="1"/>
            <a:r>
              <a:rPr lang="en-US" altLang="en-US" dirty="0"/>
              <a:t>Places simultaneous transactions in series</a:t>
            </a:r>
          </a:p>
          <a:p>
            <a:pPr lvl="2"/>
            <a:r>
              <a:rPr lang="en-US" altLang="en-US" dirty="0"/>
              <a:t>Transaction T</a:t>
            </a:r>
            <a:r>
              <a:rPr lang="en-US" altLang="en-US" baseline="-25000" dirty="0"/>
              <a:t>1</a:t>
            </a:r>
            <a:r>
              <a:rPr lang="en-US" altLang="en-US" dirty="0"/>
              <a:t> before T</a:t>
            </a:r>
            <a:r>
              <a:rPr lang="en-US" altLang="en-US" baseline="-25000" dirty="0"/>
              <a:t>2</a:t>
            </a:r>
            <a:r>
              <a:rPr lang="en-US" altLang="en-US" dirty="0"/>
              <a:t>, or vice versa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 </a:t>
            </a:r>
            <a:fld id="{F67D9DAC-9BD9-446C-AC93-DFE50E2B3A9D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</a:t>
            </a:r>
            <a:fld id="{AEE05831-3758-41FE-86C8-A42338BA7B7B}" type="slidenum">
              <a:rPr lang="en-US" altLang="en-US" smtClean="0"/>
              <a:pPr>
                <a:defRPr/>
              </a:pPr>
              <a:t>31</a:t>
            </a:fld>
            <a:endParaRPr lang="en-CA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478" y="109106"/>
            <a:ext cx="6705600" cy="5581650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14400" y="5798403"/>
            <a:ext cx="7772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20.5 </a:t>
            </a:r>
            <a:r>
              <a:rPr lang="en-US" sz="1600" dirty="0">
                <a:solidFill>
                  <a:schemeClr val="tx1"/>
                </a:solidFill>
              </a:rPr>
              <a:t>Examples of serial and nonserial schedules involving transactions </a:t>
            </a:r>
            <a:r>
              <a:rPr lang="en-US" sz="1600" i="1" dirty="0">
                <a:solidFill>
                  <a:schemeClr val="tx1"/>
                </a:solidFill>
              </a:rPr>
              <a:t>T</a:t>
            </a:r>
            <a:r>
              <a:rPr lang="en-US" sz="1600" dirty="0">
                <a:solidFill>
                  <a:schemeClr val="tx1"/>
                </a:solidFill>
              </a:rPr>
              <a:t>1 and </a:t>
            </a:r>
            <a:r>
              <a:rPr lang="en-US" sz="1600" i="1" dirty="0">
                <a:solidFill>
                  <a:schemeClr val="tx1"/>
                </a:solidFill>
              </a:rPr>
              <a:t>T</a:t>
            </a:r>
            <a:r>
              <a:rPr lang="en-US" sz="1600" dirty="0">
                <a:solidFill>
                  <a:schemeClr val="tx1"/>
                </a:solidFill>
              </a:rPr>
              <a:t>2 (a) Serial schedule A: </a:t>
            </a:r>
            <a:r>
              <a:rPr lang="en-US" sz="1600" i="1" dirty="0">
                <a:solidFill>
                  <a:schemeClr val="tx1"/>
                </a:solidFill>
              </a:rPr>
              <a:t>T</a:t>
            </a:r>
            <a:r>
              <a:rPr lang="en-US" sz="1600" dirty="0">
                <a:solidFill>
                  <a:schemeClr val="tx1"/>
                </a:solidFill>
              </a:rPr>
              <a:t>1 followed by </a:t>
            </a:r>
            <a:r>
              <a:rPr lang="en-US" sz="1600" i="1" dirty="0">
                <a:solidFill>
                  <a:schemeClr val="tx1"/>
                </a:solidFill>
              </a:rPr>
              <a:t>T</a:t>
            </a:r>
            <a:r>
              <a:rPr lang="en-US" sz="1600" dirty="0">
                <a:solidFill>
                  <a:schemeClr val="tx1"/>
                </a:solidFill>
              </a:rPr>
              <a:t>2 (b) Serial schedule B: </a:t>
            </a:r>
            <a:r>
              <a:rPr lang="en-US" sz="1600" i="1" dirty="0">
                <a:solidFill>
                  <a:schemeClr val="tx1"/>
                </a:solidFill>
              </a:rPr>
              <a:t>T</a:t>
            </a:r>
            <a:r>
              <a:rPr lang="en-US" sz="1600" dirty="0">
                <a:solidFill>
                  <a:schemeClr val="tx1"/>
                </a:solidFill>
              </a:rPr>
              <a:t>2 followed by </a:t>
            </a:r>
            <a:r>
              <a:rPr lang="en-US" sz="1600" i="1" dirty="0">
                <a:solidFill>
                  <a:schemeClr val="tx1"/>
                </a:solidFill>
              </a:rPr>
              <a:t>T</a:t>
            </a:r>
            <a:r>
              <a:rPr lang="en-US" sz="1600" dirty="0">
                <a:solidFill>
                  <a:schemeClr val="tx1"/>
                </a:solidFill>
              </a:rPr>
              <a:t>1 (c) Two nonserial schedules C and D with interleaving of operations</a:t>
            </a:r>
            <a:endParaRPr lang="en-US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882074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Characterizing Schedules Based on Serializability (cont’d.)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Problem with serial schedules</a:t>
            </a:r>
          </a:p>
          <a:p>
            <a:pPr lvl="1"/>
            <a:r>
              <a:rPr lang="en-US" altLang="en-US" dirty="0"/>
              <a:t>Limit concurrency by prohibiting interleaving of operations</a:t>
            </a:r>
          </a:p>
          <a:p>
            <a:pPr lvl="1"/>
            <a:r>
              <a:rPr lang="en-US" altLang="en-US" dirty="0"/>
              <a:t>Unacceptable in practice</a:t>
            </a:r>
          </a:p>
          <a:p>
            <a:pPr lvl="1"/>
            <a:r>
              <a:rPr lang="en-US" altLang="en-US" dirty="0"/>
              <a:t>Solution: determine which schedules are equivalent to a serial schedule and allow those to occur</a:t>
            </a:r>
          </a:p>
          <a:p>
            <a:r>
              <a:rPr lang="en-US" altLang="en-US" dirty="0"/>
              <a:t>Serializable schedule of </a:t>
            </a:r>
            <a:r>
              <a:rPr lang="en-US" altLang="en-US" i="1" dirty="0"/>
              <a:t>n</a:t>
            </a:r>
            <a:r>
              <a:rPr lang="en-US" altLang="en-US" dirty="0"/>
              <a:t> transactions</a:t>
            </a:r>
          </a:p>
          <a:p>
            <a:pPr lvl="1"/>
            <a:r>
              <a:rPr lang="en-US" altLang="en-US" dirty="0"/>
              <a:t>Equivalent to some serial schedule of same </a:t>
            </a:r>
            <a:r>
              <a:rPr lang="en-US" altLang="en-US" i="1" dirty="0"/>
              <a:t>n</a:t>
            </a:r>
            <a:r>
              <a:rPr lang="en-US" altLang="en-US" dirty="0"/>
              <a:t> transactions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 </a:t>
            </a:r>
            <a:fld id="{F67D9DAC-9BD9-446C-AC93-DFE50E2B3A9D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968988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Characterizing Schedules Based on Serializability (cont’d.)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Result equivalent schedules</a:t>
            </a:r>
          </a:p>
          <a:p>
            <a:pPr lvl="1"/>
            <a:r>
              <a:rPr lang="en-US" altLang="en-US" dirty="0"/>
              <a:t>Produce the same final state of the database</a:t>
            </a:r>
          </a:p>
          <a:p>
            <a:pPr lvl="2"/>
            <a:r>
              <a:rPr lang="en-US" altLang="en-US" dirty="0"/>
              <a:t>May be accidental</a:t>
            </a:r>
          </a:p>
          <a:p>
            <a:pPr lvl="1"/>
            <a:r>
              <a:rPr lang="en-US" altLang="en-US" dirty="0"/>
              <a:t>Cannot be used alone to define equivalence of schedules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 </a:t>
            </a:r>
            <a:fld id="{F67D9DAC-9BD9-446C-AC93-DFE50E2B3A9D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4060571"/>
            <a:ext cx="3874685" cy="1504950"/>
          </a:xfrm>
          <a:prstGeom prst="rect">
            <a:avLst/>
          </a:prstGeom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257300" y="5794121"/>
            <a:ext cx="6629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20.6 </a:t>
            </a:r>
            <a:r>
              <a:rPr lang="en-US" sz="1600" dirty="0">
                <a:solidFill>
                  <a:schemeClr val="tx1"/>
                </a:solidFill>
              </a:rPr>
              <a:t>Two schedules that are result equivalent for the initial value of </a:t>
            </a:r>
            <a:r>
              <a:rPr lang="en-US" sz="1600" i="1" dirty="0">
                <a:solidFill>
                  <a:schemeClr val="tx1"/>
                </a:solidFill>
              </a:rPr>
              <a:t>X </a:t>
            </a:r>
            <a:r>
              <a:rPr lang="en-US" sz="1600" dirty="0">
                <a:solidFill>
                  <a:schemeClr val="tx1"/>
                </a:solidFill>
              </a:rPr>
              <a:t>= 100 but are not result equivalent in general</a:t>
            </a:r>
            <a:endParaRPr lang="en-US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999814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Characterizing Schedules Based on Serializability (cont’d.)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Conflict equivalence</a:t>
            </a:r>
          </a:p>
          <a:p>
            <a:pPr lvl="1"/>
            <a:r>
              <a:rPr lang="en-US" altLang="en-US" dirty="0"/>
              <a:t>Relative order of any two conflicting operations is the same in both schedules</a:t>
            </a:r>
          </a:p>
          <a:p>
            <a:r>
              <a:rPr lang="en-US" altLang="en-US" dirty="0"/>
              <a:t>Serializable schedules</a:t>
            </a:r>
          </a:p>
          <a:p>
            <a:pPr lvl="1"/>
            <a:r>
              <a:rPr lang="en-US" altLang="en-US" dirty="0"/>
              <a:t>Schedule S is serializable if it is conflict equivalent to some serial schedule S’.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34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948867875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Characterizing Schedules Based on Serializability (cont’d.)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Testing for serializability of a schedule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35</a:t>
            </a:fld>
            <a:endParaRPr lang="en-CA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438400"/>
            <a:ext cx="7823226" cy="3233734"/>
          </a:xfrm>
          <a:prstGeom prst="rect">
            <a:avLst/>
          </a:prstGeom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434305" y="5976934"/>
            <a:ext cx="5905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Algorithm 20.1 </a:t>
            </a:r>
            <a:r>
              <a:rPr lang="en-US" sz="1600" dirty="0">
                <a:solidFill>
                  <a:schemeClr val="tx1"/>
                </a:solidFill>
              </a:rPr>
              <a:t>Testing conflict serializability of a schedule S</a:t>
            </a:r>
            <a:endParaRPr lang="en-US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149555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Characterizing Schedules Based on Serializability (cont’d.)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</a:t>
            </a:r>
            <a:fld id="{AEE05831-3758-41FE-86C8-A42338BA7B7B}" type="slidenum">
              <a:rPr lang="en-US" altLang="en-US" smtClean="0"/>
              <a:pPr>
                <a:defRPr/>
              </a:pPr>
              <a:t>36</a:t>
            </a:fld>
            <a:endParaRPr lang="en-CA" alt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5515741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20.7 </a:t>
            </a:r>
            <a:r>
              <a:rPr lang="en-US" sz="1600" dirty="0">
                <a:solidFill>
                  <a:schemeClr val="tx1"/>
                </a:solidFill>
              </a:rPr>
              <a:t>Constructing the precedence graphs for schedules A to D from Figure 20.5 to test for conflict serializability (a) Precedence graph for serial schedule A (b) Precedence graph for serial schedule B (c) Precedence graph for schedule C (not serializable) (d) Precedence graph for schedule D (serializable, equivalent to schedule A)</a:t>
            </a:r>
            <a:endParaRPr lang="en-US" altLang="en-US" sz="16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123" y="1570973"/>
            <a:ext cx="6439692" cy="3610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404374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Serializability is Used for Concurrency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Being serializable is different from being serial</a:t>
            </a:r>
          </a:p>
          <a:p>
            <a:r>
              <a:rPr lang="en-US" dirty="0"/>
              <a:t>Serializable schedule gives benefit of concurrent execution</a:t>
            </a:r>
          </a:p>
          <a:p>
            <a:pPr lvl="1"/>
            <a:r>
              <a:rPr lang="en-US" dirty="0"/>
              <a:t>Without giving up any correctness</a:t>
            </a:r>
          </a:p>
          <a:p>
            <a:r>
              <a:rPr lang="en-US" dirty="0"/>
              <a:t>Difficult to test for serializability in practice</a:t>
            </a:r>
          </a:p>
          <a:p>
            <a:pPr lvl="1"/>
            <a:r>
              <a:rPr lang="en-US" dirty="0"/>
              <a:t>Factors such as system load, time of transaction submission, and process priority affect ordering of operations</a:t>
            </a:r>
          </a:p>
          <a:p>
            <a:r>
              <a:rPr lang="en-US" dirty="0"/>
              <a:t>DBMS enforces protocols</a:t>
            </a:r>
          </a:p>
          <a:p>
            <a:pPr lvl="1"/>
            <a:r>
              <a:rPr lang="en-US" dirty="0"/>
              <a:t>Set of rules to ensure serializability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37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777571508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Equivalence and View Serializability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View equivalence of two schedules</a:t>
            </a:r>
          </a:p>
          <a:p>
            <a:pPr lvl="1"/>
            <a:r>
              <a:rPr lang="en-US" dirty="0"/>
              <a:t>As long as each read operation of a transaction reads the result of the same write operation in both schedules, the write operations of each transaction must produce the same results</a:t>
            </a:r>
          </a:p>
          <a:p>
            <a:pPr lvl="1"/>
            <a:r>
              <a:rPr lang="en-US" dirty="0"/>
              <a:t>Read operations said to see the same view in both schedules</a:t>
            </a:r>
          </a:p>
          <a:p>
            <a:r>
              <a:rPr lang="en-US" dirty="0"/>
              <a:t>View serializable schedule </a:t>
            </a:r>
          </a:p>
          <a:p>
            <a:pPr lvl="1"/>
            <a:r>
              <a:rPr lang="en-US" dirty="0"/>
              <a:t>View equivalent to a serial schedule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38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3902427818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Equivalence and View Serializability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Conflict serializability similar to view serializability if constrained write assumption (no blind writes) applies</a:t>
            </a:r>
          </a:p>
          <a:p>
            <a:r>
              <a:rPr lang="en-US" dirty="0"/>
              <a:t>Unconstrained write assumption</a:t>
            </a:r>
          </a:p>
          <a:p>
            <a:pPr lvl="1"/>
            <a:r>
              <a:rPr lang="en-US" dirty="0"/>
              <a:t>Value written by an operation can be independent of its old value</a:t>
            </a:r>
          </a:p>
          <a:p>
            <a:r>
              <a:rPr lang="en-US" dirty="0"/>
              <a:t>Debit-credit transactions</a:t>
            </a:r>
          </a:p>
          <a:p>
            <a:pPr lvl="1"/>
            <a:r>
              <a:rPr lang="en-US" dirty="0"/>
              <a:t>Less-stringent conditions than conflict serializability or view serializability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39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08823218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Introduction to Transaction Processing (cont’d.)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Multiprogramming</a:t>
            </a:r>
          </a:p>
          <a:p>
            <a:pPr lvl="1"/>
            <a:r>
              <a:rPr lang="en-US" altLang="en-US" dirty="0"/>
              <a:t>Allows operating system to execute multiple processes concurrently</a:t>
            </a:r>
          </a:p>
          <a:p>
            <a:pPr lvl="1"/>
            <a:r>
              <a:rPr lang="en-US" altLang="en-US" dirty="0"/>
              <a:t>Executes commands from one process, then suspends that process and executes commands from another process, etc.</a:t>
            </a:r>
          </a:p>
          <a:p>
            <a:endParaRPr lang="en-US" altLang="en-US" dirty="0"/>
          </a:p>
          <a:p>
            <a:pPr lvl="1"/>
            <a:endParaRPr lang="en-US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 </a:t>
            </a:r>
            <a:fld id="{0B0EFBA8-7B15-49AB-B8C6-B2D1A2772BF4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23579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20.7 Summary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Single and multiuser database transactions</a:t>
            </a:r>
          </a:p>
          <a:p>
            <a:r>
              <a:rPr lang="en-US" altLang="en-US" dirty="0"/>
              <a:t>Uncontrolled execution of concurrent transactions</a:t>
            </a:r>
          </a:p>
          <a:p>
            <a:r>
              <a:rPr lang="en-US" altLang="en-US" dirty="0"/>
              <a:t>System log</a:t>
            </a:r>
          </a:p>
          <a:p>
            <a:r>
              <a:rPr lang="en-US" altLang="en-US" dirty="0"/>
              <a:t>Failure recovery</a:t>
            </a:r>
          </a:p>
          <a:p>
            <a:r>
              <a:rPr lang="en-US" altLang="en-US" dirty="0"/>
              <a:t>Committed transaction</a:t>
            </a:r>
          </a:p>
          <a:p>
            <a:r>
              <a:rPr lang="en-US" altLang="en-US" dirty="0"/>
              <a:t>Schedule (history) defines execution sequence</a:t>
            </a:r>
          </a:p>
          <a:p>
            <a:pPr lvl="1"/>
            <a:r>
              <a:rPr lang="en-US" altLang="en-US" dirty="0"/>
              <a:t>Schedule recoverability</a:t>
            </a:r>
          </a:p>
          <a:p>
            <a:pPr lvl="1"/>
            <a:r>
              <a:rPr lang="en-US" altLang="en-US" dirty="0"/>
              <a:t>Schedule equivalence</a:t>
            </a:r>
          </a:p>
          <a:p>
            <a:r>
              <a:rPr lang="en-US" altLang="en-US" dirty="0"/>
              <a:t>Serializability of schedules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 </a:t>
            </a:r>
            <a:fld id="{DBA893D4-F00A-43FD-B85E-1F724A9E031A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Introduction to Transaction Processing (cont’d.)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Interleaved processing</a:t>
            </a:r>
          </a:p>
          <a:p>
            <a:r>
              <a:rPr lang="en-US" dirty="0"/>
              <a:t>Parallel processing</a:t>
            </a:r>
          </a:p>
          <a:p>
            <a:pPr lvl="1"/>
            <a:r>
              <a:rPr lang="en-US" dirty="0"/>
              <a:t>Processes C and D in figure below</a:t>
            </a:r>
          </a:p>
        </p:txBody>
      </p:sp>
      <p:sp>
        <p:nvSpPr>
          <p:cNvPr id="1843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0033"/>
                </a:solidFill>
              </a:rPr>
              <a:t>Slide 20-</a:t>
            </a:r>
            <a:fld id="{83D49494-73BA-4130-81FE-3F2F4FDED94D}" type="slidenum">
              <a:rPr lang="en-US" altLang="en-US" sz="1400" smtClean="0">
                <a:solidFill>
                  <a:srgbClr val="990033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CA" altLang="en-US" sz="1400" dirty="0">
              <a:solidFill>
                <a:srgbClr val="99003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320" y="3276600"/>
            <a:ext cx="6703361" cy="2615625"/>
          </a:xfrm>
          <a:prstGeom prst="rect">
            <a:avLst/>
          </a:prstGeom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2295395" y="5892225"/>
            <a:ext cx="52985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20.1 </a:t>
            </a:r>
            <a:r>
              <a:rPr lang="en-US" sz="1600" dirty="0">
                <a:solidFill>
                  <a:schemeClr val="tx1"/>
                </a:solidFill>
              </a:rPr>
              <a:t>Interleaved processing versus parallel processing of concurrent transactions</a:t>
            </a:r>
            <a:endParaRPr lang="en-US" alt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Transaction: an executing program</a:t>
            </a:r>
          </a:p>
          <a:p>
            <a:pPr lvl="1"/>
            <a:r>
              <a:rPr lang="en-US" dirty="0"/>
              <a:t>Forms logical unit of database processing</a:t>
            </a:r>
          </a:p>
          <a:p>
            <a:r>
              <a:rPr lang="en-US" dirty="0"/>
              <a:t>Begin and end transaction statements</a:t>
            </a:r>
          </a:p>
          <a:p>
            <a:pPr lvl="1"/>
            <a:r>
              <a:rPr lang="en-US" dirty="0"/>
              <a:t>Specify transaction boundaries</a:t>
            </a:r>
          </a:p>
          <a:p>
            <a:r>
              <a:rPr lang="en-US" dirty="0"/>
              <a:t>Read-only transaction</a:t>
            </a:r>
          </a:p>
          <a:p>
            <a:r>
              <a:rPr lang="en-US" dirty="0"/>
              <a:t>Read-write transaction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6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93870964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Database represented as collection of named data items</a:t>
            </a:r>
          </a:p>
          <a:p>
            <a:r>
              <a:rPr lang="en-US" dirty="0"/>
              <a:t>Size of a data item called its granularity</a:t>
            </a:r>
          </a:p>
          <a:p>
            <a:r>
              <a:rPr lang="en-US" dirty="0"/>
              <a:t>Data item</a:t>
            </a:r>
          </a:p>
          <a:p>
            <a:pPr lvl="1"/>
            <a:r>
              <a:rPr lang="en-US" dirty="0"/>
              <a:t>Record</a:t>
            </a:r>
          </a:p>
          <a:p>
            <a:pPr lvl="1"/>
            <a:r>
              <a:rPr lang="en-US" dirty="0"/>
              <a:t>Disk block</a:t>
            </a:r>
          </a:p>
          <a:p>
            <a:pPr lvl="1"/>
            <a:r>
              <a:rPr lang="en-US" dirty="0"/>
              <a:t>Attribute value of a record</a:t>
            </a:r>
          </a:p>
          <a:p>
            <a:r>
              <a:rPr lang="en-US" dirty="0"/>
              <a:t>Transaction processing concepts independent of item granularity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7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61308998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and Write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read_item(X)</a:t>
            </a:r>
          </a:p>
          <a:p>
            <a:pPr lvl="1"/>
            <a:r>
              <a:rPr lang="en-US" dirty="0"/>
              <a:t>Reads a database item named X into a program variable named X</a:t>
            </a:r>
          </a:p>
          <a:p>
            <a:pPr lvl="1"/>
            <a:r>
              <a:rPr lang="en-US" dirty="0"/>
              <a:t>Process includes finding the address of the disk block, and copying to and from a memory buffer</a:t>
            </a:r>
          </a:p>
          <a:p>
            <a:r>
              <a:rPr lang="en-US" dirty="0"/>
              <a:t>write_item(X)</a:t>
            </a:r>
          </a:p>
          <a:p>
            <a:pPr lvl="1"/>
            <a:r>
              <a:rPr lang="en-US" dirty="0"/>
              <a:t>Writes the value of program variable X into the database item named X</a:t>
            </a:r>
          </a:p>
          <a:p>
            <a:pPr lvl="1"/>
            <a:r>
              <a:rPr lang="en-US" dirty="0"/>
              <a:t>Process includes finding the address of the disk block, copying to and from a memory buffer, and storing the updated disk block back to disk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8</a:t>
            </a:fld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81923388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and Write Operations (cont’d.)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set of a transaction</a:t>
            </a:r>
          </a:p>
          <a:p>
            <a:pPr lvl="1"/>
            <a:r>
              <a:rPr lang="en-US" dirty="0"/>
              <a:t>Set of all items read</a:t>
            </a:r>
          </a:p>
          <a:p>
            <a:r>
              <a:rPr lang="en-US" dirty="0"/>
              <a:t>Write set of a transaction</a:t>
            </a:r>
          </a:p>
          <a:p>
            <a:pPr lvl="1"/>
            <a:r>
              <a:rPr lang="en-US" dirty="0"/>
              <a:t>Set of all items written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Slide 20- </a:t>
            </a:r>
            <a:fld id="{2D4306B9-CFD7-4637-81D1-AA1B82412423}" type="slidenum">
              <a:rPr lang="en-US" altLang="en-US" smtClean="0"/>
              <a:pPr>
                <a:defRPr/>
              </a:pPr>
              <a:t>9</a:t>
            </a:fld>
            <a:endParaRPr lang="en-CA" alt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6239" y="3716923"/>
            <a:ext cx="4841631" cy="2286000"/>
          </a:xfrm>
          <a:prstGeom prst="rect">
            <a:avLst/>
          </a:prstGeom>
        </p:spPr>
      </p:pic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831849" y="6002923"/>
            <a:ext cx="71104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0033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6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rgbClr val="800000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33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buNone/>
            </a:pPr>
            <a:r>
              <a:rPr lang="en-US" altLang="en-US" sz="1600" dirty="0">
                <a:solidFill>
                  <a:schemeClr val="tx1"/>
                </a:solidFill>
              </a:rPr>
              <a:t>Figure 20.2 </a:t>
            </a:r>
            <a:r>
              <a:rPr lang="en-US" sz="1600" dirty="0">
                <a:solidFill>
                  <a:schemeClr val="tx1"/>
                </a:solidFill>
              </a:rPr>
              <a:t>Two sample transactions (a) Transaction </a:t>
            </a:r>
            <a:r>
              <a:rPr lang="en-US" sz="1600" i="1" dirty="0">
                <a:solidFill>
                  <a:schemeClr val="tx1"/>
                </a:solidFill>
              </a:rPr>
              <a:t>T</a:t>
            </a:r>
            <a:r>
              <a:rPr lang="en-US" sz="1600" dirty="0">
                <a:solidFill>
                  <a:schemeClr val="tx1"/>
                </a:solidFill>
              </a:rPr>
              <a:t>1 (b) Transaction </a:t>
            </a:r>
            <a:r>
              <a:rPr lang="en-US" sz="1600" i="1" dirty="0">
                <a:solidFill>
                  <a:schemeClr val="tx1"/>
                </a:solidFill>
              </a:rPr>
              <a:t>T</a:t>
            </a:r>
            <a:r>
              <a:rPr lang="en-US" sz="1600" dirty="0">
                <a:solidFill>
                  <a:schemeClr val="tx1"/>
                </a:solidFill>
              </a:rPr>
              <a:t>2</a:t>
            </a:r>
            <a:endParaRPr lang="en-US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736877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2504</TotalTime>
  <Words>1797</Words>
  <Application>Microsoft Office PowerPoint</Application>
  <PresentationFormat>Letter Paper (8.5x11 in)</PresentationFormat>
  <Paragraphs>277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MS PGothic</vt:lpstr>
      <vt:lpstr>Arial</vt:lpstr>
      <vt:lpstr>Cambria Math</vt:lpstr>
      <vt:lpstr>Tahoma</vt:lpstr>
      <vt:lpstr>Wingdings</vt:lpstr>
      <vt:lpstr>Blends</vt:lpstr>
      <vt:lpstr>PowerPoint Presentation</vt:lpstr>
      <vt:lpstr>Introduction</vt:lpstr>
      <vt:lpstr>20.1 Introduction to Transaction Processing</vt:lpstr>
      <vt:lpstr>Introduction to Transaction Processing (cont’d.)</vt:lpstr>
      <vt:lpstr>Introduction to Transaction Processing (cont’d.)</vt:lpstr>
      <vt:lpstr>Transactions</vt:lpstr>
      <vt:lpstr>Database Items</vt:lpstr>
      <vt:lpstr>Read and Write Operations</vt:lpstr>
      <vt:lpstr>Read and Write Operations (cont’d.)</vt:lpstr>
      <vt:lpstr>DBMS Buffers</vt:lpstr>
      <vt:lpstr>Concurrency Control</vt:lpstr>
      <vt:lpstr>The Lost Update Problem</vt:lpstr>
      <vt:lpstr>The Temporary Update Problem</vt:lpstr>
      <vt:lpstr>The Incorrect Summary Problem</vt:lpstr>
      <vt:lpstr>The Unrepeatable Read Problem</vt:lpstr>
      <vt:lpstr>Why Recovery is Needed</vt:lpstr>
      <vt:lpstr>Why Recovery is Needed (cont’d.)</vt:lpstr>
      <vt:lpstr>20.2 Transaction and System Concepts</vt:lpstr>
      <vt:lpstr>Transaction and System Concepts (cont’d.)</vt:lpstr>
      <vt:lpstr>The System Log</vt:lpstr>
      <vt:lpstr>Commit Point of a Transaction</vt:lpstr>
      <vt:lpstr>DBMS-Specific Buffer Replacement Policies</vt:lpstr>
      <vt:lpstr>DBMS-Specific Buffer Replacement Policies (cont’d.)</vt:lpstr>
      <vt:lpstr>20.3 Desirable Properties of Transactions</vt:lpstr>
      <vt:lpstr>Desirable Properties of Transactions (cont’d.)</vt:lpstr>
      <vt:lpstr>20.4 Characterizing Schedules Based on Recoverability</vt:lpstr>
      <vt:lpstr>Characterizing Schedules Based on Recoverability (cont’d.)</vt:lpstr>
      <vt:lpstr>Characterizing Schedules Based on Recoverability (cont’d.)</vt:lpstr>
      <vt:lpstr>Characterizing Schedules Based on Recoverability (cont’d.)</vt:lpstr>
      <vt:lpstr>20.5 Characterizing Schedules Based on Serializability</vt:lpstr>
      <vt:lpstr>PowerPoint Presentation</vt:lpstr>
      <vt:lpstr>Characterizing Schedules Based on Serializability (cont’d.)</vt:lpstr>
      <vt:lpstr>Characterizing Schedules Based on Serializability (cont’d.)</vt:lpstr>
      <vt:lpstr>Characterizing Schedules Based on Serializability (cont’d.)</vt:lpstr>
      <vt:lpstr>Characterizing Schedules Based on Serializability (cont’d.)</vt:lpstr>
      <vt:lpstr>Characterizing Schedules Based on Serializability (cont’d.)</vt:lpstr>
      <vt:lpstr>How Serializability is Used for Concurrency Control</vt:lpstr>
      <vt:lpstr>View Equivalence and View Serializability</vt:lpstr>
      <vt:lpstr>View Equivalence and View Serializability (cont’d.)</vt:lpstr>
      <vt:lpstr>20.7 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subject/>
  <dc:creator>user</dc:creator>
  <cp:keywords/>
  <dc:description/>
  <cp:lastModifiedBy>STEVEN.FULAKEZA</cp:lastModifiedBy>
  <cp:revision>224</cp:revision>
  <cp:lastPrinted>2001-11-04T00:51:13Z</cp:lastPrinted>
  <dcterms:created xsi:type="dcterms:W3CDTF">2005-02-25T19:46:41Z</dcterms:created>
  <dcterms:modified xsi:type="dcterms:W3CDTF">2019-08-06T19:58:02Z</dcterms:modified>
  <cp:category/>
</cp:coreProperties>
</file>