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380" r:id="rId2"/>
    <p:sldId id="388" r:id="rId3"/>
    <p:sldId id="404" r:id="rId4"/>
    <p:sldId id="405" r:id="rId5"/>
    <p:sldId id="382" r:id="rId6"/>
    <p:sldId id="406" r:id="rId7"/>
    <p:sldId id="383" r:id="rId8"/>
    <p:sldId id="384" r:id="rId9"/>
    <p:sldId id="417" r:id="rId10"/>
    <p:sldId id="407" r:id="rId11"/>
    <p:sldId id="408" r:id="rId12"/>
    <p:sldId id="385" r:id="rId13"/>
    <p:sldId id="409" r:id="rId14"/>
    <p:sldId id="386" r:id="rId15"/>
    <p:sldId id="403" r:id="rId16"/>
    <p:sldId id="410" r:id="rId17"/>
    <p:sldId id="387" r:id="rId18"/>
    <p:sldId id="344" r:id="rId19"/>
    <p:sldId id="369" r:id="rId20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663300"/>
    <a:srgbClr val="677228"/>
    <a:srgbClr val="6E792B"/>
    <a:srgbClr val="76822E"/>
    <a:srgbClr val="4F571F"/>
    <a:srgbClr val="6F6A07"/>
    <a:srgbClr val="827C08"/>
    <a:srgbClr val="A29B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Objects="1">
      <p:cViewPr varScale="1">
        <p:scale>
          <a:sx n="121" d="100"/>
          <a:sy n="121" d="100"/>
        </p:scale>
        <p:origin x="696" y="176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CA" alt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endParaRPr lang="en-CA" alt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CA" alt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7CB7658F-5E24-274F-8540-D980D8C390E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06448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CA" alt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endParaRPr lang="en-CA" alt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CA" alt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90EE9BC5-96F8-C547-A252-999A25D9022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454493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AFD9F0-B13C-AA44-B717-0CBD760B3759}" type="slidenum">
              <a:rPr lang="en-CA" altLang="en-US"/>
              <a:pPr/>
              <a:t>2</a:t>
            </a:fld>
            <a:endParaRPr lang="en-CA" altLang="en-US"/>
          </a:p>
        </p:txBody>
      </p:sp>
      <p:sp>
        <p:nvSpPr>
          <p:cNvPr id="75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0798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26FBC01-65CD-6444-80C9-E34773454D18}" type="slidenum">
              <a:rPr lang="en-CA" altLang="en-US" sz="1200" i="0">
                <a:latin typeface="Tahoma" charset="0"/>
              </a:rPr>
              <a:pPr/>
              <a:t>11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757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B0E455DD-1717-9245-A7FC-27F95F03C585}" type="slidenum">
              <a:rPr lang="en-CA" altLang="en-US" sz="1200" i="0">
                <a:latin typeface="Tahoma" charset="0"/>
              </a:rPr>
              <a:pPr/>
              <a:t>12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220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B0E455DD-1717-9245-A7FC-27F95F03C585}" type="slidenum">
              <a:rPr lang="en-CA" altLang="en-US" sz="1200" i="0">
                <a:latin typeface="Tahoma" charset="0"/>
              </a:rPr>
              <a:pPr/>
              <a:t>13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583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E429B3FC-2F9C-8642-9405-646906379231}" type="slidenum">
              <a:rPr lang="en-CA" altLang="en-US" sz="1200" i="0">
                <a:latin typeface="Tahoma" charset="0"/>
              </a:rPr>
              <a:pPr/>
              <a:t>14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8697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6498469A-82B4-8742-BBAA-F9DD00FFD148}" type="slidenum">
              <a:rPr lang="en-CA" altLang="en-US" sz="1200" i="0">
                <a:latin typeface="Tahoma" charset="0"/>
              </a:rPr>
              <a:pPr/>
              <a:t>15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4700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EAB717-CD34-49BA-912F-4E1D2DAB5BE4}" type="slidenum">
              <a:rPr lang="en-CA" altLang="en-US"/>
              <a:pPr/>
              <a:t>16</a:t>
            </a:fld>
            <a:endParaRPr lang="en-CA" altLang="en-US"/>
          </a:p>
        </p:txBody>
      </p:sp>
      <p:sp>
        <p:nvSpPr>
          <p:cNvPr id="80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622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6498469A-82B4-8742-BBAA-F9DD00FFD148}" type="slidenum">
              <a:rPr lang="en-CA" altLang="en-US" sz="1200" i="0">
                <a:latin typeface="Tahoma" charset="0"/>
              </a:rPr>
              <a:pPr/>
              <a:t>17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1274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C15DDF-A303-C443-B1C0-AA30872E077D}" type="slidenum">
              <a:rPr lang="en-CA" altLang="en-US"/>
              <a:pPr/>
              <a:t>18</a:t>
            </a:fld>
            <a:endParaRPr lang="en-CA" altLang="en-US"/>
          </a:p>
        </p:txBody>
      </p:sp>
      <p:sp>
        <p:nvSpPr>
          <p:cNvPr id="79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91546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94C52-8134-2C42-9AF2-AEBE07EBAEC4}" type="slidenum">
              <a:rPr lang="en-CA" altLang="en-US"/>
              <a:pPr/>
              <a:t>19</a:t>
            </a:fld>
            <a:endParaRPr lang="en-CA" altLang="en-US"/>
          </a:p>
        </p:txBody>
      </p:sp>
      <p:sp>
        <p:nvSpPr>
          <p:cNvPr id="85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38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AFD9F0-B13C-AA44-B717-0CBD760B3759}" type="slidenum">
              <a:rPr lang="en-CA" altLang="en-US"/>
              <a:pPr/>
              <a:t>3</a:t>
            </a:fld>
            <a:endParaRPr lang="en-CA" altLang="en-US"/>
          </a:p>
        </p:txBody>
      </p:sp>
      <p:sp>
        <p:nvSpPr>
          <p:cNvPr id="75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6934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B883B16A-BBEF-436E-9D54-310E60BDDFCA}" type="slidenum">
              <a:rPr lang="en-CA" altLang="en-US" sz="1200" i="0">
                <a:latin typeface="Tahoma" charset="0"/>
              </a:rPr>
              <a:pPr>
                <a:defRPr/>
              </a:pPr>
              <a:t>4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4439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97356206-D283-E944-AC26-F2C039F801CD}" type="slidenum">
              <a:rPr lang="en-CA" altLang="en-US" sz="1200" i="0">
                <a:latin typeface="Tahoma" charset="0"/>
              </a:rPr>
              <a:pPr/>
              <a:t>5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786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97356206-D283-E944-AC26-F2C039F801CD}" type="slidenum">
              <a:rPr lang="en-CA" altLang="en-US" sz="1200" i="0">
                <a:latin typeface="Tahoma" charset="0"/>
              </a:rPr>
              <a:pPr/>
              <a:t>6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11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E3CE22F-A3AA-264E-AAC8-D44EDE17DACD}" type="slidenum">
              <a:rPr lang="en-CA" altLang="en-US" sz="1200" i="0">
                <a:latin typeface="Tahoma" charset="0"/>
              </a:rPr>
              <a:pPr/>
              <a:t>7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420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26FBC01-65CD-6444-80C9-E34773454D18}" type="slidenum">
              <a:rPr lang="en-CA" altLang="en-US" sz="1200" i="0">
                <a:latin typeface="Tahoma" charset="0"/>
              </a:rPr>
              <a:pPr/>
              <a:t>8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93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26FBC01-65CD-6444-80C9-E34773454D18}" type="slidenum">
              <a:rPr lang="en-CA" altLang="en-US" sz="1200" i="0">
                <a:latin typeface="Tahoma" charset="0"/>
              </a:rPr>
              <a:pPr/>
              <a:t>9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697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26FBC01-65CD-6444-80C9-E34773454D18}" type="slidenum">
              <a:rPr lang="en-CA" altLang="en-US" sz="1200" i="0">
                <a:latin typeface="Tahoma" charset="0"/>
              </a:rPr>
              <a:pPr/>
              <a:t>10</a:t>
            </a:fld>
            <a:endParaRPr lang="en-CA" altLang="en-US" sz="1200" i="0">
              <a:latin typeface="Tahoma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936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Slide 15- </a:t>
            </a:r>
            <a:fld id="{0FEAF6EF-9B38-104D-A243-FC4676A88EB4}" type="slidenum">
              <a:rPr lang="en-US" altLang="en-US"/>
              <a:pPr/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0405556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Slide 15- </a:t>
            </a:r>
            <a:fld id="{A58A2097-14A0-8F43-BC27-84E954DA0AA0}" type="slidenum">
              <a:rPr lang="en-US" altLang="en-US"/>
              <a:pPr/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0446275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713" y="1600200"/>
            <a:ext cx="407035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2463" y="1600200"/>
            <a:ext cx="4071937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Slide 15- </a:t>
            </a:r>
            <a:fld id="{FA13F2DE-47A6-3A44-92C2-A7D24ECCC605}" type="slidenum">
              <a:rPr lang="en-US" altLang="en-US"/>
              <a:pPr/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79939209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Slide 15- </a:t>
            </a:r>
            <a:fld id="{177E8CA1-9EAF-CF4D-9B91-CE773C4514DC}" type="slidenum">
              <a:rPr lang="en-US" altLang="en-US"/>
              <a:pPr/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51824041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Slide 15- </a:t>
            </a:r>
            <a:fld id="{CB199ECE-EA84-5D4E-85AB-9BBD89E97E89}" type="slidenum">
              <a:rPr lang="en-US" altLang="en-US"/>
              <a:pPr/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66601167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Slide 15- </a:t>
            </a:r>
            <a:fld id="{CAE9AEAB-807F-D742-877D-C5FD1BF9BAFC}" type="slidenum">
              <a:rPr lang="en-US" altLang="en-US"/>
              <a:pPr/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97340314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Slide 15- </a:t>
            </a:r>
            <a:fld id="{57567D55-BD87-9944-A47C-4F851B45B55E}" type="slidenum">
              <a:rPr lang="en-US" altLang="en-US"/>
              <a:pPr/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45615113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Slide 15- </a:t>
            </a:r>
            <a:fld id="{C011CFFC-F98A-9941-A8A2-612F662E8717}" type="slidenum">
              <a:rPr lang="en-US" altLang="en-US"/>
              <a:pPr/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548934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17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3110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99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3200">
                <a:latin typeface="Tahoma" charset="0"/>
              </a:endParaRPr>
            </a:p>
          </p:txBody>
        </p:sp>
        <p:grpSp>
          <p:nvGrpSpPr>
            <p:cNvPr id="3116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3115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altLang="en-US" sz="3200">
                  <a:latin typeface="Tahoma" charset="0"/>
                </a:endParaRPr>
              </a:p>
            </p:txBody>
          </p:sp>
          <p:sp>
            <p:nvSpPr>
              <p:cNvPr id="3104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altLang="en-US" sz="3200">
                  <a:latin typeface="Tahoma" charset="0"/>
                </a:endParaRPr>
              </a:p>
            </p:txBody>
          </p:sp>
        </p:grpSp>
      </p:grpSp>
      <p:sp>
        <p:nvSpPr>
          <p:cNvPr id="3109" name="Rectangle 37"/>
          <p:cNvSpPr>
            <a:spLocks noChangeArrowheads="1"/>
          </p:cNvSpPr>
          <p:nvPr userDrawn="1"/>
        </p:nvSpPr>
        <p:spPr bwMode="gray">
          <a:xfrm rot="162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kumimoji="1" lang="en-US" altLang="en-US" sz="3200">
              <a:latin typeface="Tahoma" charset="0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3213"/>
            <a:ext cx="7796213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990033"/>
                </a:solidFill>
              </a:defRPr>
            </a:lvl1pPr>
          </a:lstStyle>
          <a:p>
            <a:r>
              <a:rPr lang="en-US" altLang="en-US" dirty="0"/>
              <a:t>Slide 15- </a:t>
            </a:r>
            <a:fld id="{363AF6E3-B032-C44A-8060-738F2940E0D5}" type="slidenum">
              <a:rPr lang="en-US" altLang="en-US"/>
              <a:pPr/>
              <a:t>‹#›</a:t>
            </a:fld>
            <a:endParaRPr lang="en-CA" altLang="en-US" dirty="0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713" y="1600200"/>
            <a:ext cx="829468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" name="Rectangle 30"/>
          <p:cNvSpPr>
            <a:spLocks noChangeArrowheads="1"/>
          </p:cNvSpPr>
          <p:nvPr userDrawn="1"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900" i="0">
                <a:solidFill>
                  <a:srgbClr val="000000"/>
                </a:solidFill>
              </a:rPr>
              <a:t>Copyright © 2016 </a:t>
            </a:r>
            <a:r>
              <a:rPr lang="en-US" altLang="en-US" sz="900" i="0" dirty="0" err="1">
                <a:solidFill>
                  <a:srgbClr val="000000"/>
                </a:solidFill>
              </a:rPr>
              <a:t>Ramez</a:t>
            </a:r>
            <a:r>
              <a:rPr lang="en-US" altLang="en-US" sz="900" i="0" dirty="0">
                <a:solidFill>
                  <a:srgbClr val="000000"/>
                </a:solidFill>
              </a:rPr>
              <a:t> </a:t>
            </a:r>
            <a:r>
              <a:rPr lang="en-US" altLang="en-US" sz="900" i="0" dirty="0" err="1">
                <a:solidFill>
                  <a:srgbClr val="000000"/>
                </a:solidFill>
              </a:rPr>
              <a:t>Elmasri</a:t>
            </a:r>
            <a:r>
              <a:rPr lang="en-US" altLang="en-US" sz="900" i="0" dirty="0">
                <a:solidFill>
                  <a:srgbClr val="000000"/>
                </a:solidFill>
              </a:rPr>
              <a:t> and </a:t>
            </a:r>
            <a:r>
              <a:rPr lang="en-US" altLang="en-US" sz="900" i="0" dirty="0" err="1">
                <a:solidFill>
                  <a:srgbClr val="000000"/>
                </a:solidFill>
              </a:rPr>
              <a:t>Shamkant</a:t>
            </a:r>
            <a:r>
              <a:rPr lang="en-US" altLang="en-US" sz="900" i="0" dirty="0">
                <a:solidFill>
                  <a:srgbClr val="000000"/>
                </a:solidFill>
              </a:rPr>
              <a:t> B. </a:t>
            </a:r>
            <a:r>
              <a:rPr lang="en-US" altLang="en-US" sz="900" i="0" dirty="0" err="1">
                <a:solidFill>
                  <a:srgbClr val="000000"/>
                </a:solidFill>
              </a:rPr>
              <a:t>Navathe</a:t>
            </a:r>
            <a:endParaRPr lang="en-US" altLang="en-US" sz="900" i="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transition spd="med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rgbClr val="80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33"/>
        </a:buClr>
        <a:buSzPct val="60000"/>
        <a:buFont typeface="Wingdings" charset="2"/>
        <a:buChar char="n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charset="2"/>
        <a:buChar char="n"/>
        <a:defRPr sz="2600" kern="1200">
          <a:solidFill>
            <a:srgbClr val="800000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charset="2"/>
        <a:buChar char="n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charset="2"/>
        <a:buChar char="n"/>
        <a:defRPr sz="2000" kern="1200">
          <a:solidFill>
            <a:srgbClr val="800000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charset="2"/>
        <a:buChar char="n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15- </a:t>
            </a:r>
            <a:fld id="{CB199ECE-EA84-5D4E-85AB-9BBD89E97E89}" type="slidenum">
              <a:rPr lang="en-US" altLang="en-US" smtClean="0"/>
              <a:pPr/>
              <a:t>1</a:t>
            </a:fld>
            <a:endParaRPr lang="en-CA" alt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066800"/>
            <a:ext cx="8294688" cy="45720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60000"/>
              <a:buFont typeface="Wingdings" charset="2"/>
              <a:buChar char="n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charset="2"/>
              <a:buChar char="n"/>
              <a:defRPr sz="2600" kern="1200">
                <a:solidFill>
                  <a:srgbClr val="8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charset="2"/>
              <a:buChar char="n"/>
              <a:defRPr sz="2000" kern="1200">
                <a:solidFill>
                  <a:srgbClr val="8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n"/>
              <a:defRPr/>
            </a:pPr>
            <a:endParaRPr lang="en-US"/>
          </a:p>
          <a:p>
            <a:pPr>
              <a:buFont typeface="Wingdings" panose="05000000000000000000" pitchFamily="2" charset="2"/>
              <a:buChar char="n"/>
              <a:defRPr/>
            </a:pPr>
            <a:endParaRPr lang="en-US"/>
          </a:p>
          <a:p>
            <a:pPr>
              <a:buFont typeface="Wingdings" panose="05000000000000000000" pitchFamily="2" charset="2"/>
              <a:buChar char="n"/>
              <a:defRPr/>
            </a:pPr>
            <a:endParaRPr lang="en-US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sz="3200" b="1"/>
              <a:t>CHAPTER 15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 sz="3200" b="1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sz="3600" b="1"/>
              <a:t>Relational Database Design Algorithms and Further Dependencies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92886683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Example of Closure (1) 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z="2000" dirty="0"/>
              <a:t>For example, consider the following relation schema about classes held at a university in a given academic year.</a:t>
            </a:r>
          </a:p>
          <a:p>
            <a:pPr marL="0" indent="0" hangingPunct="0">
              <a:buNone/>
            </a:pPr>
            <a:r>
              <a:rPr lang="en-US" sz="2000" dirty="0"/>
              <a:t>CLASS ( </a:t>
            </a:r>
            <a:r>
              <a:rPr lang="en-US" sz="2000" dirty="0" err="1"/>
              <a:t>Classid</a:t>
            </a:r>
            <a:r>
              <a:rPr lang="en-US" sz="2000" dirty="0"/>
              <a:t>, Course#, </a:t>
            </a:r>
            <a:r>
              <a:rPr lang="en-US" sz="2000" dirty="0" err="1"/>
              <a:t>Instr_name</a:t>
            </a:r>
            <a:r>
              <a:rPr lang="en-US" sz="2000" dirty="0"/>
              <a:t>, </a:t>
            </a:r>
            <a:r>
              <a:rPr lang="en-US" sz="2000" dirty="0" err="1"/>
              <a:t>Credit_hrs</a:t>
            </a:r>
            <a:r>
              <a:rPr lang="en-US" sz="2000" dirty="0"/>
              <a:t>, Text, Publisher, Classroom, Capacity).</a:t>
            </a:r>
          </a:p>
          <a:p>
            <a:pPr hangingPunct="0"/>
            <a:r>
              <a:rPr lang="en-US" sz="2000" dirty="0"/>
              <a:t>Let </a:t>
            </a:r>
            <a:r>
              <a:rPr lang="en-US" sz="2000" i="1" dirty="0"/>
              <a:t>F</a:t>
            </a:r>
            <a:r>
              <a:rPr lang="en-US" sz="2000" dirty="0"/>
              <a:t>, the set of functional dependencies for the above relation include the following </a:t>
            </a:r>
            <a:r>
              <a:rPr lang="en-US" sz="2000" dirty="0" err="1"/>
              <a:t>f.d.s</a:t>
            </a:r>
            <a:r>
              <a:rPr lang="en-US" sz="2000" dirty="0"/>
              <a:t>: </a:t>
            </a:r>
          </a:p>
          <a:p>
            <a:pPr hangingPunct="0"/>
            <a:endParaRPr lang="en-US" sz="2000" dirty="0"/>
          </a:p>
          <a:p>
            <a:pPr marL="400050" lvl="1" indent="0" hangingPunct="0">
              <a:buNone/>
            </a:pPr>
            <a:r>
              <a:rPr lang="en-US" sz="1800" dirty="0"/>
              <a:t>FD1: </a:t>
            </a:r>
            <a:r>
              <a:rPr lang="en-US" sz="1800" dirty="0" err="1"/>
              <a:t>Sectionid</a:t>
            </a:r>
            <a:r>
              <a:rPr lang="en-US" sz="1800" dirty="0"/>
              <a:t> </a:t>
            </a:r>
            <a:r>
              <a:rPr lang="en-US" sz="1800" dirty="0">
                <a:sym typeface="Symbol" panose="05050102010706020507" pitchFamily="18" charset="2"/>
              </a:rPr>
              <a:t></a:t>
            </a:r>
            <a:r>
              <a:rPr lang="en-US" sz="1800" dirty="0"/>
              <a:t> Course#, </a:t>
            </a:r>
            <a:r>
              <a:rPr lang="en-US" sz="1800" dirty="0" err="1"/>
              <a:t>Instr_name</a:t>
            </a:r>
            <a:r>
              <a:rPr lang="en-US" sz="1800" dirty="0"/>
              <a:t>, </a:t>
            </a:r>
            <a:r>
              <a:rPr lang="en-US" sz="1800" dirty="0" err="1"/>
              <a:t>Credit_hrs</a:t>
            </a:r>
            <a:r>
              <a:rPr lang="en-US" sz="1800" dirty="0"/>
              <a:t>, Text, Publisher, Classroom, Capacity;</a:t>
            </a:r>
          </a:p>
          <a:p>
            <a:pPr marL="400050" lvl="1" indent="0" hangingPunct="0">
              <a:buNone/>
            </a:pPr>
            <a:r>
              <a:rPr lang="en-US" sz="1800" dirty="0"/>
              <a:t>FD2: Course# </a:t>
            </a:r>
            <a:r>
              <a:rPr lang="en-US" sz="1800" dirty="0">
                <a:sym typeface="Symbol" panose="05050102010706020507" pitchFamily="18" charset="2"/>
              </a:rPr>
              <a:t></a:t>
            </a:r>
            <a:r>
              <a:rPr lang="en-US" sz="1800" dirty="0"/>
              <a:t> </a:t>
            </a:r>
            <a:r>
              <a:rPr lang="en-US" sz="1800" dirty="0" err="1"/>
              <a:t>Credit_hrs</a:t>
            </a:r>
            <a:r>
              <a:rPr lang="en-US" sz="1800" dirty="0"/>
              <a:t>;  </a:t>
            </a:r>
          </a:p>
          <a:p>
            <a:pPr marL="400050" lvl="1" indent="0" hangingPunct="0">
              <a:buNone/>
            </a:pPr>
            <a:r>
              <a:rPr lang="en-US" sz="1800" dirty="0"/>
              <a:t>FD3: {Course#, </a:t>
            </a:r>
            <a:r>
              <a:rPr lang="en-US" sz="1800" dirty="0" err="1"/>
              <a:t>Instr_name</a:t>
            </a:r>
            <a:r>
              <a:rPr lang="en-US" sz="1800" dirty="0"/>
              <a:t>}  </a:t>
            </a:r>
            <a:r>
              <a:rPr lang="en-US" sz="1800" dirty="0">
                <a:sym typeface="Symbol" panose="05050102010706020507" pitchFamily="18" charset="2"/>
              </a:rPr>
              <a:t></a:t>
            </a:r>
            <a:r>
              <a:rPr lang="en-US" sz="1800" dirty="0"/>
              <a:t> Text, Classroom; </a:t>
            </a:r>
          </a:p>
          <a:p>
            <a:pPr marL="400050" lvl="1" indent="0" hangingPunct="0">
              <a:buNone/>
            </a:pPr>
            <a:r>
              <a:rPr lang="en-US" sz="1800" dirty="0"/>
              <a:t>FD4: Text </a:t>
            </a:r>
            <a:r>
              <a:rPr lang="en-US" sz="1800" dirty="0">
                <a:sym typeface="Symbol" panose="05050102010706020507" pitchFamily="18" charset="2"/>
              </a:rPr>
              <a:t></a:t>
            </a:r>
            <a:r>
              <a:rPr lang="en-US" sz="1800" dirty="0"/>
              <a:t> Publisher</a:t>
            </a:r>
          </a:p>
          <a:p>
            <a:pPr marL="400050" lvl="1" indent="0" hangingPunct="0">
              <a:buNone/>
            </a:pPr>
            <a:r>
              <a:rPr lang="en-US" sz="1800" dirty="0"/>
              <a:t>FD5: Classroom </a:t>
            </a:r>
            <a:r>
              <a:rPr lang="en-US" sz="1800" dirty="0">
                <a:sym typeface="Symbol" panose="05050102010706020507" pitchFamily="18" charset="2"/>
              </a:rPr>
              <a:t></a:t>
            </a:r>
            <a:r>
              <a:rPr lang="en-US" sz="1800" dirty="0"/>
              <a:t> Capacity</a:t>
            </a:r>
          </a:p>
          <a:p>
            <a:pPr marL="400050" lvl="1" indent="0" hangingPunct="0">
              <a:buNone/>
            </a:pPr>
            <a:r>
              <a:rPr lang="en-US" sz="1800" dirty="0">
                <a:solidFill>
                  <a:schemeClr val="tx2"/>
                </a:solidFill>
              </a:rPr>
              <a:t>These </a:t>
            </a:r>
            <a:r>
              <a:rPr lang="en-US" sz="1800" dirty="0" err="1">
                <a:solidFill>
                  <a:schemeClr val="tx2"/>
                </a:solidFill>
              </a:rPr>
              <a:t>f.d.s</a:t>
            </a:r>
            <a:r>
              <a:rPr lang="en-US" sz="1800" dirty="0">
                <a:solidFill>
                  <a:schemeClr val="tx2"/>
                </a:solidFill>
              </a:rPr>
              <a:t> above represent the meaning of the individual attributes and the relationship among them and defines certain rules about the classes.</a:t>
            </a:r>
          </a:p>
        </p:txBody>
      </p:sp>
      <p:sp>
        <p:nvSpPr>
          <p:cNvPr id="542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15 - </a:t>
            </a:r>
            <a:fld id="{AE791181-4A62-624C-9A04-6607AAE81EA2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10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2322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Example of Closure (2) 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z="2000" dirty="0"/>
              <a:t>The closures of attributes or sets of attributes for some example sets:</a:t>
            </a:r>
          </a:p>
          <a:p>
            <a:pPr hangingPunct="0"/>
            <a:endParaRPr lang="en-US" sz="2000" dirty="0"/>
          </a:p>
          <a:p>
            <a:pPr marL="400050" lvl="1" indent="0" hangingPunct="0">
              <a:buNone/>
            </a:pPr>
            <a:r>
              <a:rPr lang="en-US" sz="1800" dirty="0"/>
              <a:t>{ </a:t>
            </a:r>
            <a:r>
              <a:rPr lang="en-US" sz="1800" dirty="0" err="1"/>
              <a:t>Classid</a:t>
            </a:r>
            <a:r>
              <a:rPr lang="en-US" sz="1800" dirty="0"/>
              <a:t> } </a:t>
            </a:r>
            <a:r>
              <a:rPr lang="en-US" sz="1800" baseline="30000" dirty="0"/>
              <a:t>+</a:t>
            </a:r>
            <a:r>
              <a:rPr lang="en-US" sz="1800" dirty="0"/>
              <a:t> = { </a:t>
            </a:r>
            <a:r>
              <a:rPr lang="en-US" sz="1800" dirty="0" err="1"/>
              <a:t>Classid</a:t>
            </a:r>
            <a:r>
              <a:rPr lang="en-US" sz="1800" dirty="0"/>
              <a:t> , Course#, </a:t>
            </a:r>
            <a:r>
              <a:rPr lang="en-US" sz="1800" dirty="0" err="1"/>
              <a:t>Instr_name</a:t>
            </a:r>
            <a:r>
              <a:rPr lang="en-US" sz="1800" dirty="0"/>
              <a:t>, </a:t>
            </a:r>
            <a:r>
              <a:rPr lang="en-US" sz="1800" dirty="0" err="1"/>
              <a:t>Credit_hrs</a:t>
            </a:r>
            <a:r>
              <a:rPr lang="en-US" sz="1800" dirty="0"/>
              <a:t>, Text, Publisher, Classroom, Capacity } = CLASS</a:t>
            </a:r>
          </a:p>
          <a:p>
            <a:pPr marL="400050" lvl="1" indent="0" hangingPunct="0">
              <a:buNone/>
            </a:pPr>
            <a:endParaRPr lang="en-US" sz="1800" dirty="0"/>
          </a:p>
          <a:p>
            <a:pPr marL="400050" lvl="1" indent="0" hangingPunct="0">
              <a:buNone/>
            </a:pPr>
            <a:r>
              <a:rPr lang="en-US" sz="1800" dirty="0"/>
              <a:t>{ Course#} </a:t>
            </a:r>
            <a:r>
              <a:rPr lang="en-US" sz="1800" baseline="30000" dirty="0"/>
              <a:t>+</a:t>
            </a:r>
            <a:r>
              <a:rPr lang="en-US" sz="1800" dirty="0"/>
              <a:t> = { Course#, </a:t>
            </a:r>
            <a:r>
              <a:rPr lang="en-US" sz="1800" dirty="0" err="1"/>
              <a:t>Credit_hrs</a:t>
            </a:r>
            <a:r>
              <a:rPr lang="en-US" sz="1800" dirty="0"/>
              <a:t>}</a:t>
            </a:r>
          </a:p>
          <a:p>
            <a:pPr marL="400050" lvl="1" indent="0" hangingPunct="0">
              <a:buNone/>
            </a:pPr>
            <a:endParaRPr lang="en-US" sz="1800" dirty="0"/>
          </a:p>
          <a:p>
            <a:pPr marL="400050" lvl="1" indent="0" hangingPunct="0">
              <a:buNone/>
            </a:pPr>
            <a:r>
              <a:rPr lang="en-US" sz="1800" dirty="0"/>
              <a:t>{ Course#, </a:t>
            </a:r>
            <a:r>
              <a:rPr lang="en-US" sz="1800" dirty="0" err="1"/>
              <a:t>Instr_name</a:t>
            </a:r>
            <a:r>
              <a:rPr lang="en-US" sz="1800" dirty="0"/>
              <a:t> } </a:t>
            </a:r>
            <a:r>
              <a:rPr lang="en-US" sz="1800" baseline="30000" dirty="0"/>
              <a:t>+</a:t>
            </a:r>
            <a:r>
              <a:rPr lang="en-US" sz="1800" dirty="0"/>
              <a:t> = { Course#, </a:t>
            </a:r>
            <a:r>
              <a:rPr lang="en-US" sz="1800" dirty="0" err="1"/>
              <a:t>Credit_hrs</a:t>
            </a:r>
            <a:r>
              <a:rPr lang="en-US" sz="1800" dirty="0"/>
              <a:t>, Text, Publisher, Classroom, Capacity }</a:t>
            </a:r>
          </a:p>
          <a:p>
            <a:pPr marL="400050" lvl="1" indent="0" hangingPunct="0">
              <a:buNone/>
            </a:pPr>
            <a:endParaRPr lang="en-US" sz="1800" dirty="0"/>
          </a:p>
          <a:p>
            <a:pPr marL="400050" lvl="1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Note that each closure above has an interpretation that is revealing about the attribute(s) on the left-hand-side. The closure of { </a:t>
            </a:r>
            <a:r>
              <a:rPr lang="en-US" sz="1800" dirty="0" err="1">
                <a:solidFill>
                  <a:schemeClr val="tx2"/>
                </a:solidFill>
              </a:rPr>
              <a:t>Classid</a:t>
            </a:r>
            <a:r>
              <a:rPr lang="en-US" sz="1800" dirty="0">
                <a:solidFill>
                  <a:schemeClr val="tx2"/>
                </a:solidFill>
              </a:rPr>
              <a:t> } </a:t>
            </a:r>
            <a:r>
              <a:rPr lang="en-US" sz="1800" baseline="30000" dirty="0">
                <a:solidFill>
                  <a:schemeClr val="tx2"/>
                </a:solidFill>
              </a:rPr>
              <a:t>+</a:t>
            </a:r>
            <a:r>
              <a:rPr lang="en-US" sz="1800" dirty="0">
                <a:solidFill>
                  <a:schemeClr val="tx2"/>
                </a:solidFill>
              </a:rPr>
              <a:t>  is the entire relation CLASS indicating that all attributes of the relation can be determined from </a:t>
            </a:r>
            <a:r>
              <a:rPr lang="en-US" sz="1800" dirty="0" err="1">
                <a:solidFill>
                  <a:schemeClr val="tx2"/>
                </a:solidFill>
              </a:rPr>
              <a:t>Classid</a:t>
            </a:r>
            <a:r>
              <a:rPr lang="en-US" sz="1800" dirty="0">
                <a:solidFill>
                  <a:schemeClr val="tx2"/>
                </a:solidFill>
              </a:rPr>
              <a:t> and hence it is a key.</a:t>
            </a:r>
          </a:p>
        </p:txBody>
      </p:sp>
      <p:sp>
        <p:nvSpPr>
          <p:cNvPr id="542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15 - </a:t>
            </a:r>
            <a:fld id="{AE791181-4A62-624C-9A04-6607AAE81EA2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11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1929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1.2 Equivalence of Sets of FDs 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MS PGothic" charset="-128"/>
              </a:rPr>
              <a:t>Two sets of FDs F and G are </a:t>
            </a:r>
            <a:r>
              <a:rPr lang="en-US" altLang="en-US" sz="2400" b="1" dirty="0">
                <a:ea typeface="MS PGothic" charset="-128"/>
              </a:rPr>
              <a:t>equivalent</a:t>
            </a:r>
            <a:r>
              <a:rPr lang="en-US" altLang="en-US" sz="2400" dirty="0">
                <a:ea typeface="MS PGothic" charset="-128"/>
              </a:rPr>
              <a:t> if:</a:t>
            </a:r>
          </a:p>
          <a:p>
            <a:pPr lvl="1" eaLnBrk="1" hangingPunct="1"/>
            <a:r>
              <a:rPr lang="en-US" altLang="en-US" sz="2200" dirty="0">
                <a:ea typeface="MS PGothic" charset="-128"/>
              </a:rPr>
              <a:t>Every FD in F can be inferred from G, and</a:t>
            </a:r>
          </a:p>
          <a:p>
            <a:pPr lvl="1" eaLnBrk="1" hangingPunct="1"/>
            <a:r>
              <a:rPr lang="en-US" altLang="en-US" sz="2200" dirty="0">
                <a:ea typeface="MS PGothic" charset="-128"/>
              </a:rPr>
              <a:t>Every FD in G can be inferred from F</a:t>
            </a:r>
          </a:p>
          <a:p>
            <a:pPr lvl="1" eaLnBrk="1" hangingPunct="1"/>
            <a:r>
              <a:rPr lang="en-US" altLang="en-US" sz="2200" dirty="0">
                <a:ea typeface="MS PGothic" charset="-128"/>
              </a:rPr>
              <a:t>Hence, F and G are equivalent if F</a:t>
            </a:r>
            <a:r>
              <a:rPr lang="en-US" altLang="en-US" sz="2200" baseline="30000" dirty="0">
                <a:ea typeface="MS PGothic" charset="-128"/>
              </a:rPr>
              <a:t>+</a:t>
            </a:r>
            <a:r>
              <a:rPr lang="en-US" altLang="en-US" sz="2200" dirty="0">
                <a:ea typeface="MS PGothic" charset="-128"/>
              </a:rPr>
              <a:t> =G</a:t>
            </a:r>
            <a:r>
              <a:rPr lang="en-US" altLang="en-US" sz="2200" baseline="30000" dirty="0">
                <a:ea typeface="MS PGothic" charset="-128"/>
              </a:rPr>
              <a:t>+</a:t>
            </a:r>
          </a:p>
          <a:p>
            <a:pPr eaLnBrk="1" hangingPunct="1"/>
            <a:r>
              <a:rPr lang="en-US" altLang="en-US" sz="2400" dirty="0">
                <a:ea typeface="MS PGothic" charset="-128"/>
              </a:rPr>
              <a:t>Definition (</a:t>
            </a:r>
            <a:r>
              <a:rPr lang="en-US" altLang="en-US" sz="2400" b="1" dirty="0">
                <a:ea typeface="MS PGothic" charset="-128"/>
              </a:rPr>
              <a:t>Covers</a:t>
            </a:r>
            <a:r>
              <a:rPr lang="en-US" altLang="en-US" sz="2400" dirty="0">
                <a:ea typeface="MS PGothic" charset="-128"/>
              </a:rPr>
              <a:t>):</a:t>
            </a:r>
          </a:p>
          <a:p>
            <a:pPr lvl="1" eaLnBrk="1" hangingPunct="1"/>
            <a:r>
              <a:rPr lang="en-US" altLang="en-US" sz="2200" dirty="0">
                <a:ea typeface="MS PGothic" charset="-128"/>
              </a:rPr>
              <a:t>F </a:t>
            </a:r>
            <a:r>
              <a:rPr lang="en-US" altLang="en-US" sz="2200" b="1" dirty="0">
                <a:ea typeface="MS PGothic" charset="-128"/>
              </a:rPr>
              <a:t>covers</a:t>
            </a:r>
            <a:r>
              <a:rPr lang="en-US" altLang="en-US" sz="2200" dirty="0">
                <a:ea typeface="MS PGothic" charset="-128"/>
              </a:rPr>
              <a:t> G if every FD in G can be inferred from F</a:t>
            </a:r>
          </a:p>
          <a:p>
            <a:pPr lvl="2" eaLnBrk="1" hangingPunct="1"/>
            <a:r>
              <a:rPr lang="en-US" altLang="en-US" sz="2000" dirty="0">
                <a:ea typeface="MS PGothic" charset="-128"/>
              </a:rPr>
              <a:t>(i.e., if G</a:t>
            </a:r>
            <a:r>
              <a:rPr lang="en-US" altLang="en-US" sz="2000" baseline="30000" dirty="0">
                <a:ea typeface="MS PGothic" charset="-128"/>
              </a:rPr>
              <a:t>+</a:t>
            </a:r>
            <a:r>
              <a:rPr lang="en-US" altLang="en-US" sz="2000" dirty="0">
                <a:ea typeface="MS PGothic" charset="-128"/>
              </a:rPr>
              <a:t> </a:t>
            </a:r>
            <a:r>
              <a:rPr lang="en-US" altLang="en-US" sz="2000" i="1" dirty="0">
                <a:ea typeface="MS PGothic" charset="-128"/>
              </a:rPr>
              <a:t>subset-of</a:t>
            </a:r>
            <a:r>
              <a:rPr lang="en-US" altLang="en-US" sz="2000" dirty="0">
                <a:ea typeface="MS PGothic" charset="-128"/>
              </a:rPr>
              <a:t> F</a:t>
            </a:r>
            <a:r>
              <a:rPr lang="en-US" altLang="en-US" sz="2000" baseline="30000" dirty="0">
                <a:ea typeface="MS PGothic" charset="-128"/>
              </a:rPr>
              <a:t>+</a:t>
            </a:r>
            <a:r>
              <a:rPr lang="en-US" altLang="en-US" sz="2000" dirty="0">
                <a:ea typeface="MS PGothic" charset="-128"/>
              </a:rPr>
              <a:t>)</a:t>
            </a:r>
          </a:p>
          <a:p>
            <a:pPr eaLnBrk="1" hangingPunct="1"/>
            <a:r>
              <a:rPr lang="en-US" altLang="en-US" sz="2400" dirty="0">
                <a:ea typeface="MS PGothic" charset="-128"/>
              </a:rPr>
              <a:t>F and G are equivalent if F covers G and G covers F</a:t>
            </a:r>
          </a:p>
          <a:p>
            <a:pPr eaLnBrk="1" hangingPunct="1"/>
            <a:r>
              <a:rPr lang="en-US" altLang="en-US" sz="2400" dirty="0">
                <a:ea typeface="MS PGothic" charset="-128"/>
              </a:rPr>
              <a:t>There is an algorithm for checking equivalence of sets of FDs </a:t>
            </a:r>
          </a:p>
        </p:txBody>
      </p:sp>
      <p:sp>
        <p:nvSpPr>
          <p:cNvPr id="563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15 - </a:t>
            </a:r>
            <a:fld id="{61CE88E1-7BF6-D54B-B347-10F3EEBF6361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12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40792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1.3 Finding Minimal Cover of F.D.s (1)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z="2400" dirty="0"/>
              <a:t>Just as we applied inference rules to expand on a set </a:t>
            </a:r>
            <a:r>
              <a:rPr lang="en-US" sz="2400" i="1" dirty="0"/>
              <a:t>F</a:t>
            </a:r>
            <a:r>
              <a:rPr lang="en-US" sz="2400" dirty="0"/>
              <a:t> of FDs to arrive at </a:t>
            </a:r>
            <a:r>
              <a:rPr lang="en-US" sz="2400" i="1" dirty="0"/>
              <a:t>F</a:t>
            </a:r>
            <a:r>
              <a:rPr lang="en-US" sz="2400" dirty="0"/>
              <a:t>+, its closure, it is possible to think </a:t>
            </a:r>
            <a:r>
              <a:rPr lang="en-US" sz="2400" dirty="0">
                <a:solidFill>
                  <a:srgbClr val="800000"/>
                </a:solidFill>
                <a:ea typeface="MS PGothic" charset="-128"/>
              </a:rPr>
              <a:t>in the opposite direction</a:t>
            </a:r>
            <a:r>
              <a:rPr lang="en-US" sz="3200" dirty="0">
                <a:solidFill>
                  <a:srgbClr val="800000"/>
                </a:solidFill>
                <a:ea typeface="MS PGothic" charset="-128"/>
              </a:rPr>
              <a:t> </a:t>
            </a:r>
            <a:r>
              <a:rPr lang="en-US" sz="2400" dirty="0"/>
              <a:t>to see if we could shrink or reduce the set </a:t>
            </a:r>
            <a:r>
              <a:rPr lang="en-US" sz="2400" i="1" dirty="0"/>
              <a:t>F </a:t>
            </a:r>
            <a:r>
              <a:rPr lang="en-US" sz="2400" dirty="0"/>
              <a:t>to its</a:t>
            </a:r>
            <a:r>
              <a:rPr lang="en-US" sz="2400" i="1" dirty="0"/>
              <a:t> minimal form </a:t>
            </a:r>
            <a:r>
              <a:rPr lang="en-US" sz="2400" dirty="0"/>
              <a:t>so that the minimal set is still equivalent to the original set</a:t>
            </a:r>
            <a:r>
              <a:rPr lang="en-US" sz="2400" i="1" dirty="0"/>
              <a:t> F.</a:t>
            </a:r>
            <a:r>
              <a:rPr lang="en-US" sz="2400" baseline="30000" dirty="0"/>
              <a:t> </a:t>
            </a:r>
          </a:p>
          <a:p>
            <a:pPr hangingPunct="0"/>
            <a:r>
              <a:rPr lang="en-US" sz="2400" b="1" dirty="0"/>
              <a:t>Definition:</a:t>
            </a:r>
            <a:r>
              <a:rPr lang="en-US" sz="2400" dirty="0"/>
              <a:t> An attribute in a functional dependency is considered </a:t>
            </a:r>
            <a:r>
              <a:rPr lang="en-US" sz="2400" b="1" dirty="0"/>
              <a:t>extraneous attribute</a:t>
            </a:r>
            <a:r>
              <a:rPr lang="en-US" sz="2400" dirty="0"/>
              <a:t> if we can remove it without changing the closure of the set of dependencies. Formally, given F, the set of functional dependencies and a functional dependency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in </a:t>
            </a:r>
            <a:r>
              <a:rPr lang="en-US" sz="2400" i="1" dirty="0"/>
              <a:t>F , </a:t>
            </a:r>
            <a:r>
              <a:rPr lang="en-US" sz="2400" dirty="0"/>
              <a:t>attribute</a:t>
            </a:r>
            <a:r>
              <a:rPr lang="en-US" sz="2400" i="1" dirty="0"/>
              <a:t> Y </a:t>
            </a:r>
            <a:r>
              <a:rPr lang="en-US" sz="2400" dirty="0"/>
              <a:t>is extraneous in</a:t>
            </a:r>
            <a:r>
              <a:rPr lang="en-US" sz="2400" i="1" dirty="0"/>
              <a:t> X </a:t>
            </a:r>
            <a:r>
              <a:rPr lang="en-US" sz="2400" dirty="0"/>
              <a:t>if </a:t>
            </a:r>
            <a:r>
              <a:rPr lang="en-US" sz="2400" i="1" dirty="0"/>
              <a:t> Y is a subset of  X, </a:t>
            </a:r>
            <a:r>
              <a:rPr lang="en-US" sz="2400" dirty="0"/>
              <a:t>and</a:t>
            </a:r>
            <a:r>
              <a:rPr lang="en-US" sz="2400" i="1" dirty="0"/>
              <a:t> F </a:t>
            </a:r>
            <a:r>
              <a:rPr lang="en-US" sz="2400" dirty="0"/>
              <a:t>logically implies</a:t>
            </a:r>
            <a:r>
              <a:rPr lang="en-US" sz="2400" i="1" dirty="0"/>
              <a:t> (F- (X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r>
              <a:rPr lang="en-US" sz="2400" dirty="0"/>
              <a:t> </a:t>
            </a:r>
            <a:r>
              <a:rPr lang="en-US" sz="2400" i="1" dirty="0"/>
              <a:t>A) </a:t>
            </a:r>
            <a:r>
              <a:rPr lang="en-IN" sz="2400" dirty="0">
                <a:sym typeface="Symbol" panose="05050102010706020507" pitchFamily="18" charset="2"/>
              </a:rPr>
              <a:t></a:t>
            </a:r>
            <a:r>
              <a:rPr lang="en-IN" sz="2400" dirty="0"/>
              <a:t> { (</a:t>
            </a:r>
            <a:r>
              <a:rPr lang="en-IN" sz="2400" i="1" dirty="0"/>
              <a:t>X – Y)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r>
              <a:rPr lang="en-US" sz="2400" dirty="0"/>
              <a:t> </a:t>
            </a:r>
            <a:r>
              <a:rPr lang="en-US" sz="2400" i="1" dirty="0"/>
              <a:t>A } )</a:t>
            </a:r>
          </a:p>
          <a:p>
            <a:pPr hangingPunct="0"/>
            <a:endParaRPr lang="en-US" sz="2400" dirty="0"/>
          </a:p>
        </p:txBody>
      </p:sp>
      <p:sp>
        <p:nvSpPr>
          <p:cNvPr id="563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15 - </a:t>
            </a:r>
            <a:fld id="{61CE88E1-7BF6-D54B-B347-10F3EEBF6361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13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8409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MS PGothic" charset="-128"/>
              </a:rPr>
              <a:t>Minimal Sets of FDs (2) </a:t>
            </a:r>
          </a:p>
        </p:txBody>
      </p:sp>
      <p:sp>
        <p:nvSpPr>
          <p:cNvPr id="2355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en-US" dirty="0">
                <a:ea typeface="MS PGothic" charset="-128"/>
              </a:rPr>
              <a:t>A set of FDs is </a:t>
            </a:r>
            <a:r>
              <a:rPr lang="en-US" altLang="en-US" b="1" dirty="0">
                <a:ea typeface="MS PGothic" charset="-128"/>
              </a:rPr>
              <a:t>minimal</a:t>
            </a:r>
            <a:r>
              <a:rPr lang="en-US" altLang="en-US" dirty="0">
                <a:ea typeface="MS PGothic" charset="-128"/>
              </a:rPr>
              <a:t> if it satisfies the following conditions:</a:t>
            </a:r>
          </a:p>
          <a:p>
            <a:pPr marL="952500" lvl="1" indent="-495300" eaLnBrk="1" hangingPunct="1">
              <a:lnSpc>
                <a:spcPct val="90000"/>
              </a:lnSpc>
              <a:buSzTx/>
              <a:buFont typeface="Wingdings" charset="2"/>
              <a:buAutoNum type="arabicPeriod"/>
            </a:pPr>
            <a:r>
              <a:rPr lang="en-US" altLang="en-US" dirty="0">
                <a:ea typeface="MS PGothic" charset="-128"/>
              </a:rPr>
              <a:t>Every dependency in F has a single attribute for its RHS.</a:t>
            </a:r>
          </a:p>
          <a:p>
            <a:pPr marL="952500" lvl="1" indent="-495300" eaLnBrk="1" hangingPunct="1">
              <a:lnSpc>
                <a:spcPct val="90000"/>
              </a:lnSpc>
              <a:buSzTx/>
              <a:buFont typeface="Wingdings" charset="2"/>
              <a:buAutoNum type="arabicPeriod"/>
            </a:pPr>
            <a:r>
              <a:rPr lang="en-US" altLang="en-US" dirty="0">
                <a:ea typeface="MS PGothic" charset="-128"/>
              </a:rPr>
              <a:t>We cannot remove any dependency from F and have a set of dependencies that is equivalent to F.</a:t>
            </a:r>
          </a:p>
          <a:p>
            <a:pPr marL="952500" lvl="1" indent="-495300">
              <a:lnSpc>
                <a:spcPct val="90000"/>
              </a:lnSpc>
              <a:buSzTx/>
              <a:buFont typeface="Wingdings" charset="2"/>
              <a:buAutoNum type="arabicPeriod"/>
            </a:pPr>
            <a:r>
              <a:rPr lang="en-US" altLang="en-US" dirty="0">
                <a:ea typeface="MS PGothic" charset="-128"/>
              </a:rPr>
              <a:t>We cannot replace any dependency X </a:t>
            </a:r>
            <a:r>
              <a:rPr lang="en-US" sz="2800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ea typeface="MS PGothic" charset="-128"/>
              </a:rPr>
              <a:t> A in F with a dependency Y </a:t>
            </a:r>
            <a:r>
              <a:rPr lang="en-US" sz="2800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ea typeface="MS PGothic" charset="-128"/>
              </a:rPr>
              <a:t> A, where Y is a proper-subset-of X and still have a set of dependencies that is equivalent to F.</a:t>
            </a:r>
          </a:p>
        </p:txBody>
      </p:sp>
      <p:sp>
        <p:nvSpPr>
          <p:cNvPr id="583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15 - </a:t>
            </a:r>
            <a:fld id="{A7DD592E-DFAF-BE43-8317-9B8FA6997BAC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14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211055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Minimal Sets of FDs (3)</a:t>
            </a:r>
          </a:p>
        </p:txBody>
      </p:sp>
      <p:sp>
        <p:nvSpPr>
          <p:cNvPr id="2560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b="1" dirty="0"/>
              <a:t>Algorithm 15.2. Finding a Minimal Cover F for a Set of Functional Dependencies 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b="1" dirty="0"/>
              <a:t>Input: A set of functional dependencies E. 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altLang="en-US" sz="2000" dirty="0"/>
              <a:t>Se </a:t>
            </a:r>
            <a:r>
              <a:rPr lang="en-US" altLang="en-US" sz="2000" dirty="0" err="1"/>
              <a:t>tF</a:t>
            </a:r>
            <a:r>
              <a:rPr lang="en-US" altLang="en-US" sz="2000" dirty="0"/>
              <a:t>:=E. 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altLang="en-US" sz="2000" dirty="0"/>
              <a:t>Replace each functional dependency X → {A1, A2, ..., An} in F by the n functional dependencies X →A1, X →A2, ..., X → An. 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r>
              <a:rPr lang="en-US" altLang="en-US" sz="2000" dirty="0"/>
              <a:t>For each functional dependency X → A in F                                     	for each attribute B that is an element of X                                   		if { {F – {X → A} } ∪ { (X – {B} ) → A} } is equivalent to F 			then replace X → A with (X – {B} ) → A in F. </a:t>
            </a:r>
          </a:p>
          <a:p>
            <a:pPr marL="0" indent="0" eaLnBrk="1" hangingPunct="1">
              <a:lnSpc>
                <a:spcPct val="80000"/>
              </a:lnSpc>
              <a:buSzPct val="100000"/>
              <a:buNone/>
            </a:pPr>
            <a:r>
              <a:rPr lang="en-US" altLang="en-US" sz="2000" b="1" dirty="0">
                <a:solidFill>
                  <a:srgbClr val="800000"/>
                </a:solidFill>
              </a:rPr>
              <a:t>	(* The above constitutes a removal of the extraneous 	attribute B from X *)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 startAt="4"/>
            </a:pPr>
            <a:r>
              <a:rPr lang="en-US" altLang="en-US" sz="2000" dirty="0"/>
              <a:t>For each remaining functional dependency X → A in F if {F – {X → A} } is equivalent to F, </a:t>
            </a:r>
            <a:r>
              <a:rPr lang="en-US" altLang="en-US" sz="1800" dirty="0"/>
              <a:t>then remove X → A from F. </a:t>
            </a:r>
          </a:p>
          <a:p>
            <a:pPr marL="0" indent="0">
              <a:lnSpc>
                <a:spcPct val="80000"/>
              </a:lnSpc>
              <a:buSzPct val="100000"/>
              <a:buNone/>
            </a:pPr>
            <a:r>
              <a:rPr lang="en-US" altLang="en-US" sz="1800" b="1" dirty="0">
                <a:solidFill>
                  <a:srgbClr val="800000"/>
                </a:solidFill>
              </a:rPr>
              <a:t>	(* The above constitutes a removal of the redundant dependency	</a:t>
            </a:r>
            <a:r>
              <a:rPr lang="en-US" altLang="en-US" sz="1800" dirty="0">
                <a:solidFill>
                  <a:srgbClr val="663300"/>
                </a:solidFill>
              </a:rPr>
              <a:t> </a:t>
            </a:r>
            <a:r>
              <a:rPr lang="en-US" altLang="en-US" sz="2000" dirty="0">
                <a:solidFill>
                  <a:srgbClr val="800000"/>
                </a:solidFill>
                <a:ea typeface="MS PGothic" charset="-128"/>
              </a:rPr>
              <a:t>X </a:t>
            </a:r>
            <a:r>
              <a:rPr lang="en-US" sz="2000" dirty="0">
                <a:solidFill>
                  <a:srgbClr val="8000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800000"/>
                </a:solidFill>
                <a:ea typeface="MS PGothic" charset="-128"/>
              </a:rPr>
              <a:t> A </a:t>
            </a:r>
            <a:r>
              <a:rPr lang="en-US" altLang="en-US" sz="1800" b="1" dirty="0">
                <a:solidFill>
                  <a:srgbClr val="800000"/>
                </a:solidFill>
              </a:rPr>
              <a:t>from F *)</a:t>
            </a:r>
          </a:p>
          <a:p>
            <a:pPr marL="457200" indent="-457200" eaLnBrk="1" hangingPunct="1">
              <a:lnSpc>
                <a:spcPct val="80000"/>
              </a:lnSpc>
              <a:buSzPct val="100000"/>
              <a:buFont typeface="+mj-lt"/>
              <a:buAutoNum type="arabicPeriod"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  <a:buNone/>
            </a:pPr>
            <a:endParaRPr lang="en-US" altLang="en-US" sz="2000" dirty="0"/>
          </a:p>
        </p:txBody>
      </p:sp>
      <p:sp>
        <p:nvSpPr>
          <p:cNvPr id="604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15- </a:t>
            </a:r>
            <a:fld id="{17902944-1C55-5C46-80F6-5AF22E9C0FAB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82499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/>
              <a:t>Slide 15- </a:t>
            </a:r>
            <a:fld id="{B6BC52D5-49A3-4A99-92AB-75DD9A191BF0}" type="slidenum">
              <a:rPr lang="en-US" altLang="en-US"/>
              <a:pPr/>
              <a:t>16</a:t>
            </a:fld>
            <a:endParaRPr lang="en-CA" altLang="en-US" dirty="0"/>
          </a:p>
        </p:txBody>
      </p:sp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Computing the Minimal Sets of FDs (4)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We illustrate algorithm 15.2 with the following: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Let the given set of FDs be </a:t>
            </a:r>
            <a:r>
              <a:rPr lang="en-US" altLang="en-US" sz="1600" i="1" dirty="0"/>
              <a:t>E </a:t>
            </a:r>
            <a:r>
              <a:rPr lang="en-US" altLang="en-US" sz="1600" dirty="0"/>
              <a:t>: {</a:t>
            </a: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</a:t>
            </a:r>
            <a:r>
              <a:rPr lang="en-US" altLang="en-US" sz="1600" dirty="0"/>
              <a:t>, </a:t>
            </a:r>
            <a:r>
              <a:rPr lang="en-US" altLang="en-US" sz="1600" i="1" dirty="0"/>
              <a:t>D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</a:t>
            </a:r>
            <a:r>
              <a:rPr lang="en-US" altLang="en-US" sz="1600" dirty="0"/>
              <a:t>, </a:t>
            </a:r>
            <a:r>
              <a:rPr lang="en-US" altLang="en-US" sz="1600" i="1" dirty="0"/>
              <a:t>AB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</a:t>
            </a:r>
            <a:r>
              <a:rPr lang="en-US" altLang="en-US" sz="1600" dirty="0"/>
              <a:t>}.We have to find the minimum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cover of </a:t>
            </a:r>
            <a:r>
              <a:rPr lang="en-US" altLang="en-US" sz="1600" i="1" dirty="0"/>
              <a:t>E</a:t>
            </a:r>
            <a:r>
              <a:rPr lang="en-US" altLang="en-US" sz="1600" dirty="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■ All above dependencies are in canonical form; so we have completed step 1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of Algorithm 10.2 and can proceed to step 2. In step 2 we need to determine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if </a:t>
            </a:r>
            <a:r>
              <a:rPr lang="en-US" altLang="en-US" sz="1600" i="1" dirty="0"/>
              <a:t>AB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 </a:t>
            </a:r>
            <a:r>
              <a:rPr lang="en-US" altLang="en-US" sz="1600" dirty="0"/>
              <a:t>has any redundant attribute on the left-hand side; that is, can it be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replaced by </a:t>
            </a: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 </a:t>
            </a:r>
            <a:r>
              <a:rPr lang="en-US" altLang="en-US" sz="1600" dirty="0"/>
              <a:t>or </a:t>
            </a:r>
            <a:r>
              <a:rPr lang="en-US" altLang="en-US" sz="1600" i="1" dirty="0"/>
              <a:t>A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</a:t>
            </a:r>
            <a:r>
              <a:rPr lang="en-US" altLang="en-US" sz="1600" dirty="0"/>
              <a:t>?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■ Since B → A, by augmenting with </a:t>
            </a:r>
            <a:r>
              <a:rPr lang="en-US" altLang="en-US" sz="1600" i="1" dirty="0"/>
              <a:t>B </a:t>
            </a:r>
            <a:r>
              <a:rPr lang="en-US" altLang="en-US" sz="1600" dirty="0"/>
              <a:t>on both sides (IR2), we have </a:t>
            </a:r>
            <a:r>
              <a:rPr lang="en-US" altLang="en-US" sz="1600" i="1" dirty="0"/>
              <a:t>BB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AB</a:t>
            </a:r>
            <a:r>
              <a:rPr lang="en-US" altLang="en-US" sz="1600" dirty="0"/>
              <a:t>, or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AB </a:t>
            </a:r>
            <a:r>
              <a:rPr lang="en-US" altLang="en-US" sz="1600" dirty="0"/>
              <a:t>(</a:t>
            </a:r>
            <a:r>
              <a:rPr lang="en-US" altLang="en-US" sz="1600" dirty="0" err="1"/>
              <a:t>i</a:t>
            </a:r>
            <a:r>
              <a:rPr lang="en-US" altLang="en-US" sz="1600" dirty="0"/>
              <a:t>). However, </a:t>
            </a:r>
            <a:r>
              <a:rPr lang="en-US" altLang="en-US" sz="1600" i="1" dirty="0"/>
              <a:t>AB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 </a:t>
            </a:r>
            <a:r>
              <a:rPr lang="en-US" altLang="en-US" sz="1600" dirty="0"/>
              <a:t>as given (ii).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■ Hence by the transitive rule (IR3), we get from (</a:t>
            </a:r>
            <a:r>
              <a:rPr lang="en-US" altLang="en-US" sz="1600" dirty="0" err="1"/>
              <a:t>i</a:t>
            </a:r>
            <a:r>
              <a:rPr lang="en-US" altLang="en-US" sz="1600" dirty="0"/>
              <a:t>) and (ii), </a:t>
            </a: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</a:t>
            </a:r>
            <a:r>
              <a:rPr lang="en-US" altLang="en-US" sz="1600" dirty="0"/>
              <a:t>. Hence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i="1" dirty="0"/>
              <a:t>AB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 </a:t>
            </a:r>
            <a:r>
              <a:rPr lang="en-US" altLang="en-US" sz="1600" dirty="0"/>
              <a:t>may be replaced by </a:t>
            </a: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</a:t>
            </a:r>
            <a:r>
              <a:rPr lang="en-US" altLang="en-US" sz="1600" dirty="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■ We now have a set equivalent to original </a:t>
            </a:r>
            <a:r>
              <a:rPr lang="en-US" altLang="en-US" sz="1600" i="1" dirty="0"/>
              <a:t>E </a:t>
            </a:r>
            <a:r>
              <a:rPr lang="en-US" altLang="en-US" sz="1600" dirty="0"/>
              <a:t>, say </a:t>
            </a:r>
            <a:r>
              <a:rPr lang="en-US" altLang="en-US" sz="1600" i="1" dirty="0"/>
              <a:t>E</a:t>
            </a:r>
            <a:r>
              <a:rPr lang="en-US" altLang="en-US" sz="1600" dirty="0"/>
              <a:t>′ : {</a:t>
            </a: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</a:t>
            </a:r>
            <a:r>
              <a:rPr lang="en-US" altLang="en-US" sz="1600" dirty="0"/>
              <a:t>, </a:t>
            </a:r>
            <a:r>
              <a:rPr lang="en-US" altLang="en-US" sz="1600" i="1" dirty="0"/>
              <a:t>D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</a:t>
            </a:r>
            <a:r>
              <a:rPr lang="en-US" altLang="en-US" sz="1600" dirty="0"/>
              <a:t>, </a:t>
            </a: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</a:t>
            </a:r>
            <a:r>
              <a:rPr lang="en-US" altLang="en-US" sz="1600" dirty="0"/>
              <a:t>}.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No further reduction is possible in step 2 since all FDs have a single attribute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on the left-hand side.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■ In step 3 we look for a redundant FD in E′. By using the transitive rule on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 </a:t>
            </a:r>
            <a:r>
              <a:rPr lang="en-US" altLang="en-US" sz="1600" dirty="0"/>
              <a:t>and </a:t>
            </a:r>
            <a:r>
              <a:rPr lang="en-US" altLang="en-US" sz="1600" i="1" dirty="0"/>
              <a:t>D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</a:t>
            </a:r>
            <a:r>
              <a:rPr lang="en-US" altLang="en-US" sz="1600" dirty="0"/>
              <a:t>, we derive </a:t>
            </a: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</a:t>
            </a:r>
            <a:r>
              <a:rPr lang="en-US" altLang="en-US" sz="1600" dirty="0"/>
              <a:t>. Hence </a:t>
            </a: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 </a:t>
            </a:r>
            <a:r>
              <a:rPr lang="en-US" altLang="en-US" sz="1600" dirty="0"/>
              <a:t>is redundant in E’ and can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be eliminated.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■ Hence the minimum cover of E is {</a:t>
            </a:r>
            <a:r>
              <a:rPr lang="en-US" altLang="en-US" sz="1600" i="1" dirty="0"/>
              <a:t>B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D</a:t>
            </a:r>
            <a:r>
              <a:rPr lang="en-US" altLang="en-US" sz="1600" dirty="0"/>
              <a:t>, </a:t>
            </a:r>
            <a:r>
              <a:rPr lang="en-US" altLang="en-US" sz="1600" i="1" dirty="0"/>
              <a:t>D </a:t>
            </a:r>
            <a:r>
              <a:rPr lang="en-US" altLang="en-US" sz="1600" dirty="0"/>
              <a:t>→ </a:t>
            </a:r>
            <a:r>
              <a:rPr lang="en-US" altLang="en-US" sz="1600" i="1" dirty="0"/>
              <a:t>A</a:t>
            </a:r>
            <a:r>
              <a:rPr lang="en-US" altLang="en-US" sz="1600" dirty="0"/>
              <a:t>}.</a:t>
            </a:r>
          </a:p>
        </p:txBody>
      </p:sp>
    </p:spTree>
    <p:extLst>
      <p:ext uri="{BB962C8B-B14F-4D97-AF65-F5344CB8AC3E}">
        <p14:creationId xmlns:p14="http://schemas.microsoft.com/office/powerpoint/2010/main" val="1234978832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Minimal Sets of FDs (5)</a:t>
            </a:r>
          </a:p>
        </p:txBody>
      </p:sp>
      <p:sp>
        <p:nvSpPr>
          <p:cNvPr id="2560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Every set of FDs has an equivalent minimal set</a:t>
            </a:r>
          </a:p>
          <a:p>
            <a:pPr eaLnBrk="1" hangingPunct="1"/>
            <a:r>
              <a:rPr lang="en-US" altLang="en-US" dirty="0">
                <a:ea typeface="MS PGothic" charset="-128"/>
              </a:rPr>
              <a:t>There can be several equivalent minimal sets</a:t>
            </a:r>
          </a:p>
          <a:p>
            <a:pPr eaLnBrk="1" hangingPunct="1"/>
            <a:r>
              <a:rPr lang="en-US" altLang="en-US" dirty="0">
                <a:ea typeface="MS PGothic" charset="-128"/>
              </a:rPr>
              <a:t>There is no simple algorithm for computing a minimal set of FDs that is equivalent to a set F of FDs. The process of Algorithm 15.2 is used until no further reduction is possible.</a:t>
            </a:r>
          </a:p>
          <a:p>
            <a:pPr eaLnBrk="1" hangingPunct="1"/>
            <a:r>
              <a:rPr lang="en-US" altLang="en-US" dirty="0">
                <a:ea typeface="MS PGothic" charset="-128"/>
              </a:rPr>
              <a:t>To synthesize a set of relations, we assume that we start with a set of dependencies that is a minimal set</a:t>
            </a:r>
          </a:p>
          <a:p>
            <a:pPr lvl="1" eaLnBrk="1" hangingPunct="1"/>
            <a:r>
              <a:rPr lang="en-US" altLang="en-US" dirty="0">
                <a:ea typeface="MS PGothic" charset="-128"/>
              </a:rPr>
              <a:t>E.g., see algorithm 15.4 </a:t>
            </a:r>
          </a:p>
        </p:txBody>
      </p:sp>
      <p:sp>
        <p:nvSpPr>
          <p:cNvPr id="604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15- </a:t>
            </a:r>
            <a:fld id="{17902944-1C55-5C46-80F6-5AF22E9C0FAB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94047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/>
              <a:t>Slide 15- </a:t>
            </a:r>
            <a:fld id="{C7A3D5AF-E1C9-654C-BB7B-EF82302025AE}" type="slidenum">
              <a:rPr lang="en-US" altLang="en-US"/>
              <a:pPr/>
              <a:t>18</a:t>
            </a:fld>
            <a:endParaRPr lang="en-CA" altLang="en-US" dirty="0"/>
          </a:p>
        </p:txBody>
      </p:sp>
      <p:sp>
        <p:nvSpPr>
          <p:cNvPr id="792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Algorithm to determine the key of a relation</a:t>
            </a:r>
          </a:p>
        </p:txBody>
      </p:sp>
      <p:sp>
        <p:nvSpPr>
          <p:cNvPr id="792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b="1" dirty="0"/>
              <a:t>Algorithm 15.2a Finding a Key K for R, given a set F of Functional Dependencies</a:t>
            </a:r>
          </a:p>
          <a:p>
            <a:pPr lvl="1">
              <a:lnSpc>
                <a:spcPct val="80000"/>
              </a:lnSpc>
            </a:pPr>
            <a:r>
              <a:rPr lang="en-US" altLang="en-US" sz="2800" b="1" dirty="0"/>
              <a:t>Input: A universal relation R and a set of functional dependencies F on the attributes of R.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sz="2400" b="1" dirty="0">
                <a:solidFill>
                  <a:srgbClr val="800000"/>
                </a:solidFill>
              </a:rPr>
              <a:t>1.</a:t>
            </a:r>
            <a:r>
              <a:rPr lang="en-US" altLang="en-US" sz="2400" b="1" dirty="0"/>
              <a:t> </a:t>
            </a:r>
            <a:r>
              <a:rPr lang="en-US" altLang="en-US" dirty="0"/>
              <a:t>Set K := R;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sz="2400" b="1" dirty="0">
                <a:solidFill>
                  <a:srgbClr val="800000"/>
                </a:solidFill>
              </a:rPr>
              <a:t>2.</a:t>
            </a:r>
            <a:r>
              <a:rPr lang="en-US" altLang="en-US" sz="2400" b="1" dirty="0"/>
              <a:t> </a:t>
            </a:r>
            <a:r>
              <a:rPr lang="en-US" altLang="en-US" dirty="0"/>
              <a:t>For each attribute A in K {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dirty="0"/>
              <a:t>		Compute (K - A)+ with respect to F;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dirty="0"/>
              <a:t>		If (K - A)+ contains all the attributes in R, 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dirty="0"/>
              <a:t>			then set K := K - {A}; 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dirty="0"/>
              <a:t>	} 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/>
              <a:t>Slide 15- </a:t>
            </a:r>
            <a:fld id="{E6C0E13A-F2D2-AA40-863D-62457F904306}" type="slidenum">
              <a:rPr lang="en-US" altLang="en-US"/>
              <a:pPr/>
              <a:t>19</a:t>
            </a:fld>
            <a:endParaRPr lang="en-CA" altLang="en-US" dirty="0"/>
          </a:p>
        </p:txBody>
      </p:sp>
      <p:sp>
        <p:nvSpPr>
          <p:cNvPr id="85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Recap</a:t>
            </a:r>
          </a:p>
        </p:txBody>
      </p:sp>
      <p:sp>
        <p:nvSpPr>
          <p:cNvPr id="85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Functional Dependencies Revisited</a:t>
            </a:r>
          </a:p>
          <a:p>
            <a:r>
              <a:rPr lang="en-US" altLang="en-US" dirty="0"/>
              <a:t>Designing a Set of Relations by Synthesis</a:t>
            </a:r>
          </a:p>
          <a:p>
            <a:r>
              <a:rPr lang="en-US" altLang="en-US" dirty="0"/>
              <a:t>Properties of Relational Decompositions</a:t>
            </a:r>
          </a:p>
          <a:p>
            <a:r>
              <a:rPr lang="en-US" altLang="en-US" dirty="0"/>
              <a:t>Algorithms for Relational Database Schema Design in 3Nf and BCNF</a:t>
            </a:r>
          </a:p>
          <a:p>
            <a:r>
              <a:rPr lang="en-US" altLang="en-US" dirty="0"/>
              <a:t>Multivalued Dependencies and Fourth Normal Form </a:t>
            </a:r>
          </a:p>
          <a:p>
            <a:r>
              <a:rPr lang="en-US" altLang="en-US" dirty="0"/>
              <a:t>Other Dependencies and Normal Forms</a:t>
            </a:r>
          </a:p>
          <a:p>
            <a:endParaRPr lang="en-US" altLang="en-US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/>
              <a:t>Slide 15- </a:t>
            </a:r>
            <a:fld id="{50892F7D-4B61-DC4A-9403-3C24140F5C60}" type="slidenum">
              <a:rPr lang="en-US" altLang="en-US"/>
              <a:pPr/>
              <a:t>2</a:t>
            </a:fld>
            <a:endParaRPr lang="en-CA" altLang="en-US" dirty="0"/>
          </a:p>
        </p:txBody>
      </p:sp>
      <p:sp>
        <p:nvSpPr>
          <p:cNvPr id="7577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Chapter Outline</a:t>
            </a:r>
          </a:p>
        </p:txBody>
      </p:sp>
      <p:sp>
        <p:nvSpPr>
          <p:cNvPr id="7577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1. Further topics in Functional Dependencies </a:t>
            </a:r>
          </a:p>
          <a:p>
            <a:pPr lvl="1"/>
            <a:r>
              <a:rPr lang="en-US" altLang="en-US" dirty="0">
                <a:ea typeface="MS PGothic" charset="-128"/>
              </a:rPr>
              <a:t>1.1 Inference Rules for FDs </a:t>
            </a:r>
          </a:p>
          <a:p>
            <a:pPr lvl="1"/>
            <a:r>
              <a:rPr lang="en-US" altLang="en-US" dirty="0">
                <a:ea typeface="MS PGothic" charset="-128"/>
              </a:rPr>
              <a:t>1.2 Equivalence of Sets of FDs </a:t>
            </a:r>
          </a:p>
          <a:p>
            <a:pPr lvl="1"/>
            <a:r>
              <a:rPr lang="en-US" altLang="en-US" dirty="0">
                <a:ea typeface="MS PGothic" charset="-128"/>
              </a:rPr>
              <a:t>1.3 Minimal Sets of FDs </a:t>
            </a:r>
          </a:p>
        </p:txBody>
      </p:sp>
    </p:spTree>
    <p:extLst>
      <p:ext uri="{BB962C8B-B14F-4D97-AF65-F5344CB8AC3E}">
        <p14:creationId xmlns:p14="http://schemas.microsoft.com/office/powerpoint/2010/main" val="10550122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/>
              <a:t>Slide 15- </a:t>
            </a:r>
            <a:fld id="{50892F7D-4B61-DC4A-9403-3C24140F5C60}" type="slidenum">
              <a:rPr lang="en-US" altLang="en-US"/>
              <a:pPr/>
              <a:t>3</a:t>
            </a:fld>
            <a:endParaRPr lang="en-CA" altLang="en-US" dirty="0"/>
          </a:p>
        </p:txBody>
      </p:sp>
      <p:sp>
        <p:nvSpPr>
          <p:cNvPr id="7577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1. Functional Dependencies : Inference Rules, Equivalence and Minimal Cover</a:t>
            </a:r>
          </a:p>
        </p:txBody>
      </p:sp>
      <p:sp>
        <p:nvSpPr>
          <p:cNvPr id="7577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We discussed functional dependencies in the last chapter.</a:t>
            </a:r>
          </a:p>
          <a:p>
            <a:r>
              <a:rPr lang="en-US" altLang="en-US" dirty="0">
                <a:ea typeface="MS PGothic" charset="-128"/>
              </a:rPr>
              <a:t>To recollect:</a:t>
            </a:r>
          </a:p>
          <a:p>
            <a:pPr marL="0" indent="0">
              <a:buNone/>
            </a:pPr>
            <a:r>
              <a:rPr lang="en-US" altLang="en-US" dirty="0"/>
              <a:t>A set of attributes X </a:t>
            </a:r>
            <a:r>
              <a:rPr lang="en-US" altLang="en-US" i="1" dirty="0"/>
              <a:t>functionally</a:t>
            </a:r>
            <a:r>
              <a:rPr lang="en-US" altLang="en-US" dirty="0"/>
              <a:t> </a:t>
            </a:r>
            <a:r>
              <a:rPr lang="en-US" altLang="en-US" i="1" dirty="0"/>
              <a:t>determines</a:t>
            </a:r>
            <a:r>
              <a:rPr lang="en-US" altLang="en-US" dirty="0"/>
              <a:t>  a set of attributes Y if the value of X determines a unique value for Y.</a:t>
            </a:r>
          </a:p>
          <a:p>
            <a:r>
              <a:rPr lang="en-US" altLang="en-US" dirty="0"/>
              <a:t>Our goal here is to determine the properties of functional dependencies and to find out the ways of manipulating them. </a:t>
            </a:r>
          </a:p>
          <a:p>
            <a:endParaRPr lang="en-US" altLang="en-US" dirty="0">
              <a:ea typeface="MS PGothic" charset="-128"/>
            </a:endParaRPr>
          </a:p>
          <a:p>
            <a:endParaRPr lang="en-US" altLang="en-US" dirty="0"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285203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Defining Functional Dependencies </a:t>
            </a:r>
          </a:p>
        </p:txBody>
      </p:sp>
      <p:sp>
        <p:nvSpPr>
          <p:cNvPr id="5120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X → Y holds if whenever two tuples have the same value for X, they </a:t>
            </a:r>
            <a:r>
              <a:rPr lang="en-US" altLang="en-US" sz="2400" i="1" dirty="0"/>
              <a:t>must have </a:t>
            </a:r>
            <a:r>
              <a:rPr lang="en-US" altLang="en-US" sz="2400" dirty="0"/>
              <a:t>the same value for Y</a:t>
            </a:r>
          </a:p>
          <a:p>
            <a:pPr lvl="1" eaLnBrk="1" hangingPunct="1"/>
            <a:r>
              <a:rPr lang="en-US" altLang="en-US" sz="2200" dirty="0"/>
              <a:t>For any two tuples t1 and t2 in any relation instance r(R): If  t1[X]=t2[X], </a:t>
            </a:r>
            <a:r>
              <a:rPr lang="en-US" altLang="en-US" sz="2200" i="1" dirty="0"/>
              <a:t>then</a:t>
            </a:r>
            <a:r>
              <a:rPr lang="en-US" altLang="en-US" sz="2200" dirty="0"/>
              <a:t> t1[Y]=t2[Y]</a:t>
            </a:r>
          </a:p>
          <a:p>
            <a:pPr eaLnBrk="1" hangingPunct="1"/>
            <a:r>
              <a:rPr lang="en-US" altLang="en-US" sz="2400" dirty="0"/>
              <a:t>X → Y in R specifies a </a:t>
            </a:r>
            <a:r>
              <a:rPr lang="en-US" altLang="en-US" sz="2400" i="1" dirty="0"/>
              <a:t>constraint</a:t>
            </a:r>
            <a:r>
              <a:rPr lang="en-US" altLang="en-US" sz="2400" dirty="0"/>
              <a:t> on all relation instances r(R)</a:t>
            </a:r>
          </a:p>
          <a:p>
            <a:pPr eaLnBrk="1" hangingPunct="1"/>
            <a:r>
              <a:rPr lang="en-US" altLang="en-US" sz="2400" dirty="0"/>
              <a:t>Written as X → Y; can be displayed graphically on a relation schema as in Figures in Chapter 14.  ( denoted by the arrow:  ).</a:t>
            </a:r>
          </a:p>
          <a:p>
            <a:pPr eaLnBrk="1" hangingPunct="1"/>
            <a:r>
              <a:rPr lang="en-US" altLang="en-US" sz="2400" dirty="0"/>
              <a:t>FDs are derived from the real-world constraints on the attributes </a:t>
            </a:r>
          </a:p>
        </p:txBody>
      </p:sp>
      <p:sp>
        <p:nvSpPr>
          <p:cNvPr id="4403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400" dirty="0">
                <a:solidFill>
                  <a:srgbClr val="990033"/>
                </a:solidFill>
              </a:rPr>
              <a:t>Slide 15- </a:t>
            </a:r>
            <a:fld id="{2A6F1FA5-82F3-4C77-BD3D-1F4E2336F594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45781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1.1 Inference Rules for FDs (1) 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z="2400" b="1" dirty="0"/>
              <a:t>Definition:</a:t>
            </a:r>
            <a:r>
              <a:rPr lang="en-US" sz="2400" dirty="0"/>
              <a:t> An FD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is </a:t>
            </a:r>
            <a:r>
              <a:rPr lang="en-US" sz="2400" b="1" dirty="0"/>
              <a:t>inferred from</a:t>
            </a:r>
            <a:r>
              <a:rPr lang="en-US" sz="2400" dirty="0"/>
              <a:t> or </a:t>
            </a:r>
            <a:r>
              <a:rPr lang="en-US" sz="2400" b="1" dirty="0"/>
              <a:t>implied by</a:t>
            </a:r>
            <a:r>
              <a:rPr lang="en-US" sz="2400" dirty="0"/>
              <a:t> a set of dependencies </a:t>
            </a:r>
            <a:r>
              <a:rPr lang="en-US" sz="2400" i="1" dirty="0"/>
              <a:t>F</a:t>
            </a:r>
            <a:r>
              <a:rPr lang="en-US" sz="2400" dirty="0"/>
              <a:t> specified on </a:t>
            </a:r>
            <a:r>
              <a:rPr lang="en-US" sz="2400" i="1" dirty="0"/>
              <a:t>R</a:t>
            </a:r>
            <a:r>
              <a:rPr lang="en-US" sz="2400" dirty="0"/>
              <a:t> if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holds in </a:t>
            </a:r>
            <a:r>
              <a:rPr lang="en-US" sz="2400" i="1" dirty="0"/>
              <a:t>every</a:t>
            </a:r>
            <a:r>
              <a:rPr lang="en-US" sz="2400" dirty="0"/>
              <a:t> legal relation state </a:t>
            </a:r>
            <a:r>
              <a:rPr lang="en-US" sz="2400" i="1" dirty="0"/>
              <a:t>r</a:t>
            </a:r>
            <a:r>
              <a:rPr lang="en-US" sz="2400" dirty="0"/>
              <a:t> of </a:t>
            </a:r>
            <a:r>
              <a:rPr lang="en-US" sz="2400" i="1" dirty="0"/>
              <a:t>R</a:t>
            </a:r>
            <a:r>
              <a:rPr lang="en-US" sz="2400" dirty="0"/>
              <a:t>; that is, whenever </a:t>
            </a:r>
            <a:r>
              <a:rPr lang="en-US" sz="2400" i="1" dirty="0"/>
              <a:t>r</a:t>
            </a:r>
            <a:r>
              <a:rPr lang="en-US" sz="2400" dirty="0"/>
              <a:t> satisfies all the dependencies in </a:t>
            </a:r>
            <a:r>
              <a:rPr lang="en-US" sz="2400" i="1" dirty="0"/>
              <a:t>F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also holds in </a:t>
            </a:r>
            <a:r>
              <a:rPr lang="en-US" sz="2400" i="1" dirty="0"/>
              <a:t>r</a:t>
            </a:r>
            <a:r>
              <a:rPr lang="en-US" sz="24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ea typeface="MS PGothic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ea typeface="MS PGothic" charset="-128"/>
              </a:rPr>
              <a:t>Given a set of FDs F, we can </a:t>
            </a:r>
            <a:r>
              <a:rPr lang="en-US" altLang="en-US" sz="2400" b="1" dirty="0">
                <a:ea typeface="MS PGothic" charset="-128"/>
              </a:rPr>
              <a:t>infer</a:t>
            </a:r>
            <a:r>
              <a:rPr lang="en-US" altLang="en-US" sz="2400" dirty="0">
                <a:ea typeface="MS PGothic" charset="-128"/>
              </a:rPr>
              <a:t> additional FDs that hold whenever the FDs in F hold</a:t>
            </a:r>
            <a:endParaRPr lang="en-US" altLang="en-US" sz="2200" dirty="0">
              <a:ea typeface="MS PGothic" charset="-128"/>
            </a:endParaRPr>
          </a:p>
        </p:txBody>
      </p:sp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15- </a:t>
            </a:r>
            <a:fld id="{D498569D-9F64-6A46-B456-D214B57BF2B8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91264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Inference Rules for FDs (2) 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ea typeface="MS PGothic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ea typeface="MS PGothic" charset="-128"/>
              </a:rPr>
              <a:t>Armstrong's inference rules: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>
                <a:ea typeface="MS PGothic" charset="-128"/>
              </a:rPr>
              <a:t>IR1. (</a:t>
            </a:r>
            <a:r>
              <a:rPr lang="en-US" altLang="en-US" sz="2200" b="1" dirty="0">
                <a:ea typeface="MS PGothic" charset="-128"/>
              </a:rPr>
              <a:t>Reflexive</a:t>
            </a:r>
            <a:r>
              <a:rPr lang="en-US" altLang="en-US" sz="2200" dirty="0">
                <a:ea typeface="MS PGothic" charset="-128"/>
              </a:rPr>
              <a:t>) If Y </a:t>
            </a:r>
            <a:r>
              <a:rPr lang="en-US" altLang="en-US" sz="2200" i="1" dirty="0">
                <a:ea typeface="MS PGothic" charset="-128"/>
              </a:rPr>
              <a:t>subset-of</a:t>
            </a:r>
            <a:r>
              <a:rPr lang="en-US" altLang="en-US" sz="2200" dirty="0">
                <a:ea typeface="MS PGothic" charset="-128"/>
              </a:rPr>
              <a:t> X, then X </a:t>
            </a:r>
            <a:r>
              <a:rPr lang="en-US" altLang="en-US" sz="2000" dirty="0"/>
              <a:t>→</a:t>
            </a:r>
            <a:r>
              <a:rPr lang="en-US" altLang="en-US" sz="2200" dirty="0">
                <a:ea typeface="MS PGothic" charset="-128"/>
              </a:rPr>
              <a:t> 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>
                <a:ea typeface="MS PGothic" charset="-128"/>
              </a:rPr>
              <a:t>IR2. (</a:t>
            </a:r>
            <a:r>
              <a:rPr lang="en-US" altLang="en-US" sz="2200" b="1" dirty="0">
                <a:ea typeface="MS PGothic" charset="-128"/>
              </a:rPr>
              <a:t>Augmentation</a:t>
            </a:r>
            <a:r>
              <a:rPr lang="en-US" altLang="en-US" sz="2200" dirty="0">
                <a:ea typeface="MS PGothic" charset="-128"/>
              </a:rPr>
              <a:t>) If X </a:t>
            </a:r>
            <a:r>
              <a:rPr lang="en-US" altLang="en-US" sz="2000" dirty="0"/>
              <a:t>→</a:t>
            </a:r>
            <a:r>
              <a:rPr lang="en-US" altLang="en-US" sz="2200" dirty="0">
                <a:ea typeface="MS PGothic" charset="-128"/>
              </a:rPr>
              <a:t> Y, then XZ</a:t>
            </a:r>
            <a:r>
              <a:rPr lang="en-US" altLang="en-US" sz="2000" dirty="0"/>
              <a:t> → </a:t>
            </a:r>
            <a:r>
              <a:rPr lang="en-US" altLang="en-US" sz="2200" dirty="0">
                <a:ea typeface="MS PGothic" charset="-128"/>
              </a:rPr>
              <a:t>YZ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>
                <a:ea typeface="MS PGothic" charset="-128"/>
              </a:rPr>
              <a:t>(Notation: XZ stands for X U Z)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>
                <a:ea typeface="MS PGothic" charset="-128"/>
              </a:rPr>
              <a:t>IR3. (</a:t>
            </a:r>
            <a:r>
              <a:rPr lang="en-US" altLang="en-US" sz="2200" b="1" dirty="0">
                <a:ea typeface="MS PGothic" charset="-128"/>
              </a:rPr>
              <a:t>Transitive</a:t>
            </a:r>
            <a:r>
              <a:rPr lang="en-US" altLang="en-US" sz="2200" dirty="0">
                <a:ea typeface="MS PGothic" charset="-128"/>
              </a:rPr>
              <a:t>) If X </a:t>
            </a:r>
            <a:r>
              <a:rPr lang="en-US" altLang="en-US" sz="2000" dirty="0"/>
              <a:t>→</a:t>
            </a:r>
            <a:r>
              <a:rPr lang="en-US" altLang="en-US" sz="2200" dirty="0">
                <a:ea typeface="MS PGothic" charset="-128"/>
              </a:rPr>
              <a:t> Y and Y </a:t>
            </a:r>
            <a:r>
              <a:rPr lang="en-US" altLang="en-US" sz="2000" dirty="0"/>
              <a:t>→</a:t>
            </a:r>
            <a:r>
              <a:rPr lang="en-US" altLang="en-US" sz="2200" dirty="0">
                <a:ea typeface="MS PGothic" charset="-128"/>
              </a:rPr>
              <a:t> Z, then X </a:t>
            </a:r>
            <a:r>
              <a:rPr lang="en-US" altLang="en-US" sz="2000" dirty="0"/>
              <a:t>→</a:t>
            </a:r>
            <a:r>
              <a:rPr lang="en-US" altLang="en-US" sz="2200" dirty="0">
                <a:ea typeface="MS PGothic" charset="-128"/>
              </a:rPr>
              <a:t> Z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ea typeface="MS PGothic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ea typeface="MS PGothic" charset="-128"/>
              </a:rPr>
              <a:t>IR1, IR2, IR3 form a </a:t>
            </a:r>
            <a:r>
              <a:rPr lang="en-US" altLang="en-US" sz="2400" b="1" dirty="0">
                <a:ea typeface="MS PGothic" charset="-128"/>
              </a:rPr>
              <a:t>sound</a:t>
            </a:r>
            <a:r>
              <a:rPr lang="en-US" altLang="en-US" sz="2400" dirty="0">
                <a:ea typeface="MS PGothic" charset="-128"/>
              </a:rPr>
              <a:t> and </a:t>
            </a:r>
            <a:r>
              <a:rPr lang="en-US" altLang="en-US" sz="2400" b="1" dirty="0">
                <a:ea typeface="MS PGothic" charset="-128"/>
              </a:rPr>
              <a:t>complete</a:t>
            </a:r>
            <a:r>
              <a:rPr lang="en-US" altLang="en-US" sz="2400" dirty="0">
                <a:ea typeface="MS PGothic" charset="-128"/>
              </a:rPr>
              <a:t> set of inference rules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>
                <a:ea typeface="MS PGothic" charset="-128"/>
              </a:rPr>
              <a:t>These are rules hold and all other rules that hold can be deduced from these</a:t>
            </a:r>
          </a:p>
        </p:txBody>
      </p:sp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15- </a:t>
            </a:r>
            <a:fld id="{D498569D-9F64-6A46-B456-D214B57BF2B8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9559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Inference Rules for FDs (3)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MS PGothic" charset="-128"/>
              </a:rPr>
              <a:t>Some additional inference rules that are useful: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ea typeface="MS PGothic" charset="-128"/>
              </a:rPr>
              <a:t>Decomposition:</a:t>
            </a:r>
            <a:r>
              <a:rPr lang="en-US" altLang="en-US" dirty="0">
                <a:ea typeface="MS PGothic" charset="-128"/>
              </a:rPr>
              <a:t> If X </a:t>
            </a:r>
            <a:r>
              <a:rPr lang="en-US" altLang="en-US" sz="2800" dirty="0"/>
              <a:t>→</a:t>
            </a:r>
            <a:r>
              <a:rPr lang="en-US" altLang="en-US" dirty="0">
                <a:ea typeface="MS PGothic" charset="-128"/>
              </a:rPr>
              <a:t> YZ, then X </a:t>
            </a:r>
            <a:r>
              <a:rPr lang="en-US" altLang="en-US" sz="2800" dirty="0"/>
              <a:t>→</a:t>
            </a:r>
            <a:r>
              <a:rPr lang="en-US" altLang="en-US" dirty="0">
                <a:ea typeface="MS PGothic" charset="-128"/>
              </a:rPr>
              <a:t> Y and X </a:t>
            </a:r>
            <a:r>
              <a:rPr lang="en-US" altLang="en-US" sz="2800" dirty="0"/>
              <a:t>→</a:t>
            </a:r>
            <a:r>
              <a:rPr lang="en-US" altLang="en-US" dirty="0">
                <a:ea typeface="MS PGothic" charset="-128"/>
              </a:rPr>
              <a:t> Z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>
                <a:ea typeface="MS PGothic" charset="-128"/>
              </a:rPr>
              <a:t>Union:</a:t>
            </a:r>
            <a:r>
              <a:rPr lang="en-US" altLang="en-US" dirty="0">
                <a:ea typeface="MS PGothic" charset="-128"/>
              </a:rPr>
              <a:t> If X </a:t>
            </a:r>
            <a:r>
              <a:rPr lang="en-US" altLang="en-US" sz="2800" dirty="0"/>
              <a:t>→</a:t>
            </a:r>
            <a:r>
              <a:rPr lang="en-US" altLang="en-US" dirty="0">
                <a:ea typeface="MS PGothic" charset="-128"/>
              </a:rPr>
              <a:t> Y and X </a:t>
            </a:r>
            <a:r>
              <a:rPr lang="en-US" altLang="en-US" sz="2800" dirty="0"/>
              <a:t>→</a:t>
            </a:r>
            <a:r>
              <a:rPr lang="en-US" altLang="en-US" dirty="0">
                <a:ea typeface="MS PGothic" charset="-128"/>
              </a:rPr>
              <a:t> Z, then X </a:t>
            </a:r>
            <a:r>
              <a:rPr lang="en-US" altLang="en-US" sz="2800" dirty="0"/>
              <a:t>→</a:t>
            </a:r>
            <a:r>
              <a:rPr lang="en-US" altLang="en-US" dirty="0">
                <a:ea typeface="MS PGothic" charset="-128"/>
              </a:rPr>
              <a:t> YZ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dirty="0" err="1">
                <a:ea typeface="MS PGothic" charset="-128"/>
              </a:rPr>
              <a:t>Psuedotransitivity</a:t>
            </a:r>
            <a:r>
              <a:rPr lang="en-US" altLang="en-US" b="1" dirty="0">
                <a:ea typeface="MS PGothic" charset="-128"/>
              </a:rPr>
              <a:t>:</a:t>
            </a:r>
            <a:r>
              <a:rPr lang="en-US" altLang="en-US" dirty="0">
                <a:ea typeface="MS PGothic" charset="-128"/>
              </a:rPr>
              <a:t> If X </a:t>
            </a:r>
            <a:r>
              <a:rPr lang="en-US" altLang="en-US" sz="2800" dirty="0"/>
              <a:t>→</a:t>
            </a:r>
            <a:r>
              <a:rPr lang="en-US" altLang="en-US" dirty="0">
                <a:ea typeface="MS PGothic" charset="-128"/>
              </a:rPr>
              <a:t> Y and WY </a:t>
            </a:r>
            <a:r>
              <a:rPr lang="en-US" altLang="en-US" sz="2800" dirty="0"/>
              <a:t>→</a:t>
            </a:r>
            <a:r>
              <a:rPr lang="en-US" altLang="en-US" dirty="0">
                <a:ea typeface="MS PGothic" charset="-128"/>
              </a:rPr>
              <a:t> Z, then WX </a:t>
            </a:r>
            <a:r>
              <a:rPr lang="en-US" altLang="en-US" sz="2800" dirty="0"/>
              <a:t>→</a:t>
            </a:r>
            <a:r>
              <a:rPr lang="en-US" altLang="en-US" dirty="0">
                <a:ea typeface="MS PGothic" charset="-128"/>
              </a:rPr>
              <a:t> Z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ea typeface="MS PGothic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MS PGothic" charset="-128"/>
              </a:rPr>
              <a:t>The last three inference rules, as well as any other inference rules, can be deduced from IR1, IR2, and IR3 (completeness property) </a:t>
            </a:r>
          </a:p>
        </p:txBody>
      </p:sp>
      <p:sp>
        <p:nvSpPr>
          <p:cNvPr id="522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15 - </a:t>
            </a:r>
            <a:fld id="{83CAF129-7860-2141-AB20-B71D9A1D1B68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36501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Closure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ea typeface="MS PGothic" charset="-128"/>
              </a:rPr>
              <a:t>Closure</a:t>
            </a:r>
            <a:r>
              <a:rPr lang="en-US" altLang="en-US" dirty="0">
                <a:ea typeface="MS PGothic" charset="-128"/>
              </a:rPr>
              <a:t> of a set F of FDs is the set F</a:t>
            </a:r>
            <a:r>
              <a:rPr lang="en-US" altLang="en-US" baseline="30000" dirty="0">
                <a:ea typeface="MS PGothic" charset="-128"/>
              </a:rPr>
              <a:t>+</a:t>
            </a:r>
            <a:r>
              <a:rPr lang="en-US" altLang="en-US" dirty="0">
                <a:ea typeface="MS PGothic" charset="-128"/>
              </a:rPr>
              <a:t> of all FDs that can be inferred from F</a:t>
            </a:r>
          </a:p>
          <a:p>
            <a:pPr eaLnBrk="1" hangingPunct="1"/>
            <a:endParaRPr lang="en-US" altLang="en-US" dirty="0">
              <a:ea typeface="MS PGothic" charset="-128"/>
            </a:endParaRPr>
          </a:p>
          <a:p>
            <a:pPr eaLnBrk="1" hangingPunct="1"/>
            <a:r>
              <a:rPr lang="en-US" altLang="en-US" b="1" dirty="0">
                <a:ea typeface="MS PGothic" charset="-128"/>
              </a:rPr>
              <a:t>Closure</a:t>
            </a:r>
            <a:r>
              <a:rPr lang="en-US" altLang="en-US" dirty="0">
                <a:ea typeface="MS PGothic" charset="-128"/>
              </a:rPr>
              <a:t> of a set of attributes X with respect to F is the set X</a:t>
            </a:r>
            <a:r>
              <a:rPr lang="en-US" altLang="en-US" baseline="30000" dirty="0">
                <a:ea typeface="MS PGothic" charset="-128"/>
              </a:rPr>
              <a:t>+</a:t>
            </a:r>
            <a:r>
              <a:rPr lang="en-US" altLang="en-US" dirty="0">
                <a:ea typeface="MS PGothic" charset="-128"/>
              </a:rPr>
              <a:t> of all attributes that are functionally determined by X</a:t>
            </a:r>
          </a:p>
          <a:p>
            <a:pPr eaLnBrk="1" hangingPunct="1"/>
            <a:endParaRPr lang="en-US" altLang="en-US" dirty="0">
              <a:ea typeface="MS PGothic" charset="-128"/>
            </a:endParaRPr>
          </a:p>
          <a:p>
            <a:pPr eaLnBrk="1" hangingPunct="1"/>
            <a:r>
              <a:rPr lang="en-US" altLang="en-US" dirty="0">
                <a:ea typeface="MS PGothic" charset="-128"/>
              </a:rPr>
              <a:t>X</a:t>
            </a:r>
            <a:r>
              <a:rPr lang="en-US" altLang="en-US" baseline="30000" dirty="0">
                <a:ea typeface="MS PGothic" charset="-128"/>
              </a:rPr>
              <a:t>+</a:t>
            </a:r>
            <a:r>
              <a:rPr lang="en-US" altLang="en-US" dirty="0">
                <a:ea typeface="MS PGothic" charset="-128"/>
              </a:rPr>
              <a:t> can be calculated by repeatedly applying IR1, IR2, IR3 using the FDs in F </a:t>
            </a:r>
          </a:p>
        </p:txBody>
      </p:sp>
      <p:sp>
        <p:nvSpPr>
          <p:cNvPr id="542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15 - </a:t>
            </a:r>
            <a:fld id="{AE791181-4A62-624C-9A04-6607AAE81EA2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9577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MS PGothic" charset="-128"/>
              </a:rPr>
              <a:t>Algorithm to determine Closure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b="1" dirty="0"/>
              <a:t>Algorithm 15.1.</a:t>
            </a:r>
            <a:r>
              <a:rPr lang="en-US" dirty="0"/>
              <a:t> Determining </a:t>
            </a:r>
            <a:r>
              <a:rPr lang="en-US" i="1" dirty="0"/>
              <a:t>X</a:t>
            </a:r>
            <a:r>
              <a:rPr lang="en-US" baseline="30000" dirty="0"/>
              <a:t>+</a:t>
            </a:r>
            <a:r>
              <a:rPr lang="en-US" dirty="0"/>
              <a:t>, the Closure of </a:t>
            </a:r>
            <a:r>
              <a:rPr lang="en-US" i="1" dirty="0"/>
              <a:t>X</a:t>
            </a:r>
            <a:r>
              <a:rPr lang="en-US" dirty="0"/>
              <a:t> under </a:t>
            </a:r>
            <a:r>
              <a:rPr lang="en-US" i="1" dirty="0"/>
              <a:t>F</a:t>
            </a:r>
            <a:endParaRPr lang="en-US" dirty="0"/>
          </a:p>
          <a:p>
            <a:pPr hangingPunct="0"/>
            <a:r>
              <a:rPr lang="en-US" b="1" dirty="0"/>
              <a:t>Input:</a:t>
            </a:r>
            <a:r>
              <a:rPr lang="en-US" dirty="0"/>
              <a:t> A set </a:t>
            </a:r>
            <a:r>
              <a:rPr lang="en-US" i="1" dirty="0"/>
              <a:t>F</a:t>
            </a:r>
            <a:r>
              <a:rPr lang="en-US" dirty="0"/>
              <a:t> of FDs on a relation schema R, and a set of attributes </a:t>
            </a:r>
            <a:r>
              <a:rPr lang="en-US" i="1" dirty="0"/>
              <a:t>X</a:t>
            </a:r>
            <a:r>
              <a:rPr lang="en-US" dirty="0"/>
              <a:t>, which is a subset of R.</a:t>
            </a:r>
          </a:p>
          <a:p>
            <a:pPr marL="400050" lvl="1" indent="0" hangingPunct="0">
              <a:buNone/>
            </a:pPr>
            <a:r>
              <a:rPr lang="en-US" sz="2800" i="1" dirty="0"/>
              <a:t>X</a:t>
            </a:r>
            <a:r>
              <a:rPr lang="en-US" sz="2800" baseline="30000" dirty="0"/>
              <a:t>+</a:t>
            </a:r>
            <a:r>
              <a:rPr lang="en-US" sz="2800" dirty="0"/>
              <a:t> := </a:t>
            </a:r>
            <a:r>
              <a:rPr lang="en-US" sz="2800" i="1" dirty="0"/>
              <a:t>X</a:t>
            </a:r>
            <a:r>
              <a:rPr lang="en-US" sz="2800" dirty="0"/>
              <a:t>;</a:t>
            </a:r>
          </a:p>
          <a:p>
            <a:pPr marL="400050" lvl="1" indent="0" hangingPunct="0">
              <a:buNone/>
            </a:pPr>
            <a:r>
              <a:rPr lang="en-US" sz="2800" dirty="0"/>
              <a:t>repeat</a:t>
            </a:r>
          </a:p>
          <a:p>
            <a:pPr marL="400050" lvl="1" indent="0" hangingPunct="0">
              <a:buNone/>
            </a:pPr>
            <a:r>
              <a:rPr lang="en-US" sz="2800" dirty="0"/>
              <a:t>	</a:t>
            </a:r>
            <a:r>
              <a:rPr lang="en-US" sz="2800" dirty="0" err="1"/>
              <a:t>old</a:t>
            </a:r>
            <a:r>
              <a:rPr lang="en-US" sz="2800" i="1" dirty="0" err="1"/>
              <a:t>X</a:t>
            </a:r>
            <a:r>
              <a:rPr lang="en-US" sz="2800" baseline="30000" dirty="0"/>
              <a:t>+</a:t>
            </a:r>
            <a:r>
              <a:rPr lang="en-US" sz="2800" dirty="0"/>
              <a:t> := </a:t>
            </a:r>
            <a:r>
              <a:rPr lang="en-US" sz="2800" i="1" dirty="0"/>
              <a:t>X</a:t>
            </a:r>
            <a:r>
              <a:rPr lang="en-US" sz="2800" baseline="30000" dirty="0"/>
              <a:t>+</a:t>
            </a:r>
            <a:r>
              <a:rPr lang="en-US" sz="2800" dirty="0"/>
              <a:t>;</a:t>
            </a:r>
          </a:p>
          <a:p>
            <a:pPr marL="400050" lvl="1" indent="0" hangingPunct="0">
              <a:buNone/>
            </a:pPr>
            <a:r>
              <a:rPr lang="en-US" sz="2800" dirty="0"/>
              <a:t>for each functional dependency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</a:t>
            </a:r>
            <a:r>
              <a:rPr lang="en-US" sz="2800" dirty="0"/>
              <a:t> </a:t>
            </a:r>
            <a:r>
              <a:rPr lang="en-US" sz="2800" i="1" dirty="0"/>
              <a:t>Z</a:t>
            </a:r>
            <a:r>
              <a:rPr lang="en-US" sz="2800" dirty="0"/>
              <a:t> in </a:t>
            </a:r>
            <a:r>
              <a:rPr lang="en-US" sz="2800" i="1" dirty="0"/>
              <a:t>F</a:t>
            </a:r>
            <a:r>
              <a:rPr lang="en-US" sz="2800" dirty="0"/>
              <a:t> do</a:t>
            </a:r>
          </a:p>
          <a:p>
            <a:pPr marL="400050" lvl="1" indent="0" hangingPunct="0">
              <a:buNone/>
            </a:pPr>
            <a:r>
              <a:rPr lang="en-US" sz="2800" dirty="0"/>
              <a:t>		if </a:t>
            </a:r>
            <a:r>
              <a:rPr lang="en-US" sz="2800" i="1" dirty="0"/>
              <a:t>X</a:t>
            </a:r>
            <a:r>
              <a:rPr lang="en-US" sz="2800" baseline="30000" dirty="0"/>
              <a:t>+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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then </a:t>
            </a:r>
            <a:r>
              <a:rPr lang="en-US" sz="2800" i="1" dirty="0"/>
              <a:t>X</a:t>
            </a:r>
            <a:r>
              <a:rPr lang="en-US" sz="2800" baseline="30000" dirty="0"/>
              <a:t>+</a:t>
            </a:r>
            <a:r>
              <a:rPr lang="en-US" sz="2800" dirty="0"/>
              <a:t> := </a:t>
            </a:r>
            <a:r>
              <a:rPr lang="en-US" sz="2800" i="1" dirty="0"/>
              <a:t>X</a:t>
            </a:r>
            <a:r>
              <a:rPr lang="en-US" sz="2800" baseline="30000" dirty="0"/>
              <a:t>+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</a:t>
            </a:r>
            <a:r>
              <a:rPr lang="en-US" sz="2800" dirty="0"/>
              <a:t> </a:t>
            </a:r>
            <a:r>
              <a:rPr lang="en-US" sz="2800" i="1" dirty="0"/>
              <a:t>Z</a:t>
            </a:r>
            <a:r>
              <a:rPr lang="en-US" sz="2800" dirty="0"/>
              <a:t>;</a:t>
            </a:r>
          </a:p>
          <a:p>
            <a:pPr marL="400050" lvl="1" indent="0" hangingPunct="0">
              <a:buNone/>
            </a:pPr>
            <a:r>
              <a:rPr lang="en-US" sz="2800" dirty="0"/>
              <a:t>until (</a:t>
            </a:r>
            <a:r>
              <a:rPr lang="en-US" sz="2800" i="1" dirty="0"/>
              <a:t>X</a:t>
            </a:r>
            <a:r>
              <a:rPr lang="en-US" sz="2800" baseline="30000" dirty="0"/>
              <a:t>+</a:t>
            </a:r>
            <a:r>
              <a:rPr lang="en-US" sz="2800" dirty="0"/>
              <a:t> = </a:t>
            </a:r>
            <a:r>
              <a:rPr lang="en-US" sz="2800" dirty="0" err="1"/>
              <a:t>old</a:t>
            </a:r>
            <a:r>
              <a:rPr lang="en-US" sz="2800" i="1" dirty="0" err="1"/>
              <a:t>X</a:t>
            </a:r>
            <a:r>
              <a:rPr lang="en-US" sz="2800" baseline="30000" dirty="0"/>
              <a:t>+</a:t>
            </a:r>
            <a:r>
              <a:rPr lang="en-US" sz="2800" dirty="0"/>
              <a:t>);</a:t>
            </a:r>
          </a:p>
          <a:p>
            <a:pPr hangingPunct="0"/>
            <a:endParaRPr lang="en-US" dirty="0"/>
          </a:p>
        </p:txBody>
      </p:sp>
      <p:sp>
        <p:nvSpPr>
          <p:cNvPr id="542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charset="2"/>
              <a:buChar char="n"/>
              <a:defRPr sz="2800">
                <a:solidFill>
                  <a:schemeClr val="tx2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600">
                <a:solidFill>
                  <a:srgbClr val="800000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400">
                <a:solidFill>
                  <a:schemeClr val="tx2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charset="2"/>
              <a:buChar char="n"/>
              <a:defRPr sz="2000">
                <a:solidFill>
                  <a:srgbClr val="800000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charset="2"/>
              <a:buChar char="n"/>
              <a:defRPr sz="2000">
                <a:solidFill>
                  <a:schemeClr val="tx2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15 - </a:t>
            </a:r>
            <a:fld id="{AE791181-4A62-624C-9A04-6607AAE81EA2}" type="slidenum">
              <a:rPr lang="en-US" altLang="en-US" sz="140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None/>
              </a:pPr>
              <a:t>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573331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3237</TotalTime>
  <Words>2080</Words>
  <Application>Microsoft Macintosh PowerPoint</Application>
  <PresentationFormat>Letter Paper (8.5x11 in)</PresentationFormat>
  <Paragraphs>184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Tahoma</vt:lpstr>
      <vt:lpstr>Wingdings</vt:lpstr>
      <vt:lpstr>Blends</vt:lpstr>
      <vt:lpstr>PowerPoint Presentation</vt:lpstr>
      <vt:lpstr>Chapter Outline</vt:lpstr>
      <vt:lpstr>1. Functional Dependencies : Inference Rules, Equivalence and Minimal Cover</vt:lpstr>
      <vt:lpstr>Defining Functional Dependencies </vt:lpstr>
      <vt:lpstr>1.1 Inference Rules for FDs (1) </vt:lpstr>
      <vt:lpstr>Inference Rules for FDs (2) </vt:lpstr>
      <vt:lpstr>Inference Rules for FDs (3)</vt:lpstr>
      <vt:lpstr>Closure</vt:lpstr>
      <vt:lpstr>Algorithm to determine Closure</vt:lpstr>
      <vt:lpstr>Example of Closure (1) </vt:lpstr>
      <vt:lpstr>Example of Closure (2) </vt:lpstr>
      <vt:lpstr>1.2 Equivalence of Sets of FDs </vt:lpstr>
      <vt:lpstr>1.3 Finding Minimal Cover of F.D.s (1)</vt:lpstr>
      <vt:lpstr>Minimal Sets of FDs (2) </vt:lpstr>
      <vt:lpstr>Minimal Sets of FDs (3)</vt:lpstr>
      <vt:lpstr>Computing the Minimal Sets of FDs (4)</vt:lpstr>
      <vt:lpstr>Minimal Sets of FDs (5)</vt:lpstr>
      <vt:lpstr>Algorithm to determine the key of a relation</vt:lpstr>
      <vt:lpstr>Recap</vt:lpstr>
    </vt:vector>
  </TitlesOfParts>
  <Manager/>
  <Company>Copyright © 2007 Ramez Elmasri and Shamkant B. Navathe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</dc:title>
  <dc:subject>Relational Database Design Algorithms and Further Dependencies</dc:subject>
  <dc:creator>Elmasri/Navathe</dc:creator>
  <cp:keywords/>
  <dc:description/>
  <cp:lastModifiedBy>steven.fulakeza@lc.cuny.edu</cp:lastModifiedBy>
  <cp:revision>126</cp:revision>
  <cp:lastPrinted>2001-11-04T00:51:13Z</cp:lastPrinted>
  <dcterms:created xsi:type="dcterms:W3CDTF">2005-02-25T19:46:41Z</dcterms:created>
  <dcterms:modified xsi:type="dcterms:W3CDTF">2020-06-16T20:09:47Z</dcterms:modified>
  <cp:category/>
</cp:coreProperties>
</file>