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6" r:id="rId37"/>
    <p:sldId id="292" r:id="rId38"/>
    <p:sldId id="291" r:id="rId39"/>
    <p:sldId id="293" r:id="rId40"/>
    <p:sldId id="294" r:id="rId41"/>
    <p:sldId id="295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7"/>
    <p:restoredTop sz="94719"/>
  </p:normalViewPr>
  <p:slideViewPr>
    <p:cSldViewPr snapToGrid="0">
      <p:cViewPr varScale="1">
        <p:scale>
          <a:sx n="138" d="100"/>
          <a:sy n="138" d="100"/>
        </p:scale>
        <p:origin x="17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DB646-844A-3B34-57D0-49A7AC22F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92A4B-5A86-CCBB-B0A8-4BB80A3F2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2497B-C20D-42F4-35B6-34267700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3B1A3-EE7A-A33B-6546-51B55423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2753-3215-F18B-92C9-C01CE26C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5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9474-B78F-E7FD-289D-0C72ED50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0532C-FD1C-2535-0A3A-2F508A97A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F0C51-2663-5807-045F-035B9B34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D1FE4-F592-4533-6379-384A32E7A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9AC2-6FE8-088E-7785-D189C60D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0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FF0272-11E2-A9E1-586F-E7ABFC82D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D0ABC-287A-326B-84F3-9932AD621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07EB2-6BDC-8611-E41C-BA0049F2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B3EFF-439F-8432-E198-D2BAFE064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4430A-AA57-30B9-F6FB-D51A58E1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7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3411-A784-E507-BBB9-12B6B843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35194-00E2-D605-F07D-8C0FD0A29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6C118-5EEE-F210-3D25-E322DDCF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B1740-9EDD-1FEB-8C1C-B69174CC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305BF-7FAC-BC2F-3EBE-8D1D0A33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0432-E4D3-6A2F-64F0-BD00A321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F2E73-BDC3-BCEC-15F3-A2739668D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97795-32D8-0EFB-C333-CDBBD7A0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4F521-F81B-44BF-4B04-CBE07E4B3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2ACEC-0564-DC07-DEE2-B9485AF9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5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D254-459C-E5D2-94F0-FA02F5CFA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FB313-DC19-5530-F8A4-4FE215670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B5A95-A31A-0105-F5A8-7EC74AB22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6629D-74E1-0723-03D6-B15E647F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A617C-7B87-96C2-EA09-F0B2260F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91755-063A-0153-0831-19C51384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8064-7F9F-8EAD-4243-4F36E790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C96CF-BC34-BFB2-2225-49EF65636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C7388-7422-5719-5CD7-4BA7F13FB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3D750-B508-FE8E-8C9C-6FE037801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BD7636-87A4-FE6E-9CBC-B8C8C272D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0DD7D3-42EC-1507-9E87-B2ECB495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22276-4D87-217A-9669-640770EB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F7A545-5819-3C8E-8F87-C9D8F247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6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5D6BF-96C9-E3CB-6889-37460297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41AC3-80F2-45F2-03AF-7451A9BED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FE09E-2D99-D1E5-5A4F-911BD3AA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AC3A6-6664-1A88-9810-F3EC46D2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2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209DA8-CE94-2690-A59B-5F588EC0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D147A9-E040-585F-6DB4-4F1FFD25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EADAF-8C9D-FFFD-957D-89F79768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3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57E4-1D68-522C-7A77-33C68FA7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41DDD-FD9D-FBC5-994B-5DFC00EDE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4D85E-5B1F-8182-2AEB-B4FA1F11A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B3B7A-B6FF-46E7-0AC4-43F29CCE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88765-257D-99FC-4541-403C98CA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0CD71-D01F-4A44-6FFA-6BAC9530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8B88-09C7-7C8F-4354-CA6894B2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217525-0A48-E408-815F-D8A115B49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7AA91-8FA0-F562-14EE-E25394942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F4A22-C960-8F66-8CF0-32DD0876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26559-D93F-2087-BAEB-E7D3BE4F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977C9-87BA-51E3-4D0F-6E869951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4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EF35CB-4C7D-1DD1-79E3-ED13A7A2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B5D61-4178-78EC-0842-2E7EE27A1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F7F58-BE35-C3D6-7036-164EC5944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A3F73-FEE6-A94E-8B39-1BAC0249E0B0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7B19F-B42D-EAB7-12CE-C48E6EF10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D2C2C-4FC1-B272-1F21-874E9515B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53308-A695-2F06-419C-99FD2EE99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659957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Chapter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81214-9DE7-37D9-BB6F-5442778C0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68800"/>
            <a:ext cx="10515600" cy="139065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Basics of Functional Dependencies and Normalization for Relational Databases</a:t>
            </a:r>
          </a:p>
        </p:txBody>
      </p:sp>
    </p:spTree>
    <p:extLst>
      <p:ext uri="{BB962C8B-B14F-4D97-AF65-F5344CB8AC3E}">
        <p14:creationId xmlns:p14="http://schemas.microsoft.com/office/powerpoint/2010/main" val="839656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OF AN INSERT ANOMALY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the relation: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EMP_PROJ(Emp#,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Ename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Pname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No_hours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  Anomaly: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insert a project unless an employee is assigned to it.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Conversely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insert an employee unless an he/she is assigned to a project.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7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OF A DELETE ANOMALY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the relation: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EMP_PROJ(Emp#,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Ename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Pname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No_hours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Delete Anomaly: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a project is deleted, it will result in deleting all the employees who work on that project.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Alternately, if an employee is the sole employee on a project, deleting that employee would result in deleting the corresponding project.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54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14.3 Two relation schemas suffering from update anomalies</a:t>
            </a:r>
          </a:p>
        </p:txBody>
      </p:sp>
      <p:pic>
        <p:nvPicPr>
          <p:cNvPr id="3" name="Picture 8" descr="fig14_03.jpg">
            <a:extLst>
              <a:ext uri="{FF2B5EF4-FFF2-40B4-BE49-F238E27FC236}">
                <a16:creationId xmlns:a16="http://schemas.microsoft.com/office/drawing/2014/main" id="{92E3B8D4-A682-2358-3A66-1118967F3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24"/>
          <a:stretch/>
        </p:blipFill>
        <p:spPr bwMode="auto">
          <a:xfrm>
            <a:off x="841248" y="2386585"/>
            <a:ext cx="6236208" cy="37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C7E2C5EE-06CF-83DC-F8D3-D38B3C128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793" y="3072502"/>
            <a:ext cx="3204279" cy="2418544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en-US" altLang="en-US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14.3   </a:t>
            </a:r>
          </a:p>
          <a:p>
            <a:pPr marL="0" indent="0">
              <a:buNone/>
              <a:defRPr/>
            </a:pPr>
            <a:r>
              <a:rPr lang="en-US" altLang="en-US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relation schemas suffering from update anomalies. (a) EMP_DEPT and (b) EMP_PROJ.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1478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14.4 Sample states for EMP_DEPT and EMP_PROJ</a:t>
            </a:r>
          </a:p>
        </p:txBody>
      </p:sp>
      <p:pic>
        <p:nvPicPr>
          <p:cNvPr id="3" name="Picture 11" descr="fig14_04.jpg">
            <a:extLst>
              <a:ext uri="{FF2B5EF4-FFF2-40B4-BE49-F238E27FC236}">
                <a16:creationId xmlns:a16="http://schemas.microsoft.com/office/drawing/2014/main" id="{76583134-562B-DBED-54C2-F6BB8CDC6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8" y="1911351"/>
            <a:ext cx="5507879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F68B2A-FC9F-F331-7E2B-5C2D7400AC0B}"/>
              </a:ext>
            </a:extLst>
          </p:cNvPr>
          <p:cNvSpPr txBox="1"/>
          <p:nvPr/>
        </p:nvSpPr>
        <p:spPr>
          <a:xfrm>
            <a:off x="6918036" y="4082473"/>
            <a:ext cx="47382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14.4   </a:t>
            </a:r>
          </a:p>
          <a:p>
            <a:pPr>
              <a:defRPr/>
            </a:pPr>
            <a:r>
              <a:rPr lang="en-US" altLang="en-US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 states for EMP_DEPT and EMP_PROJ resulting from applying NATURAL JOIN to the relations in Figure 14.2. These may be stored as base relations for performance reasons.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78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Guideline for Redundant Information in Tuples and Update Anomalies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GUIDELINE 2: 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a schema that does not suffer from the insertion, deletion and update anomalies.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there are any anomalies present, then note them so that applications can be made to take them into account.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5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 Values in Tuples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GUIDELINE 3: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 should be designed such that their tuples will have as few NULL values as possible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Attributes that are NULL frequently could be placed in separate relations (with the primary key)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Reasons for nulls: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 not applicable or invalid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 value unknown  (may exist)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known to exist, but unavailable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39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Generation of Spurious Tuples – avoid at any cost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 designs for a relational database may result in erroneous results for certain JOIN operations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"lossless join" property is used to guarantee meaningful results for join operations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GUIDELINE 4: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relations should be designed to satisfy the lossless join condition.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spurious tuples should be generated by doing a natural-join of any relations.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2823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Spurious Tuples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Autofit/>
          </a:bodyPr>
          <a:lstStyle/>
          <a:p>
            <a:pPr marL="457200" indent="-457200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two important properties of decompositions: </a:t>
            </a:r>
          </a:p>
          <a:p>
            <a:pPr marL="876300" lvl="1" indent="-419100" eaLnBrk="1" hangingPunct="1">
              <a:buSzTx/>
              <a:buFont typeface="Wingdings" pitchFamily="2" charset="2"/>
              <a:buAutoNum type="alphaLcParenR"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Non-additive or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losslessness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corresponding join</a:t>
            </a:r>
          </a:p>
          <a:p>
            <a:pPr marL="876300" lvl="1" indent="-419100" eaLnBrk="1" hangingPunct="1">
              <a:buSzTx/>
              <a:buFont typeface="Wingdings" pitchFamily="2" charset="2"/>
              <a:buAutoNum type="alphaLcParenR"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Preservation of the functional dependencies. </a:t>
            </a:r>
          </a:p>
          <a:p>
            <a:pPr marL="457200" indent="-457200" eaLnBrk="1" hangingPunct="1"/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 that:</a:t>
            </a:r>
          </a:p>
          <a:p>
            <a:pPr marL="876300" lvl="1" indent="-419100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Property (a) is extremely important and </a:t>
            </a:r>
            <a:r>
              <a:rPr lang="en-US" alt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sacrificed.</a:t>
            </a:r>
          </a:p>
          <a:p>
            <a:pPr marL="876300" lvl="1" indent="-419100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Property (b) is less stringent and may be sacrificed. (See Chapter 15).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96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Dependencies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dependencies (FDs)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used to specify formal measures of the "goodness" of relational designs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keys are used to define normal forms for relations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constraints that are derived from the meaning  and interrelationships  of the data attributes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set of attributes X functionally determines  a set of attributes Y if the value of X determines a unique value for Y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02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Defining Functional Dependencies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pitchFamily="2" charset="2"/>
              </a:rPr>
              <a:t>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holds if whenever two tuples have the same value for X, they must have the same value for Y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any two tuples t1 and t2 in any relation instance r(R): If  t1[X]=t2[X], then t1[Y]=t2[Y]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pitchFamily="2" charset="2"/>
              </a:rPr>
              <a:t>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in R specifies a constraint on all relation instances r(R)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Written as X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pitchFamily="2" charset="2"/>
              </a:rPr>
              <a:t>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Y; can be displayed graphically on a relation schema as in Figures.  ( denoted by the arrow:  ).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FDs are derived from the real-world constraints on the attributes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7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Informal Design Guidelines for Relational Databases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 Semantics of the Relation Attributes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 Redundant Information in Tuples and Update Anomalies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1.3 Null Values in Tuples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 Spurious Tuples</a:t>
            </a:r>
          </a:p>
          <a:p>
            <a:pPr marL="457200" lvl="1" indent="0" eaLnBrk="1" hangingPunct="1">
              <a:buNone/>
            </a:pP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Functional Dependencies (FDs)</a:t>
            </a:r>
          </a:p>
          <a:p>
            <a:pPr lvl="1">
              <a:buClr>
                <a:srgbClr val="333399"/>
              </a:buClr>
            </a:pPr>
            <a:r>
              <a:rPr lang="is-I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.1 Definition of Functional Dependency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9518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 of FD constraints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security number determines employee 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SSN 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pitchFamily="2" charset="2"/>
              </a:rPr>
              <a:t>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ENAME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number determines project name and 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PNUMBER 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pitchFamily="2" charset="2"/>
              </a:rPr>
              <a:t>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{PNAME, PLOCATION}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ssn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project number determines the hours per week that the employee works on the project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{SSN, PNUMBER} 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pitchFamily="2" charset="2"/>
              </a:rPr>
              <a:t>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HOURS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06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 of FD constraints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FD is a property of the attributes in the schema R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constraint must hold on every relation instance r(R)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K is a key of R, then K functionally determines all attributes in R 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(since we never have two distinct tuples with t1[K]=t2[K])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43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Defining FDs from instances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 that in order to define the FDs, we need to understand the meaning of the attributes involved  and the relationship between them. 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FD is a property of the attributes in the schema R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the instance (population) of a relation, all we can conclude is that an FD </a:t>
            </a:r>
            <a:r>
              <a:rPr lang="en-US" altLang="en-US" sz="2400" u="sng" dirty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exist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certain attributes. 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we can definitely conclude is – that certain FDs </a:t>
            </a:r>
            <a:r>
              <a:rPr lang="en-US" altLang="en-US" sz="2400" u="sng" dirty="0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exist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there are tuples that show a violation of those dependencies.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6663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14.7   Ruling Out FDs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351"/>
            <a:ext cx="10515600" cy="426561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 that given the state of the TEACH relation, we can say that the FD: Text → Course may exist.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However, the FDs  Teacher → Course, Teacher → Text and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Couse → Text are ruled out. </a:t>
            </a:r>
          </a:p>
          <a:p>
            <a:endParaRPr lang="en-US" sz="2000" dirty="0"/>
          </a:p>
        </p:txBody>
      </p:sp>
      <p:pic>
        <p:nvPicPr>
          <p:cNvPr id="3" name="Picture 2" descr="fig14_07.jpg">
            <a:extLst>
              <a:ext uri="{FF2B5EF4-FFF2-40B4-BE49-F238E27FC236}">
                <a16:creationId xmlns:a16="http://schemas.microsoft.com/office/drawing/2014/main" id="{6C30F394-48F8-30C7-7D0C-135CD2373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276600"/>
            <a:ext cx="7585075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5583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14.8  What FDs may exist?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relation R(A, B, C, D) with its extension.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FDs </a:t>
            </a:r>
            <a:r>
              <a:rPr lang="en-US" alt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exist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this relation?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fig14_08.jpg">
            <a:extLst>
              <a:ext uri="{FF2B5EF4-FFF2-40B4-BE49-F238E27FC236}">
                <a16:creationId xmlns:a16="http://schemas.microsoft.com/office/drawing/2014/main" id="{487DF14A-472C-CD91-9DA7-AD6222C10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17" y="3212522"/>
            <a:ext cx="46482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395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Normal Forms Based on Primary Keys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	Normalization of Relations 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3.2	Practical Use of Normal Forms 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3.3	Definitions of Keys and Attributes Participating in Keys 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3.4	First Normal Form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3.5	Second Normal Form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3.6	Third Normal Form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29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Normalization of Relations (1)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Normalization: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process of decomposing unsatisfactory "bad" relations by breaking up their attributes into smaller relations</a:t>
            </a:r>
          </a:p>
          <a:p>
            <a:pPr eaLnBrk="1" hangingPunct="1"/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 form: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 using keys and FDs of a relation to certify whether a relation schema is in a particular normal form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33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Normalization of Relations (2)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2NF, 3NF, BCNF 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keys and FDs of a relation schema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4NF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keys, multi-valued dependencies : MVDs; 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5NF 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keys, join dependencies : JDs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properties may be needed to ensure a good relational design (lossless join, dependency preservation; see Chapter 15)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37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Practical Use of Normal Forms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0545"/>
            <a:ext cx="10515600" cy="400641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Normalization is carried out in practice so that the resulting designs are of high quality and meet the desirable properties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practical utility of these normal forms becomes questionable when the constraints on which they are based are hard to understand or to detect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database designers need not normalize to the highest possible normal form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(usually up to 3NF and BCNF. 4NF rarely used in practice.)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Denormalization: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process of storing the join of higher normal form relations as a base relation—which is in a lower normal form   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8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Definitions of Keys and Attributes Participating in Keys (1)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superkey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a relation schema R = {A1, A2, ...., An} is a set of attributes S subset-of R with the property that no two tuples t1 and t2 in any legal relation state r of R will have t1[S] = t2[S] </a:t>
            </a:r>
          </a:p>
          <a:p>
            <a:pPr eaLnBrk="1" hangingPunct="1"/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key K is a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superkey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the additional property that removal of any attribute from K will cause K not to be a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superkey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any more.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6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6662"/>
            <a:ext cx="10515600" cy="39803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Normal Forms Based on Primary Keys</a:t>
            </a:r>
          </a:p>
          <a:p>
            <a:pPr lvl="1">
              <a:buClr>
                <a:srgbClr val="333399"/>
              </a:buClr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 Normalization of Relations </a:t>
            </a:r>
          </a:p>
          <a:p>
            <a:pPr lvl="1">
              <a:buClr>
                <a:srgbClr val="333399"/>
              </a:buClr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3.2 Practical Use of Normal Forms </a:t>
            </a:r>
          </a:p>
          <a:p>
            <a:pPr lvl="1">
              <a:buClr>
                <a:srgbClr val="333399"/>
              </a:buClr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3.3 Definitions of Keys and Attributes Participating in Keys </a:t>
            </a:r>
          </a:p>
          <a:p>
            <a:pPr lvl="1">
              <a:buClr>
                <a:srgbClr val="333399"/>
              </a:buClr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3.4 First Normal Form</a:t>
            </a:r>
          </a:p>
          <a:p>
            <a:pPr lvl="1">
              <a:buClr>
                <a:srgbClr val="333399"/>
              </a:buClr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3.5 Second Normal Form</a:t>
            </a:r>
          </a:p>
          <a:p>
            <a:pPr lvl="1">
              <a:buClr>
                <a:srgbClr val="333399"/>
              </a:buClr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3.6 Third Normal Form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General Normal Form Definitions for 2NF and 3NF (For Multiple Candidate Keys)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BCNF (Boyce-Codd Normal Form)</a:t>
            </a:r>
          </a:p>
        </p:txBody>
      </p:sp>
    </p:spTree>
    <p:extLst>
      <p:ext uri="{BB962C8B-B14F-4D97-AF65-F5344CB8AC3E}">
        <p14:creationId xmlns:p14="http://schemas.microsoft.com/office/powerpoint/2010/main" val="1042624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Definitions of Keys and Attributes Participating in Keys (2)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 relation schema has more than one key, each is called a candidate key.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of the candidate keys is arbitrarily designated to be the primary key, and the others are called secondary keys.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Prime attribute must be a member of some candidate key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Nonprime attribute is not a prime attribute—that is, it is not a member of any candidate key.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44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Normal Form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Disallows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composite attributes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multivalued attributes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nested relations; attributes whose values for an individual tuple are non-atomic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Considered to be part of the definition of a relation 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RDBMSs allow only those relations to be defined that are in First Normal Form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5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14.9 Normalization into 1NF</a:t>
            </a:r>
          </a:p>
        </p:txBody>
      </p:sp>
      <p:pic>
        <p:nvPicPr>
          <p:cNvPr id="3" name="Picture 6" descr="fig14_09.jpg">
            <a:extLst>
              <a:ext uri="{FF2B5EF4-FFF2-40B4-BE49-F238E27FC236}">
                <a16:creationId xmlns:a16="http://schemas.microsoft.com/office/drawing/2014/main" id="{D6669E0C-4FFF-E30D-EE19-13E77BC39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72" y="1911350"/>
            <a:ext cx="4479725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81036A-0940-3A6B-AB28-168B1B4C3B93}"/>
              </a:ext>
            </a:extLst>
          </p:cNvPr>
          <p:cNvSpPr txBox="1"/>
          <p:nvPr/>
        </p:nvSpPr>
        <p:spPr>
          <a:xfrm>
            <a:off x="5994400" y="2692645"/>
            <a:ext cx="43780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14.9   </a:t>
            </a:r>
          </a:p>
          <a:p>
            <a:pPr>
              <a:defRPr/>
            </a:pPr>
            <a:r>
              <a:rPr lang="en-US" altLang="en-US" sz="18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Normalization into 1NF. (a) A relation schema that is not in 1NF. (b) Sample state of relation DEPARTMENT. (c) 1NF version of the same relation with redundancy.</a:t>
            </a:r>
          </a:p>
        </p:txBody>
      </p:sp>
    </p:spTree>
    <p:extLst>
      <p:ext uri="{BB962C8B-B14F-4D97-AF65-F5344CB8AC3E}">
        <p14:creationId xmlns:p14="http://schemas.microsoft.com/office/powerpoint/2010/main" val="67814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14.10 Normalizing nested relations into 1NF</a:t>
            </a:r>
            <a:endParaRPr lang="en-US" sz="4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6" descr="fig14_10.jpg">
            <a:extLst>
              <a:ext uri="{FF2B5EF4-FFF2-40B4-BE49-F238E27FC236}">
                <a16:creationId xmlns:a16="http://schemas.microsoft.com/office/drawing/2014/main" id="{E29AD905-F94A-073A-9CE5-F63DB0226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911350"/>
            <a:ext cx="4103256" cy="488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6E1E57-5B71-4282-F8E5-F7F1D067F13D}"/>
              </a:ext>
            </a:extLst>
          </p:cNvPr>
          <p:cNvSpPr txBox="1"/>
          <p:nvPr/>
        </p:nvSpPr>
        <p:spPr>
          <a:xfrm>
            <a:off x="5089236" y="2785147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800" b="1" i="0" kern="0" dirty="0">
                <a:latin typeface="Verdana" charset="0"/>
              </a:rPr>
              <a:t>Figure 14.10</a:t>
            </a:r>
            <a:r>
              <a:rPr lang="en-US" altLang="en-US" sz="1800" i="0" kern="0" dirty="0">
                <a:latin typeface="Verdana" charset="0"/>
              </a:rPr>
              <a:t>  </a:t>
            </a:r>
          </a:p>
          <a:p>
            <a:pPr>
              <a:defRPr/>
            </a:pPr>
            <a:r>
              <a:rPr lang="en-US" altLang="en-US" sz="1800" i="0" kern="0" dirty="0">
                <a:latin typeface="Verdana" charset="0"/>
              </a:rPr>
              <a:t>Normalizing nested relations into 1NF. (a) Schema of the EMP_PROJ relation with a </a:t>
            </a:r>
            <a:r>
              <a:rPr lang="en-US" altLang="en-US" sz="1800" kern="0" dirty="0">
                <a:latin typeface="Verdana" charset="0"/>
              </a:rPr>
              <a:t>nested relation </a:t>
            </a:r>
            <a:r>
              <a:rPr lang="en-US" altLang="en-US" sz="1800" i="0" kern="0" dirty="0">
                <a:latin typeface="Verdana" charset="0"/>
              </a:rPr>
              <a:t>attribute PROJS. (b) Sample extension of the EMP_PROJ relation showing nested relations within each tuple. (c) Decomposition of EMP_PROJ into relations EMP_PROJ1 and EMP_PROJ2 by propagating the primary key.</a:t>
            </a:r>
          </a:p>
        </p:txBody>
      </p:sp>
    </p:spTree>
    <p:extLst>
      <p:ext uri="{BB962C8B-B14F-4D97-AF65-F5344CB8AC3E}">
        <p14:creationId xmlns:p14="http://schemas.microsoft.com/office/powerpoint/2010/main" val="1459379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 Normal Form (1)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Uses the concepts of FDs, primary key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 attribute: An attribute that is member of the primary key 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functional dependency: a FD  Y -&gt; Z where removal of any attribute from Y means the FD does not hold any more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{SSN, PNUMBER} -&gt; HOURS is a full FD since neither SSN -&gt; HOURS nor PNUMBER -&gt; HOURS hold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{SSN, PNUMBER} -&gt; ENAME is not  a full FD (it is called a partial dependency ) since SSN -&gt; ENAME also holds</a:t>
            </a:r>
          </a:p>
        </p:txBody>
      </p:sp>
    </p:spTree>
    <p:extLst>
      <p:ext uri="{BB962C8B-B14F-4D97-AF65-F5344CB8AC3E}">
        <p14:creationId xmlns:p14="http://schemas.microsoft.com/office/powerpoint/2010/main" val="1312351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 Normal Form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relation schema R is in second normal form (2NF) if every non-prime attribute A in R is fully functionally dependent on the primary key</a:t>
            </a:r>
          </a:p>
          <a:p>
            <a:pPr eaLnBrk="1" hangingPunct="1"/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can be decomposed into 2NF relations via the process of 2NF normalization or “second normalization”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22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14.11 Normalizing into 2NF and 3NF</a:t>
            </a:r>
          </a:p>
        </p:txBody>
      </p:sp>
      <p:pic>
        <p:nvPicPr>
          <p:cNvPr id="3" name="Picture 8" descr="fig14_11.jpg">
            <a:extLst>
              <a:ext uri="{FF2B5EF4-FFF2-40B4-BE49-F238E27FC236}">
                <a16:creationId xmlns:a16="http://schemas.microsoft.com/office/drawing/2014/main" id="{0225C887-0992-335B-B6C2-44728DCA7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5813"/>
            <a:ext cx="5179887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CD05B9-A0C2-113A-E5D6-DF864CEA75EF}"/>
              </a:ext>
            </a:extLst>
          </p:cNvPr>
          <p:cNvSpPr txBox="1"/>
          <p:nvPr/>
        </p:nvSpPr>
        <p:spPr>
          <a:xfrm>
            <a:off x="6373090" y="2969644"/>
            <a:ext cx="41101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i="0" kern="0" dirty="0">
                <a:latin typeface="Verdana" charset="0"/>
              </a:rPr>
              <a:t>Normalizing into 2NF and 3NF. (a) Normalizing EMP_PROJ into 2NF relations. (b) Normalizing EMP_DEPT into 3NF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86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14.12 Normalization into 2NF and 3NF</a:t>
            </a:r>
          </a:p>
        </p:txBody>
      </p:sp>
      <p:pic>
        <p:nvPicPr>
          <p:cNvPr id="3" name="Picture 3" descr="fig14_12a.jpg">
            <a:extLst>
              <a:ext uri="{FF2B5EF4-FFF2-40B4-BE49-F238E27FC236}">
                <a16:creationId xmlns:a16="http://schemas.microsoft.com/office/drawing/2014/main" id="{2E8EE1B8-172B-BA96-4E45-5170FCE78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29631"/>
            <a:ext cx="3733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fig14_12b.jpg">
            <a:extLst>
              <a:ext uri="{FF2B5EF4-FFF2-40B4-BE49-F238E27FC236}">
                <a16:creationId xmlns:a16="http://schemas.microsoft.com/office/drawing/2014/main" id="{8A7116E0-87AA-1386-D072-614FF0C45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17925"/>
            <a:ext cx="46482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fig14_12c.jpg">
            <a:extLst>
              <a:ext uri="{FF2B5EF4-FFF2-40B4-BE49-F238E27FC236}">
                <a16:creationId xmlns:a16="http://schemas.microsoft.com/office/drawing/2014/main" id="{8E8CFF23-9A94-6661-2D8A-0046E78B4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79194"/>
            <a:ext cx="4365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fig14_12d.jpg">
            <a:extLst>
              <a:ext uri="{FF2B5EF4-FFF2-40B4-BE49-F238E27FC236}">
                <a16:creationId xmlns:a16="http://schemas.microsoft.com/office/drawing/2014/main" id="{25FC738C-054E-E9BC-B98E-9A8E1C567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7" y="2055813"/>
            <a:ext cx="35290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0C234F-F03B-896C-9768-86EE3C9ECE37}"/>
              </a:ext>
            </a:extLst>
          </p:cNvPr>
          <p:cNvSpPr txBox="1"/>
          <p:nvPr/>
        </p:nvSpPr>
        <p:spPr>
          <a:xfrm>
            <a:off x="5828145" y="4096666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14.12   Normalization into 2NF and 3NF. (a) The LOTS relation with its functional dependencies FD1 through FD4.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(b) Decomposing into the 2NF relations LOTS1 and LOTS2.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(c) </a:t>
            </a:r>
            <a:r>
              <a:rPr lang="en-US" alt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Decomposing LOTS1 into the 3NF relations LOTS1A and LOTS1B.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(d) Progressive normalization of LOTS into a 3NF design.</a:t>
            </a:r>
          </a:p>
        </p:txBody>
      </p:sp>
    </p:spTree>
    <p:extLst>
      <p:ext uri="{BB962C8B-B14F-4D97-AF65-F5344CB8AC3E}">
        <p14:creationId xmlns:p14="http://schemas.microsoft.com/office/powerpoint/2010/main" val="3412891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 Normal Form (1)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Transitive functional dependency: a FD  X -&gt; Z that can be derived from two FDs   X -&gt; Y and Y -&gt; Z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SSN -&gt; DMGRSSN is a transitive FD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 SSN -&gt; DNUMBER and DNUMBER -&gt; DMGRSSN hold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SSN -&gt; ENAME is non-transitive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 there is no set of attributes X where SSN -&gt; X and X -&gt; ENAME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14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 Normal Form (1)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4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relation schema R is in third normal form (3NF) if it is in 2NF and no non-prime attribute A in R is transitively dependent on the primary key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can be decomposed into 3NF relations via the process of 3NF normalization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X -&gt; Y and Y -&gt; Z, with X as the primary key, we consider this a problem only if Y is not a candidate key.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Y is a candidate key, there is no problem with the transitive dependency 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E.g., Consider EMP (SSN, Emp#, Salary ).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Here, SSN -&gt; Emp# -&gt; Salary and Emp# is a candidate key.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8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Informal Design Guidelines for Relational Databases (1)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relational database design?</a:t>
            </a:r>
          </a:p>
          <a:p>
            <a:pPr lvl="1" eaLnBrk="1" hangingPunct="1">
              <a:buClr>
                <a:srgbClr val="333399"/>
              </a:buClr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grouping of attributes to form "good" relation schemas</a:t>
            </a:r>
          </a:p>
          <a:p>
            <a:pPr eaLnBrk="1" hangingPunct="1"/>
            <a:r>
              <a:rPr lang="en-US" alt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Two levels of relation schemas</a:t>
            </a:r>
          </a:p>
          <a:p>
            <a:pPr lvl="1" eaLnBrk="1" hangingPunct="1">
              <a:buClr>
                <a:srgbClr val="333399"/>
              </a:buClr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logical "user view" level</a:t>
            </a:r>
          </a:p>
          <a:p>
            <a:pPr lvl="1" eaLnBrk="1" hangingPunct="1">
              <a:buClr>
                <a:srgbClr val="333399"/>
              </a:buClr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storage "base relation" level</a:t>
            </a:r>
          </a:p>
          <a:p>
            <a:pPr eaLnBrk="1" hangingPunct="1"/>
            <a:r>
              <a:rPr lang="en-US" alt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Design is concerned mainly with base relations</a:t>
            </a:r>
          </a:p>
          <a:p>
            <a:pPr eaLnBrk="1" hangingPunct="1"/>
            <a:r>
              <a:rPr lang="en-US" altLang="en-US" sz="2400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What are the criteria for "good" base relations? 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21703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 Forms Defined Informally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normal form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attributes depend on the key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normal form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attributes depend on the whole key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normal form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attributes depend on nothing but the key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986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Normal Form Definitions (For Multiple Keys) (1)	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above definitions consider the primary key only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following more general definitions take into account relations with multiple candidate keys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attribute involved in a candidate key is a </a:t>
            </a:r>
            <a:r>
              <a:rPr lang="en-US" alt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 attribute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other attributes are called </a:t>
            </a:r>
            <a:r>
              <a:rPr lang="en-US" alt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non-prime attributes.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06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Definition of 2NF  (For Multiple Candidate Keys)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relation schema R is in second normal form (2NF) if every non-prime attribute A in R is fully functionally dependent on every key  of R </a:t>
            </a:r>
          </a:p>
          <a:p>
            <a:pPr eaLnBrk="1" hangingPunct="1"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Figure 14.12 the FD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County_name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Tax_rate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violates 2NF.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second normalization converts LOTS into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LOTS1 (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Property_id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#,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County_name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Lot#, Area, Price)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LOTS2 (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County_name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Tax_rate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36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Definition of Third  Normal Form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Definition:</a:t>
            </a:r>
          </a:p>
          <a:p>
            <a:pPr lvl="1" eaLnBrk="1" hangingPunct="1">
              <a:defRPr/>
            </a:pP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Superkey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relation schema R - a set of attributes S of R that contains a key of R</a:t>
            </a:r>
          </a:p>
          <a:p>
            <a:pPr lvl="1" eaLnBrk="1" hangingPunct="1"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relation schema R is in third normal form (3NF) if whenever a FD X → A holds in R, then either: </a:t>
            </a:r>
          </a:p>
          <a:p>
            <a:pPr lvl="2" eaLnBrk="1" hangingPunct="1"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(a) X is a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superkey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R, or </a:t>
            </a:r>
          </a:p>
          <a:p>
            <a:pPr lvl="2" eaLnBrk="1" hangingPunct="1"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(b) A is a prime attribute of R</a:t>
            </a:r>
          </a:p>
          <a:p>
            <a:pPr eaLnBrk="1" hangingPunct="1"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LOTS1 relation violates 3NF because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 → Price ;  and Area is not a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superkey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LOTS1.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93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Interpreting the General Definition of Third  Normal Form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5037"/>
            <a:ext cx="10515600" cy="412114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the 2 conditions in the Definition of 3NF: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relation schema R is in third normal form (3NF) if whenever a FD X → A holds in R, then either: </a:t>
            </a:r>
          </a:p>
          <a:p>
            <a:pPr lvl="2" eaLnBrk="1" hangingPunct="1"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(a) X is a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superkey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R, or </a:t>
            </a:r>
          </a:p>
          <a:p>
            <a:pPr lvl="2" eaLnBrk="1" hangingPunct="1"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(b) A is a prime attribute of R</a:t>
            </a:r>
          </a:p>
          <a:p>
            <a:pPr eaLnBrk="1" hangingPunct="1"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 (a) catches two types of violations :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one where a prime attribute functionally determines a non-prime attribute. This catches 2NF violations due to non-full functional dependencies.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-second, where a non-prime attribute functionally determines a non-prime attribute. This catches 3NF violations due to a transitive dependency.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706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Interpreting the General Definition of Third  Normal Form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 DEFINITION of 3NF: We can restate the definition as: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relation schema R is in third normal form (3NF) if every non-prime attribute in R meets both of these conditions:</a:t>
            </a:r>
          </a:p>
          <a:p>
            <a:pPr lvl="1" eaLnBrk="1" hangingPunct="1"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fully functionally dependent on every key of R</a:t>
            </a:r>
          </a:p>
          <a:p>
            <a:pPr lvl="1" eaLnBrk="1" hangingPunct="1"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non-transitively dependent on every key of R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 that stated this way, a relation in 3NF also meets the requirements for 2NF.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94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BCNF (Boyce-Codd Normal Form)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relation schema R is in Boyce-Codd Normal Form (BCNF) if whenever an FD X → A holds in R, then X is 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superkey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R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normal form is strictly stronger than the previous one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2NF relation is in 1NF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3NF relation is in 2NF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BCNF relation is in 3NF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exist relations that are in 3NF but not in BCNF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Hence BCNF is considered a stronger form of 3NF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goal is to have each relation in BCNF (or 3NF) </a:t>
            </a:r>
          </a:p>
        </p:txBody>
      </p:sp>
    </p:spTree>
    <p:extLst>
      <p:ext uri="{BB962C8B-B14F-4D97-AF65-F5344CB8AC3E}">
        <p14:creationId xmlns:p14="http://schemas.microsoft.com/office/powerpoint/2010/main" val="1188165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14.13 Boyce-Codd normal form</a:t>
            </a:r>
          </a:p>
        </p:txBody>
      </p:sp>
      <p:pic>
        <p:nvPicPr>
          <p:cNvPr id="3" name="Picture 6" descr="fig14_13.jpg">
            <a:extLst>
              <a:ext uri="{FF2B5EF4-FFF2-40B4-BE49-F238E27FC236}">
                <a16:creationId xmlns:a16="http://schemas.microsoft.com/office/drawing/2014/main" id="{CCF4AEA8-B281-9CCA-32ED-861B8A816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976582"/>
            <a:ext cx="6051343" cy="488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B53A7B-8D2F-15D1-C9AD-CE68F46F7E91}"/>
              </a:ext>
            </a:extLst>
          </p:cNvPr>
          <p:cNvSpPr txBox="1"/>
          <p:nvPr/>
        </p:nvSpPr>
        <p:spPr>
          <a:xfrm>
            <a:off x="7075054" y="2586472"/>
            <a:ext cx="410094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14.13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Boyce-Codd normal form. (a) BCNF normalization of LOTS1A with the functional dependency FD2 being lost in the decomposition. (b) A schematic relation with FDs; it is in 3NF, but not in BCNF due to the </a:t>
            </a:r>
            <a:r>
              <a:rPr lang="en-US" alt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f.d.</a:t>
            </a:r>
            <a:r>
              <a:rPr lang="en-US" alt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 → B.</a:t>
            </a:r>
          </a:p>
        </p:txBody>
      </p:sp>
    </p:spTree>
    <p:extLst>
      <p:ext uri="{BB962C8B-B14F-4D97-AF65-F5344CB8AC3E}">
        <p14:creationId xmlns:p14="http://schemas.microsoft.com/office/powerpoint/2010/main" val="687191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14.14 A relation TEACH that is in 3NF but not in BCNF</a:t>
            </a:r>
          </a:p>
        </p:txBody>
      </p:sp>
      <p:pic>
        <p:nvPicPr>
          <p:cNvPr id="4" name="Picture 8" descr="fig14_14.jpg">
            <a:extLst>
              <a:ext uri="{FF2B5EF4-FFF2-40B4-BE49-F238E27FC236}">
                <a16:creationId xmlns:a16="http://schemas.microsoft.com/office/drawing/2014/main" id="{48E075A7-6F74-C16E-2AF8-52DDF1117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1350"/>
            <a:ext cx="5917098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CBC972A-4780-A6A2-10B3-591F8FFC1CFD}"/>
              </a:ext>
            </a:extLst>
          </p:cNvPr>
          <p:cNvSpPr txBox="1">
            <a:spLocks/>
          </p:cNvSpPr>
          <p:nvPr/>
        </p:nvSpPr>
        <p:spPr bwMode="auto">
          <a:xfrm>
            <a:off x="6987453" y="3255819"/>
            <a:ext cx="3597420" cy="10483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effectLst/>
                <a:latin typeface="Verdana"/>
                <a:ea typeface="+mj-ea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1B9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1B9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1B9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51B94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14.14   </a:t>
            </a:r>
          </a:p>
          <a:p>
            <a:pPr>
              <a:defRPr/>
            </a:pP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relation TEACH that is in 3NF but not BCNF.</a:t>
            </a:r>
          </a:p>
        </p:txBody>
      </p:sp>
    </p:spTree>
    <p:extLst>
      <p:ext uri="{BB962C8B-B14F-4D97-AF65-F5344CB8AC3E}">
        <p14:creationId xmlns:p14="http://schemas.microsoft.com/office/powerpoint/2010/main" val="10068977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Achieving the BCNF by Decomposition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FDs exist in the relation TEACH: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fd1: { student, course} 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2" charset="2"/>
              </a:rPr>
              <a:t>-&gt;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instructor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fd2: instructor 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itchFamily="2" charset="2"/>
              </a:rPr>
              <a:t> -&gt;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course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{student, course} is a candidate key for this relation and that the dependencies shown follow the pattern in Figure 14.13 (b).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this relation is in 3NF but not in BCNF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relation NOT in BCNF should be decomposed so as to meet this property, while possibly forgoing the preservation of all functional dependencies in the decomposed relations.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(See Algorithm 15.3)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0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Informal Design Guidelines for Relational Databases (2)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first discuss informal guidelines for good relational design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we discuss formal concepts of functional dependencies and normal forms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1NF (First Normal Form)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2NF (Second Normal Form)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3NF (Third Normal Form)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BCNF (Boyce-Codd Normal Form)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960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Achieving the BCNF by Decomposition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possible decompositions for relation TEACH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D1: {</a:t>
            </a:r>
            <a:r>
              <a:rPr lang="en-US" alt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student, instructor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} and {</a:t>
            </a:r>
            <a:r>
              <a:rPr lang="en-US" alt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student, course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D2: {course, </a:t>
            </a:r>
            <a:r>
              <a:rPr lang="en-US" alt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instructor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} and {</a:t>
            </a:r>
            <a:r>
              <a:rPr lang="en-US" alt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course, student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D3: {</a:t>
            </a:r>
            <a:r>
              <a:rPr lang="en-US" alt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instructor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course } and {</a:t>
            </a:r>
            <a:r>
              <a:rPr lang="en-US" alt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instructor, student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}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charset="2"/>
              </a:rPr>
              <a:t>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three decompositions will lose fd1.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to settle for sacrificing the functional dependency preservation. But we </a:t>
            </a:r>
            <a:r>
              <a:rPr lang="en-US" alt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sacrifice the non-additivity property after decomposition.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of the above three, only the 3rd decomposition will not generate spurious tuples after join.(and hence has the non-additivity property).</a:t>
            </a:r>
          </a:p>
        </p:txBody>
      </p:sp>
    </p:spTree>
    <p:extLst>
      <p:ext uri="{BB962C8B-B14F-4D97-AF65-F5344CB8AC3E}">
        <p14:creationId xmlns:p14="http://schemas.microsoft.com/office/powerpoint/2010/main" val="2785348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for checking non-additivity of Binary Relational Decompositions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Testing Binary Decompositions for Lossless Join (Non-additive Join) Property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Binary Decomposition: Decomposition of a relation R into two relations.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PROPERTY NJB (non-additive join test for binary decompositions): A decomposition D = {R1, R2} of R has the lossless join property with respect to a set of functional dependencies F on R if and only if either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f.d.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((R1 ∩ R2)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pitchFamily="2" charset="2"/>
              </a:rPr>
              <a:t>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(R1- R2)) is in F</a:t>
            </a:r>
            <a:r>
              <a:rPr lang="en-US" alt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or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f.d.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((R1 ∩ R2)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pitchFamily="2" charset="2"/>
              </a:rPr>
              <a:t>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(R2 - R1)) is in F</a:t>
            </a:r>
            <a:r>
              <a:rPr lang="en-US" alt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81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for checking non-additivity of Binary Relational Decompositions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apply the NJB test to the 3 decompositions of the TEACH relation: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D1 gives  Student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charset="2"/>
              </a:rPr>
              <a:t>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Instructor or Student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charset="2"/>
              </a:rPr>
              <a:t>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Course, none of which is true.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D2 gives  Course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charset="2"/>
              </a:rPr>
              <a:t>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Instructor or Course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charset="2"/>
              </a:rPr>
              <a:t>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Student, none of which is true.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However, in D3 we get Instructor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charset="2"/>
              </a:rPr>
              <a:t>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Course or Instructor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charset="2"/>
              </a:rPr>
              <a:t>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 Instructor 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3" charset="2"/>
              </a:rPr>
              <a:t>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Course  is indeed true, the NJB property is satisfied and D3 is determined as a non-additive (good) decomposition.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8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Chapter Summary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Informal Design Guidelines for Relational Databases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Dependencies (FDs)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 Forms (1NF, 2NF, 3NF)Based on Primary Keys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Normal Form Definitions of 2NF and 3NF (For Multiple Keys)</a:t>
            </a:r>
          </a:p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BCNF (Boyce-Codd Normal Form)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5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	Semantics of the Relational Attributes must be clear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GUIDELINE 1: Informally, each tuple in a relation should represent one entity or relationship instance. (Applies to individual relations and their attributes).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Attributes of different entities (EMPLOYEEs, DEPARTMENTs, PROJECTs) should not be mixed in the same relation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foreign keys should be used to refer to other entities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Entity and relationship attributes should be kept apart as much as possible.</a:t>
            </a:r>
          </a:p>
          <a:p>
            <a:pPr eaLnBrk="1" hangingPunct="1"/>
            <a:r>
              <a:rPr lang="en-US" alt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Bottom Line: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Design a schema that can be explained easily relation by relation. The semantics of attributes should be easy to interpret.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1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14.1 A simplified COMPANY relational database schema</a:t>
            </a:r>
          </a:p>
        </p:txBody>
      </p:sp>
      <p:pic>
        <p:nvPicPr>
          <p:cNvPr id="4" name="Picture 6" descr="fig14_01.jpg">
            <a:extLst>
              <a:ext uri="{FF2B5EF4-FFF2-40B4-BE49-F238E27FC236}">
                <a16:creationId xmlns:a16="http://schemas.microsoft.com/office/drawing/2014/main" id="{4221F1AD-A088-1F76-38F3-0DA3DF104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18" y="1911646"/>
            <a:ext cx="3833091" cy="494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B55EA3-D53B-1082-3AE4-DF3742DB7CB9}"/>
              </a:ext>
            </a:extLst>
          </p:cNvPr>
          <p:cNvSpPr txBox="1"/>
          <p:nvPr/>
        </p:nvSpPr>
        <p:spPr>
          <a:xfrm>
            <a:off x="4210622" y="3784658"/>
            <a:ext cx="2753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0" dirty="0">
                <a:solidFill>
                  <a:srgbClr val="000000"/>
                </a:solidFill>
                <a:latin typeface="Verdana" panose="020B0604030504040204" pitchFamily="34" charset="0"/>
              </a:rPr>
              <a:t>Figure 14.1   </a:t>
            </a:r>
            <a:r>
              <a:rPr lang="en-US" altLang="en-US" sz="1800" i="0" dirty="0">
                <a:solidFill>
                  <a:srgbClr val="000000"/>
                </a:solidFill>
                <a:latin typeface="Verdana" panose="020B0604030504040204" pitchFamily="34" charset="0"/>
              </a:rPr>
              <a:t>A simplified COMPANY relational database schema.</a:t>
            </a:r>
            <a:endParaRPr lang="en-US" altLang="en-US" sz="18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8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 Redundant Information in Tuples and Update Anomalies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is stored redundantly 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Wastes storage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Causes problems with update anomalies</a:t>
            </a:r>
          </a:p>
          <a:p>
            <a:pPr lvl="2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Insertion anomalies</a:t>
            </a:r>
          </a:p>
          <a:p>
            <a:pPr lvl="2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Deletion anomalies</a:t>
            </a:r>
          </a:p>
          <a:p>
            <a:pPr lvl="2" eaLnBrk="1" hangingPunct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Modification anomalies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7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OF AN UPDATE ANOMALY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the relation: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EMP_PROJ(Emp#,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Ename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Pname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No_hours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 Anomaly:</a:t>
            </a:r>
          </a:p>
          <a:p>
            <a:pPr lvl="1" eaLnBrk="1" hangingPunct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Changing the name of  project number P1 from “Billing” to “Customer-Accounting” may cause this update to be made for all 100 employees working on project P1. 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37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3480</Words>
  <Application>Microsoft Macintosh PowerPoint</Application>
  <PresentationFormat>Widescreen</PresentationFormat>
  <Paragraphs>315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Tahoma</vt:lpstr>
      <vt:lpstr>Verdana</vt:lpstr>
      <vt:lpstr>Wingdings</vt:lpstr>
      <vt:lpstr>Office Theme</vt:lpstr>
      <vt:lpstr>Chapter 14</vt:lpstr>
      <vt:lpstr>Outline</vt:lpstr>
      <vt:lpstr>Outline</vt:lpstr>
      <vt:lpstr>Informal Design Guidelines for Relational Databases (1)</vt:lpstr>
      <vt:lpstr>Informal Design Guidelines for Relational Databases (2)</vt:lpstr>
      <vt:lpstr>1.1 Semantics of the Relational Attributes must be clear</vt:lpstr>
      <vt:lpstr>Figure 14.1 A simplified COMPANY relational database schema</vt:lpstr>
      <vt:lpstr>1.2 Redundant Information in Tuples and Update Anomalies </vt:lpstr>
      <vt:lpstr>EXAMPLE OF AN UPDATE ANOMALY</vt:lpstr>
      <vt:lpstr>EXAMPLE OF AN INSERT ANOMALY</vt:lpstr>
      <vt:lpstr>EXAMPLE OF A DELETE ANOMALY</vt:lpstr>
      <vt:lpstr>Figure 14.3 Two relation schemas suffering from update anomalies</vt:lpstr>
      <vt:lpstr>Figure 14.4 Sample states for EMP_DEPT and EMP_PROJ</vt:lpstr>
      <vt:lpstr>Guideline for Redundant Information in Tuples and Update Anomalies</vt:lpstr>
      <vt:lpstr>Null Values in Tuples </vt:lpstr>
      <vt:lpstr>Generation of Spurious Tuples – avoid at any cost</vt:lpstr>
      <vt:lpstr>Spurious Tuples</vt:lpstr>
      <vt:lpstr>Functional Dependencies</vt:lpstr>
      <vt:lpstr>Defining Functional Dependencies</vt:lpstr>
      <vt:lpstr>Examples of FD constraints</vt:lpstr>
      <vt:lpstr>Examples of FD constraints</vt:lpstr>
      <vt:lpstr>Defining FDs from instances</vt:lpstr>
      <vt:lpstr>Figure 14.7   Ruling Out FDs</vt:lpstr>
      <vt:lpstr>Figure 14.8  What FDs may exist?</vt:lpstr>
      <vt:lpstr>3 Normal Forms Based on Primary Keys </vt:lpstr>
      <vt:lpstr>Normalization of Relations (1)</vt:lpstr>
      <vt:lpstr>Normalization of Relations (2)</vt:lpstr>
      <vt:lpstr>Practical Use of Normal Forms</vt:lpstr>
      <vt:lpstr>Definitions of Keys and Attributes Participating in Keys (1)</vt:lpstr>
      <vt:lpstr>Definitions of Keys and Attributes Participating in Keys (2)</vt:lpstr>
      <vt:lpstr>First Normal Form</vt:lpstr>
      <vt:lpstr>Figure 14.9 Normalization into 1NF</vt:lpstr>
      <vt:lpstr>Figure 14.10 Normalizing nested relations into 1NF</vt:lpstr>
      <vt:lpstr>Second Normal Form (1)</vt:lpstr>
      <vt:lpstr>Second Normal Form</vt:lpstr>
      <vt:lpstr>Figure 14.11 Normalizing into 2NF and 3NF</vt:lpstr>
      <vt:lpstr>Figure 14.12 Normalization into 2NF and 3NF</vt:lpstr>
      <vt:lpstr>Third Normal Form (1)</vt:lpstr>
      <vt:lpstr>Third Normal Form (1)</vt:lpstr>
      <vt:lpstr>Normal Forms Defined Informally</vt:lpstr>
      <vt:lpstr>General Normal Form Definitions (For Multiple Keys) (1) </vt:lpstr>
      <vt:lpstr>General Definition of 2NF  (For Multiple Candidate Keys)</vt:lpstr>
      <vt:lpstr>General Definition of Third  Normal Form</vt:lpstr>
      <vt:lpstr>Interpreting the General Definition of Third  Normal Form</vt:lpstr>
      <vt:lpstr>Interpreting the General Definition of Third  Normal Form</vt:lpstr>
      <vt:lpstr>BCNF (Boyce-Codd Normal Form)</vt:lpstr>
      <vt:lpstr>Figure 14.13 Boyce-Codd normal form</vt:lpstr>
      <vt:lpstr>Figure 14.14 A relation TEACH that is in 3NF but not in BCNF</vt:lpstr>
      <vt:lpstr>Achieving the BCNF by Decomposition</vt:lpstr>
      <vt:lpstr>Achieving the BCNF by Decomposition</vt:lpstr>
      <vt:lpstr>Test for checking non-additivity of Binary Relational Decompositions </vt:lpstr>
      <vt:lpstr>Test for checking non-additivity of Binary Relational Decompositions </vt:lpstr>
      <vt:lpstr>Chapter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steven.fulakeza@lc.cuny.edu</dc:creator>
  <cp:lastModifiedBy>steven.fulakeza@lc.cuny.edu</cp:lastModifiedBy>
  <cp:revision>24</cp:revision>
  <dcterms:created xsi:type="dcterms:W3CDTF">2022-08-27T15:13:29Z</dcterms:created>
  <dcterms:modified xsi:type="dcterms:W3CDTF">2022-11-16T05:00:49Z</dcterms:modified>
</cp:coreProperties>
</file>