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81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DB646-844A-3B34-57D0-49A7AC22F1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A92A4B-5A86-CCBB-B0A8-4BB80A3F2F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F2497B-C20D-42F4-35B6-342677005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A3F73-FEE6-A94E-8B39-1BAC0249E0B0}" type="datetimeFigureOut">
              <a:rPr lang="en-US" smtClean="0"/>
              <a:t>11/7/22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43B1A3-EE7A-A33B-6546-51B554238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972753-3215-F18B-92C9-C01CE26C4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BEEB5-137A-6047-B60E-22234C1E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554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29474-B78F-E7FD-289D-0C72ED500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20532C-FD1C-2535-0A3A-2F508A97A7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BF0C51-2663-5807-045F-035B9B340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A3F73-FEE6-A94E-8B39-1BAC0249E0B0}" type="datetimeFigureOut">
              <a:rPr lang="en-US" smtClean="0"/>
              <a:t>11/7/22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CD1FE4-F592-4533-6379-384A32E7A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5D9AC2-6FE8-088E-7785-D189C60D1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BEEB5-137A-6047-B60E-22234C1E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709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FF0272-11E2-A9E1-586F-E7ABFC82D9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FD0ABC-287A-326B-84F3-9932AD6212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807EB2-6BDC-8611-E41C-BA0049F2D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A3F73-FEE6-A94E-8B39-1BAC0249E0B0}" type="datetimeFigureOut">
              <a:rPr lang="en-US" smtClean="0"/>
              <a:t>11/7/22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B3EFF-439F-8432-E198-D2BAFE064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54430A-AA57-30B9-F6FB-D51A58E12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BEEB5-137A-6047-B60E-22234C1E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172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E3411-A784-E507-BBB9-12B6B843C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35194-00E2-D605-F07D-8C0FD0A299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C6C118-5EEE-F210-3D25-E322DDCF5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A3F73-FEE6-A94E-8B39-1BAC0249E0B0}" type="datetimeFigureOut">
              <a:rPr lang="en-US" smtClean="0"/>
              <a:t>11/7/22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5B1740-9EDD-1FEB-8C1C-B69174CC5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A305BF-7FAC-BC2F-3EBE-8D1D0A331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BEEB5-137A-6047-B60E-22234C1E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917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F0432-E4D3-6A2F-64F0-BD00A321B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8F2E73-BDC3-BCEC-15F3-A2739668D4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E97795-32D8-0EFB-C333-CDBBD7A0E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A3F73-FEE6-A94E-8B39-1BAC0249E0B0}" type="datetimeFigureOut">
              <a:rPr lang="en-US" smtClean="0"/>
              <a:t>11/7/22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F4F521-F81B-44BF-4B04-CBE07E4B3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52ACEC-0564-DC07-DEE2-B9485AF9B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BEEB5-137A-6047-B60E-22234C1E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953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ED254-459C-E5D2-94F0-FA02F5CFA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FFB313-DC19-5530-F8A4-4FE215670C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8B5A95-A31A-0105-F5A8-7EC74AB22B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86629D-74E1-0723-03D6-B15E647F2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A3F73-FEE6-A94E-8B39-1BAC0249E0B0}" type="datetimeFigureOut">
              <a:rPr lang="en-US" smtClean="0"/>
              <a:t>11/7/22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BA617C-7B87-96C2-EA09-F0B2260F3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191755-063A-0153-0831-19C513843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BEEB5-137A-6047-B60E-22234C1E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718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18064-7F9F-8EAD-4243-4F36E7909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9C96CF-BC34-BFB2-2225-49EF65636A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6C7388-7422-5719-5CD7-4BA7F13FBC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83D750-B508-FE8E-8C9C-6FE0378013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BD7636-87A4-FE6E-9CBC-B8C8C272D1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0DD7D3-42EC-1507-9E87-B2ECB4959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A3F73-FEE6-A94E-8B39-1BAC0249E0B0}" type="datetimeFigureOut">
              <a:rPr lang="en-US" smtClean="0"/>
              <a:t>11/7/22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E22276-4D87-217A-9669-640770EBF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F7A545-5819-3C8E-8F87-C9D8F2471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BEEB5-137A-6047-B60E-22234C1E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969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5D6BF-96C9-E3CB-6889-374602974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A41AC3-80F2-45F2-03AF-7451A9BED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A3F73-FEE6-A94E-8B39-1BAC0249E0B0}" type="datetimeFigureOut">
              <a:rPr lang="en-US" smtClean="0"/>
              <a:t>11/7/22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CFE09E-2D99-D1E5-5A4F-911BD3AA2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9AC3A6-6664-1A88-9810-F3EC46D22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BEEB5-137A-6047-B60E-22234C1E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527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209DA8-CE94-2690-A59B-5F588EC0E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A3F73-FEE6-A94E-8B39-1BAC0249E0B0}" type="datetimeFigureOut">
              <a:rPr lang="en-US" smtClean="0"/>
              <a:t>11/7/22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D147A9-E040-585F-6DB4-4F1FFD25C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4EADAF-8C9D-FFFD-957D-89F797683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BEEB5-137A-6047-B60E-22234C1E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133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457E4-1D68-522C-7A77-33C68FA7D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041DDD-FD9D-FBC5-994B-5DFC00EDEC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14D85E-5B1F-8182-2AEB-B4FA1F11A5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BB3B7A-B6FF-46E7-0AC4-43F29CCE0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A3F73-FEE6-A94E-8B39-1BAC0249E0B0}" type="datetimeFigureOut">
              <a:rPr lang="en-US" smtClean="0"/>
              <a:t>11/7/22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488765-257D-99FC-4541-403C98CA4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0CD71-D01F-4A44-6FFA-6BAC95304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BEEB5-137A-6047-B60E-22234C1E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621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28B88-09C7-7C8F-4354-CA6894B25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217525-0A48-E408-815F-D8A115B491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27AA91-8FA0-F562-14EE-E25394942B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6F4A22-C960-8F66-8CF0-32DD0876E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A3F73-FEE6-A94E-8B39-1BAC0249E0B0}" type="datetimeFigureOut">
              <a:rPr lang="en-US" smtClean="0"/>
              <a:t>11/7/22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D26559-D93F-2087-BAEB-E7D3BE4F9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E977C9-87BA-51E3-4D0F-6E8699511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BEEB5-137A-6047-B60E-22234C1E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041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EF35CB-4C7D-1DD1-79E3-ED13A7A28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2B5D61-4178-78EC-0842-2E7EE27A1E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7F7F58-BE35-C3D6-7036-164EC59446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A3F73-FEE6-A94E-8B39-1BAC0249E0B0}" type="datetimeFigureOut">
              <a:rPr lang="en-US" smtClean="0"/>
              <a:t>11/7/22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D7B19F-B42D-EAB7-12CE-C48E6EF109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7D2C2C-4FC1-B272-1F21-874E9515BE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BEEB5-137A-6047-B60E-22234C1E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579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1D98CAC-3EFF-4342-BD5A-6C0E8CAB4C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12192000" cy="40068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153308-A695-2F06-419C-99FD2EE995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914402"/>
            <a:ext cx="10515600" cy="2659957"/>
          </a:xfrm>
        </p:spPr>
        <p:txBody>
          <a:bodyPr>
            <a:normAutofit/>
          </a:bodyPr>
          <a:lstStyle/>
          <a:p>
            <a:r>
              <a:rPr lang="en-US" sz="80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Chapter 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581214-9DE7-37D9-BB6F-5442778C00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4368800"/>
            <a:ext cx="10515600" cy="139065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More SQL: Complex Queries, Triggers, Views, and Schema Modification</a:t>
            </a:r>
          </a:p>
        </p:txBody>
      </p:sp>
    </p:spTree>
    <p:extLst>
      <p:ext uri="{BB962C8B-B14F-4D97-AF65-F5344CB8AC3E}">
        <p14:creationId xmlns:p14="http://schemas.microsoft.com/office/powerpoint/2010/main" val="839656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Nested Queries (cont’d.)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Avoid potential errors and ambiguities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Create tuple variables (aliases) for all tables referenced in SQL query</a:t>
            </a:r>
          </a:p>
          <a:p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2AC027-C31A-0F90-CFD7-A85BB18277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2108" y="3680896"/>
            <a:ext cx="8211366" cy="2496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1716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Correlated Nested Queries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Queries that are nested using the = or IN comparison operator can be collapsed into one single block: E.g., Q16 can be written as:</a:t>
            </a:r>
          </a:p>
          <a:p>
            <a:pPr>
              <a:defRPr/>
            </a:pPr>
            <a:endParaRPr lang="en-US" alt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defRPr/>
            </a:pPr>
            <a:r>
              <a:rPr lang="en-US" sz="2400" dirty="0">
                <a:solidFill>
                  <a:srgbClr val="8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Q16A:	SELECT		</a:t>
            </a:r>
            <a:r>
              <a:rPr lang="en-US" sz="2400" dirty="0" err="1">
                <a:solidFill>
                  <a:srgbClr val="8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E.Fname</a:t>
            </a:r>
            <a:r>
              <a:rPr lang="en-US" sz="2400" dirty="0">
                <a:solidFill>
                  <a:srgbClr val="8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400" dirty="0" err="1">
                <a:solidFill>
                  <a:srgbClr val="8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E.Lname</a:t>
            </a:r>
            <a:endParaRPr lang="en-US" sz="2400" dirty="0">
              <a:solidFill>
                <a:srgbClr val="8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400" dirty="0">
                <a:solidFill>
                  <a:srgbClr val="8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FROM		EMPLOYEE AS E, DEPENDENT AS D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400" dirty="0">
                <a:solidFill>
                  <a:srgbClr val="8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WHERE		</a:t>
            </a:r>
            <a:r>
              <a:rPr lang="en-US" sz="2400" dirty="0" err="1">
                <a:solidFill>
                  <a:srgbClr val="8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E.Ssn</a:t>
            </a:r>
            <a:r>
              <a:rPr lang="en-US" sz="2400" dirty="0">
                <a:solidFill>
                  <a:srgbClr val="8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</a:t>
            </a:r>
            <a:r>
              <a:rPr lang="en-US" sz="2400" dirty="0" err="1">
                <a:solidFill>
                  <a:srgbClr val="8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D.Essn</a:t>
            </a:r>
            <a:r>
              <a:rPr lang="en-US" sz="2400" dirty="0">
                <a:solidFill>
                  <a:srgbClr val="8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en-US" sz="2400" dirty="0" err="1">
                <a:solidFill>
                  <a:srgbClr val="8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E.Sex</a:t>
            </a:r>
            <a:r>
              <a:rPr lang="en-US" sz="2400" dirty="0">
                <a:solidFill>
                  <a:srgbClr val="8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</a:t>
            </a:r>
            <a:r>
              <a:rPr lang="en-US" sz="2400" dirty="0" err="1">
                <a:solidFill>
                  <a:srgbClr val="8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D.Sex</a:t>
            </a:r>
            <a:endParaRPr lang="en-US" sz="2400" dirty="0">
              <a:solidFill>
                <a:srgbClr val="8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400" dirty="0">
                <a:solidFill>
                  <a:srgbClr val="8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				AND 					</a:t>
            </a:r>
            <a:r>
              <a:rPr lang="en-US" sz="2400" dirty="0" err="1">
                <a:solidFill>
                  <a:srgbClr val="8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E.Fname</a:t>
            </a:r>
            <a:r>
              <a:rPr lang="en-US" sz="2400" dirty="0">
                <a:solidFill>
                  <a:srgbClr val="8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</a:t>
            </a:r>
            <a:r>
              <a:rPr lang="en-US" sz="2400" dirty="0" err="1">
                <a:solidFill>
                  <a:srgbClr val="8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D.Dependent_name</a:t>
            </a:r>
            <a:r>
              <a:rPr lang="en-US" sz="2400" dirty="0">
                <a:solidFill>
                  <a:srgbClr val="8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</a:p>
          <a:p>
            <a:pPr>
              <a:defRPr/>
            </a:pP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Correlated nested query </a:t>
            </a:r>
          </a:p>
          <a:p>
            <a:pPr lvl="1">
              <a:defRPr/>
            </a:pP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Evaluated once for each tuple in the outer query</a:t>
            </a:r>
          </a:p>
          <a:p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35497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Correlated Nested Queries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correlated subquery is a subquery that contains a reference to a table that also appears in the outer query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306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EXISTS and UNIQUE Functions in SQL for correlating queries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EXISTS function 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Check whether the result of a correlated nested query is empty or not. They are Boolean functions that return a TRUE or FALSE result.</a:t>
            </a:r>
          </a:p>
          <a:p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EXISTS and NOT EXISTS 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Typically used in conjunction with a correlated nested query</a:t>
            </a:r>
          </a:p>
          <a:p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SQL function UNIQUE(Q)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Returns TRUE if there are no duplicate tuples in the result of query Q</a:t>
            </a:r>
          </a:p>
          <a:p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91784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 of EXISTS</a:t>
            </a:r>
          </a:p>
        </p:txBody>
      </p:sp>
      <p:sp>
        <p:nvSpPr>
          <p:cNvPr id="3" name="TextBox 4">
            <a:extLst>
              <a:ext uri="{FF2B5EF4-FFF2-40B4-BE49-F238E27FC236}">
                <a16:creationId xmlns:a16="http://schemas.microsoft.com/office/drawing/2014/main" id="{769106C3-D298-F2ED-2C6C-F1AB1D5BFA02}"/>
              </a:ext>
            </a:extLst>
          </p:cNvPr>
          <p:cNvSpPr txBox="1">
            <a:spLocks noGrp="1" noChangeArrowheads="1"/>
          </p:cNvSpPr>
          <p:nvPr>
            <p:ph idx="1"/>
          </p:nvPr>
        </p:nvSpPr>
        <p:spPr bwMode="auto">
          <a:xfrm>
            <a:off x="838200" y="2438400"/>
            <a:ext cx="10515600" cy="3738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>
                <a:solidFill>
                  <a:schemeClr val="tx1"/>
                </a:solidFill>
                <a:cs typeface="Arial" panose="020B0604020202020204" pitchFamily="34" charset="0"/>
              </a:rPr>
              <a:t>Q7: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  <a:cs typeface="Arial" panose="020B0604020202020204" pitchFamily="34" charset="0"/>
              </a:rPr>
              <a:t>SELECT </a:t>
            </a:r>
            <a:r>
              <a:rPr lang="en-US" altLang="en-US" sz="1800" dirty="0" err="1">
                <a:solidFill>
                  <a:schemeClr val="tx1"/>
                </a:solidFill>
                <a:cs typeface="Arial" panose="020B0604020202020204" pitchFamily="34" charset="0"/>
              </a:rPr>
              <a:t>Fname</a:t>
            </a:r>
            <a:r>
              <a:rPr lang="en-US" altLang="en-US" sz="1800" dirty="0">
                <a:solidFill>
                  <a:schemeClr val="tx1"/>
                </a:solidFill>
                <a:cs typeface="Arial" panose="020B0604020202020204" pitchFamily="34" charset="0"/>
              </a:rPr>
              <a:t>, </a:t>
            </a:r>
            <a:r>
              <a:rPr lang="en-US" altLang="en-US" sz="1800" dirty="0" err="1">
                <a:solidFill>
                  <a:schemeClr val="tx1"/>
                </a:solidFill>
                <a:cs typeface="Arial" panose="020B0604020202020204" pitchFamily="34" charset="0"/>
              </a:rPr>
              <a:t>Lname</a:t>
            </a:r>
            <a:endParaRPr lang="en-US" altLang="en-US" sz="18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  <a:cs typeface="Arial" panose="020B0604020202020204" pitchFamily="34" charset="0"/>
              </a:rPr>
              <a:t>FROM Employee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  <a:cs typeface="Arial" panose="020B0604020202020204" pitchFamily="34" charset="0"/>
              </a:rPr>
              <a:t>WHERE </a:t>
            </a:r>
            <a:r>
              <a:rPr lang="en-US" altLang="en-US" sz="1800" b="1" dirty="0">
                <a:solidFill>
                  <a:schemeClr val="tx1"/>
                </a:solidFill>
                <a:cs typeface="Arial" panose="020B0604020202020204" pitchFamily="34" charset="0"/>
              </a:rPr>
              <a:t>EXISTS</a:t>
            </a:r>
            <a:r>
              <a:rPr lang="en-US" altLang="en-US" sz="1800" dirty="0">
                <a:solidFill>
                  <a:schemeClr val="tx1"/>
                </a:solidFill>
                <a:cs typeface="Arial" panose="020B0604020202020204" pitchFamily="34" charset="0"/>
              </a:rPr>
              <a:t> (SELECT *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  <a:cs typeface="Arial" panose="020B0604020202020204" pitchFamily="34" charset="0"/>
              </a:rPr>
              <a:t>                               FROM DEPENDENT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  <a:cs typeface="Arial" panose="020B0604020202020204" pitchFamily="34" charset="0"/>
              </a:rPr>
              <a:t>                               WHERE </a:t>
            </a:r>
            <a:r>
              <a:rPr lang="en-US" altLang="en-US" sz="1800" dirty="0" err="1">
                <a:solidFill>
                  <a:schemeClr val="tx1"/>
                </a:solidFill>
                <a:cs typeface="Arial" panose="020B0604020202020204" pitchFamily="34" charset="0"/>
              </a:rPr>
              <a:t>Ssn</a:t>
            </a:r>
            <a:r>
              <a:rPr lang="en-US" altLang="en-US" sz="1800" dirty="0">
                <a:solidFill>
                  <a:schemeClr val="tx1"/>
                </a:solidFill>
                <a:cs typeface="Arial" panose="020B0604020202020204" pitchFamily="34" charset="0"/>
              </a:rPr>
              <a:t>= </a:t>
            </a:r>
            <a:r>
              <a:rPr lang="en-US" altLang="en-US" sz="1800" dirty="0" err="1">
                <a:solidFill>
                  <a:schemeClr val="tx1"/>
                </a:solidFill>
                <a:cs typeface="Arial" panose="020B0604020202020204" pitchFamily="34" charset="0"/>
              </a:rPr>
              <a:t>Essn</a:t>
            </a:r>
            <a:r>
              <a:rPr lang="en-US" altLang="en-US" sz="1800" dirty="0">
                <a:solidFill>
                  <a:schemeClr val="tx1"/>
                </a:solidFill>
                <a:cs typeface="Arial" panose="020B0604020202020204" pitchFamily="34" charset="0"/>
              </a:rPr>
              <a:t>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  <a:cs typeface="Arial" panose="020B0604020202020204" pitchFamily="34" charset="0"/>
              </a:rPr>
              <a:t>                  AND </a:t>
            </a:r>
            <a:r>
              <a:rPr lang="en-US" altLang="en-US" sz="1800" b="1" dirty="0">
                <a:solidFill>
                  <a:schemeClr val="tx1"/>
                </a:solidFill>
                <a:cs typeface="Arial" panose="020B0604020202020204" pitchFamily="34" charset="0"/>
              </a:rPr>
              <a:t>EXISTS</a:t>
            </a:r>
            <a:r>
              <a:rPr lang="en-US" altLang="en-US" sz="1800" dirty="0">
                <a:solidFill>
                  <a:schemeClr val="tx1"/>
                </a:solidFill>
                <a:cs typeface="Arial" panose="020B0604020202020204" pitchFamily="34" charset="0"/>
              </a:rPr>
              <a:t> (SELECT   *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  <a:cs typeface="Arial" panose="020B0604020202020204" pitchFamily="34" charset="0"/>
              </a:rPr>
              <a:t>                                          FROM Department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  <a:cs typeface="Arial" panose="020B0604020202020204" pitchFamily="34" charset="0"/>
              </a:rPr>
              <a:t>                                          WHERE </a:t>
            </a:r>
            <a:r>
              <a:rPr lang="en-US" altLang="en-US" sz="1800" dirty="0" err="1">
                <a:solidFill>
                  <a:schemeClr val="tx1"/>
                </a:solidFill>
                <a:cs typeface="Arial" panose="020B0604020202020204" pitchFamily="34" charset="0"/>
              </a:rPr>
              <a:t>Ssn</a:t>
            </a:r>
            <a:r>
              <a:rPr lang="en-US" altLang="en-US" sz="1800" dirty="0">
                <a:solidFill>
                  <a:schemeClr val="tx1"/>
                </a:solidFill>
                <a:cs typeface="Arial" panose="020B0604020202020204" pitchFamily="34" charset="0"/>
              </a:rPr>
              <a:t>= </a:t>
            </a:r>
            <a:r>
              <a:rPr lang="en-US" altLang="en-US" sz="1800" dirty="0" err="1">
                <a:solidFill>
                  <a:schemeClr val="tx1"/>
                </a:solidFill>
                <a:cs typeface="Arial" panose="020B0604020202020204" pitchFamily="34" charset="0"/>
              </a:rPr>
              <a:t>Mgr_Ssn</a:t>
            </a:r>
            <a:r>
              <a:rPr lang="en-US" altLang="en-US" sz="1800" dirty="0">
                <a:solidFill>
                  <a:schemeClr val="tx1"/>
                </a:solidFill>
                <a:cs typeface="Arial" panose="020B0604020202020204" pitchFamily="34" charset="0"/>
              </a:rPr>
              <a:t>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  <a:cs typeface="Arial" panose="020B0604020202020204" pitchFamily="34" charset="0"/>
              </a:rPr>
              <a:t>                                            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65397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 of NOT EXISTS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None/>
            </a:pPr>
            <a:r>
              <a:rPr lang="en-US" alt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achieve the “for all” effect, we use double negation this way in SQL:</a:t>
            </a:r>
          </a:p>
          <a:p>
            <a:pPr>
              <a:buFont typeface="Wingdings" pitchFamily="2" charset="2"/>
              <a:buNone/>
            </a:pPr>
            <a:r>
              <a:rPr lang="en-US" alt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Query: List first and last name of employees who work on </a:t>
            </a:r>
            <a:r>
              <a:rPr lang="en-US" altLang="en-US" sz="20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ALL projects controlled by </a:t>
            </a:r>
            <a:r>
              <a:rPr lang="en-US" altLang="en-US" sz="2000" u="sng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Dno</a:t>
            </a:r>
            <a:r>
              <a:rPr lang="en-US" altLang="en-US" sz="20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=5.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SELECT </a:t>
            </a:r>
            <a:r>
              <a:rPr lang="en-US" altLang="en-US" sz="20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Fname</a:t>
            </a:r>
            <a:r>
              <a:rPr lang="en-US" altLang="en-US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altLang="en-US" sz="20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Lname</a:t>
            </a:r>
            <a:endParaRPr lang="en-US" altLang="en-US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FROM Employee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WHERE NOT EXISTS ( (SELECT  </a:t>
            </a:r>
            <a:r>
              <a:rPr lang="en-US" altLang="en-US" sz="20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Pnumber</a:t>
            </a:r>
            <a:r>
              <a:rPr lang="en-US" altLang="en-US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                  FROM PROJECT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                 WHERE </a:t>
            </a:r>
            <a:r>
              <a:rPr lang="en-US" altLang="en-US" sz="20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Dno</a:t>
            </a:r>
            <a:r>
              <a:rPr lang="en-US" altLang="en-US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=5)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  EXCEPT (SELECT   </a:t>
            </a:r>
            <a:r>
              <a:rPr lang="en-US" altLang="en-US" sz="20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Pno</a:t>
            </a:r>
            <a:endParaRPr lang="en-US" altLang="en-US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                   FROM WORKS_ON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                   WHERE </a:t>
            </a:r>
            <a:r>
              <a:rPr lang="en-US" altLang="en-US" sz="20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Ssn</a:t>
            </a:r>
            <a:r>
              <a:rPr lang="en-US" altLang="en-US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 </a:t>
            </a:r>
            <a:r>
              <a:rPr lang="en-US" altLang="en-US" sz="20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ESsn</a:t>
            </a:r>
            <a:r>
              <a:rPr lang="en-US" altLang="en-US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above is equivalent to double negation: List names of those employees for whom there does NOT exist a project managed by department no. 5 that they do NOT work on.</a:t>
            </a:r>
          </a:p>
        </p:txBody>
      </p:sp>
    </p:spTree>
    <p:extLst>
      <p:ext uri="{BB962C8B-B14F-4D97-AF65-F5344CB8AC3E}">
        <p14:creationId xmlns:p14="http://schemas.microsoft.com/office/powerpoint/2010/main" val="15083893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Double Negation to accomplish “for all” in SQL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Q3B:	</a:t>
            </a:r>
            <a:r>
              <a:rPr lang="en-US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SELECT		</a:t>
            </a:r>
            <a:r>
              <a:rPr lang="en-US" sz="14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Lname</a:t>
            </a:r>
            <a:r>
              <a:rPr lang="en-US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14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Fname</a:t>
            </a:r>
            <a:r>
              <a:rPr lang="en-US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FROM			EMPLOYEE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WHERE	NOT EXISTS (	SELECT	*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	FROM	WORKS_ON B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	WHERE	( </a:t>
            </a:r>
            <a:r>
              <a:rPr lang="en-US" sz="14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B.Pno</a:t>
            </a:r>
            <a:r>
              <a:rPr lang="en-US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  (  SELECT </a:t>
            </a:r>
            <a:r>
              <a:rPr lang="en-US" sz="14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Pnumber</a:t>
            </a:r>
            <a:endParaRPr lang="en-US" sz="14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			      FROM PROJECT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			      WHERE </a:t>
            </a:r>
            <a:r>
              <a:rPr lang="en-US" sz="14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Dnum</a:t>
            </a:r>
            <a:r>
              <a:rPr lang="en-US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=5 				 AND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								                                    NOT EXISTS (SELECT	*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		     FROM  WORKS_ON C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		     WHERE  </a:t>
            </a:r>
            <a:r>
              <a:rPr lang="en-US" sz="14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C.Essn</a:t>
            </a:r>
            <a:r>
              <a:rPr lang="en-US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</a:t>
            </a:r>
            <a:r>
              <a:rPr lang="en-US" sz="14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Ssn</a:t>
            </a:r>
            <a:endParaRPr lang="en-US" sz="14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		     AND	</a:t>
            </a:r>
            <a:r>
              <a:rPr lang="en-US" sz="14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C.Pno</a:t>
            </a:r>
            <a:r>
              <a:rPr lang="en-US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</a:t>
            </a:r>
            <a:r>
              <a:rPr lang="en-US" sz="14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B.Pno</a:t>
            </a:r>
            <a:r>
              <a:rPr lang="en-US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)));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1400" dirty="0">
                <a:solidFill>
                  <a:srgbClr val="8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above is a direct rendering of: </a:t>
            </a:r>
            <a:r>
              <a:rPr lang="en-US" alt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List names of those employees for whom there does NOT exist a project managed by department no. 5 that they do NOT work on.</a:t>
            </a:r>
          </a:p>
          <a:p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01929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Explicit Sets and Renaming of Attributes in SQL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Can use explicit set of values in WHERE clause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Q17:		SELECT	DISTINCT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Essn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FROM		WORKS_ON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WHERE	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Pno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(1, 2, 3);</a:t>
            </a:r>
          </a:p>
          <a:p>
            <a:pPr>
              <a:defRPr/>
            </a:pP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 qualifier AS followed by desired new name</a:t>
            </a:r>
          </a:p>
          <a:p>
            <a:pPr lvl="1">
              <a:defRPr/>
            </a:pP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Rename any attribute that appears in the result of a query</a:t>
            </a:r>
          </a:p>
          <a:p>
            <a:endParaRPr lang="en-US" sz="20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A11BD3D-660E-CF40-1A6E-92193E67D5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725" y="5045075"/>
            <a:ext cx="743108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31338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Specifying Joined Tables in the FROM Clause of SQL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Joined table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Permits users to specify a table resulting from a join operation in the FROM clause of a query</a:t>
            </a:r>
          </a:p>
          <a:p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FROM clause in Q1A 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Contains a single joined table. JOIN may also be called INNER JOIN</a:t>
            </a:r>
          </a:p>
          <a:p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4512407-8A7E-48E6-AB25-4F2B171760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5836" y="5186362"/>
            <a:ext cx="8081963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91424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Different Types of </a:t>
            </a:r>
            <a:r>
              <a:rPr lang="en-US" sz="4600" b="1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JOINed</a:t>
            </a:r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Tables  in SQL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5813"/>
            <a:ext cx="10515600" cy="4121149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JOIN clause is used to combine rows from two or more tables, based on a related column between the columns.</a:t>
            </a:r>
          </a:p>
          <a:p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Joined table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Permits users to specify a table resulting from a join operation in the FROM clause of a query</a:t>
            </a:r>
          </a:p>
          <a:p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FROM clause in Q1A 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Contains a single joined table. JOIN may also be called INNER JOIN</a:t>
            </a:r>
          </a:p>
          <a:p>
            <a:endParaRPr lang="en-US" alt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756B524-102B-EAF3-C9D9-2507F9E429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697" y="5330825"/>
            <a:ext cx="9480764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1619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Outline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More Complex SQL Retrieval Queries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Specifying Semantic Constraints as Assertions and Actions as Triggers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Views (Virtual Tables) in SQL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Schema Modification in SQL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095185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Different Types of </a:t>
            </a:r>
            <a:r>
              <a:rPr lang="en-US" sz="4600" b="1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JOINed</a:t>
            </a:r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Tables in SQL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Specify different types of join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NATURAL JOIN 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Various types of OUTER JOIN (LEFT, RIGHT, FULL )</a:t>
            </a:r>
          </a:p>
          <a:p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NATURAL JOIN on two relations R and S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 join condition specified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 equivalent to an implicit EQUIJOIN condition for each pair of attributes with same name from R and S</a:t>
            </a:r>
          </a:p>
          <a:p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7962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Types of Joins in MySQL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INNER JOIN: Returns records that have matching values in both tables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LEFT JOIN: Returns all records from the left table, and the matched records from the right table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RIGHT JOIN: Returns all records from the right table, and the matched records from the left table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CROSS JOIN: Returns all records from both tables</a:t>
            </a:r>
          </a:p>
        </p:txBody>
      </p:sp>
    </p:spTree>
    <p:extLst>
      <p:ext uri="{BB962C8B-B14F-4D97-AF65-F5344CB8AC3E}">
        <p14:creationId xmlns:p14="http://schemas.microsoft.com/office/powerpoint/2010/main" val="20194353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INNER and OUTER Joins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11350"/>
            <a:ext cx="10515600" cy="4265612"/>
          </a:xfrm>
        </p:spPr>
        <p:txBody>
          <a:bodyPr>
            <a:noAutofit/>
          </a:bodyPr>
          <a:lstStyle/>
          <a:p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INNER JOIN  (versus OUTER JOIN)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Default type of join in a joined table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Tuple is included in the result only if a matching tuple exists in the other relation</a:t>
            </a:r>
          </a:p>
          <a:p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LEFT OUTER JOIN 	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Every tuple in left table must appear in result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no matching tuple</a:t>
            </a:r>
          </a:p>
          <a:p>
            <a:pPr lvl="2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Padded with NULL values for attributes of right table</a:t>
            </a:r>
          </a:p>
          <a:p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RIGHT OUTER JOIN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Every tuple in right table must appear in result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no matching tuple</a:t>
            </a:r>
          </a:p>
          <a:p>
            <a:pPr lvl="2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Padded with NULL values for attributes of left table</a:t>
            </a:r>
          </a:p>
          <a:p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68585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Example: LEFT OUTER JOIN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SELECT </a:t>
            </a:r>
            <a:r>
              <a:rPr lang="en-US" altLang="en-US" sz="20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E.Lname</a:t>
            </a:r>
            <a:r>
              <a:rPr lang="en-US" altLang="en-US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AS </a:t>
            </a:r>
            <a:r>
              <a:rPr lang="en-US" altLang="en-US" sz="20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Employee_Name</a:t>
            </a:r>
            <a:endParaRPr lang="en-US" altLang="en-US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</a:t>
            </a:r>
            <a:r>
              <a:rPr lang="en-US" altLang="en-US" sz="20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S.Lname</a:t>
            </a:r>
            <a:r>
              <a:rPr lang="en-US" altLang="en-US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AS </a:t>
            </a:r>
            <a:r>
              <a:rPr lang="en-US" altLang="en-US" sz="20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Supervisor_Name</a:t>
            </a:r>
            <a:endParaRPr lang="en-US" altLang="en-US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FROM Employee AS E LEFT OUTER JOIN EMPLOYEE AS 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       ON </a:t>
            </a:r>
            <a:r>
              <a:rPr lang="en-US" altLang="en-US" sz="20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E.Super_ssn</a:t>
            </a:r>
            <a:r>
              <a:rPr lang="en-US" altLang="en-US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= </a:t>
            </a:r>
            <a:r>
              <a:rPr lang="en-US" altLang="en-US" sz="20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S.Ssn</a:t>
            </a:r>
            <a:r>
              <a:rPr lang="en-US" altLang="en-US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ALTERNATE SYNTAX: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SELECT </a:t>
            </a:r>
            <a:r>
              <a:rPr lang="en-US" altLang="en-US" sz="24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E.Lname</a:t>
            </a:r>
            <a:r>
              <a:rPr lang="en-US" altLang="en-US" sz="2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, </a:t>
            </a:r>
            <a:r>
              <a:rPr lang="en-US" altLang="en-US" sz="24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S.Lname</a:t>
            </a:r>
            <a:endParaRPr lang="en-US" altLang="en-US" sz="24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FROM  EMPLOYEE E, EMPLOYEE 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WHERE </a:t>
            </a:r>
            <a:r>
              <a:rPr lang="en-US" altLang="en-US" sz="24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E.Super_ssn</a:t>
            </a:r>
            <a:r>
              <a:rPr lang="en-US" altLang="en-US" sz="2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+ = </a:t>
            </a:r>
            <a:r>
              <a:rPr lang="en-US" altLang="en-US" sz="24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S.Ssn</a:t>
            </a:r>
            <a:endParaRPr lang="en-US" altLang="en-US" sz="24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47756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Multiway JOIN in the FROM clause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FULL OUTER JOIN – combines result if LEFT and RIGHT OUTER JOIN</a:t>
            </a:r>
          </a:p>
          <a:p>
            <a:pPr>
              <a:defRPr/>
            </a:pP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Can nest JOIN specifications for a multiway join:</a:t>
            </a:r>
          </a:p>
          <a:p>
            <a:pPr>
              <a:defRPr/>
            </a:pPr>
            <a:endParaRPr lang="en-US" altLang="en-US" sz="2000" dirty="0"/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Q2A: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SELECT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Pnumber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Dnum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Lname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Address,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Bdate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FROM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   ((PROJECT 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JOIN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DEPARTMENT 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      			   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Dnum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=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Dnumber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 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JOIN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EMPLOYEE 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			   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Mgr_ssn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=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Ssn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WHERE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Plocation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=‘Stafford’;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212940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Aggregate Functions in SQL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Used to summarize information from multiple tuples into a single-tuple summary</a:t>
            </a:r>
          </a:p>
          <a:p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Built-in aggregate functions 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COUNT, SUM, MAX, MIN, and AVG</a:t>
            </a:r>
          </a:p>
          <a:p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Grouping 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Create subgroups of tuples before summarizing</a:t>
            </a:r>
          </a:p>
          <a:p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select entire groups, HAVING clause is used</a:t>
            </a:r>
          </a:p>
          <a:p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Aggregate functions can be used in the SELECT clause or in a HAVING clause</a:t>
            </a:r>
          </a:p>
        </p:txBody>
      </p:sp>
    </p:spTree>
    <p:extLst>
      <p:ext uri="{BB962C8B-B14F-4D97-AF65-F5344CB8AC3E}">
        <p14:creationId xmlns:p14="http://schemas.microsoft.com/office/powerpoint/2010/main" val="22389611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Renaming Results of Aggregation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Following query returns a single row of computed values from EMPLOYEE table:</a:t>
            </a:r>
          </a:p>
          <a:p>
            <a:pPr>
              <a:defRPr/>
            </a:pPr>
            <a:endParaRPr lang="en-US" sz="2400" dirty="0"/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Q19:	       SELECT    SUM (Salary), MAX (Salary), MIN (Salary), AVG 		             (Salary)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        FROM	EMPLOYEE;</a:t>
            </a:r>
          </a:p>
          <a:p>
            <a:pPr>
              <a:defRPr/>
            </a:pP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result can be presented with new names: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Q19A:          SELECT	SUM (Salary) AS </a:t>
            </a: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Total_Sal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MAX (Salary) AS 			</a:t>
            </a: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Highest_Sal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MIN (Salary) AS </a:t>
            </a: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Lowest_Sal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AVG 			(Salary) AS </a:t>
            </a: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Average_Sal</a:t>
            </a:r>
            <a:endParaRPr lang="en-US" sz="2600" dirty="0">
              <a:solidFill>
                <a:schemeClr val="tx1">
                  <a:lumMod val="65000"/>
                  <a:lumOff val="3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        FROM	EMPLOYEE;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678462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Aggregate Functions in SQL (cont’d.)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r>
              <a:rPr lang="en-US" altLang="en-US" sz="2000" dirty="0"/>
              <a:t>NULL values are discarded when aggregate functions are applied to a particular column</a:t>
            </a:r>
          </a:p>
          <a:p>
            <a:endParaRPr lang="en-US" sz="20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293390F-E8CF-E282-1B11-FD1F577115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7711" y="2828255"/>
            <a:ext cx="8841261" cy="4029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33976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Grouping: The GROUP BY Clause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Autofit/>
          </a:bodyPr>
          <a:lstStyle/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Partition relation into subsets of tuples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Based on grouping attribute(s)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Apply function to each such group independently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GROUP BY clause 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Specifies grouping attributes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COUNT (*) counts the number of rows in the group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GROUP BY statement is often used with aggregate functions (COUNT(), MAX(), MIN(), SUM(), AVG()) to group the result-set by one or more columns.</a:t>
            </a:r>
          </a:p>
        </p:txBody>
      </p:sp>
    </p:spTree>
    <p:extLst>
      <p:ext uri="{BB962C8B-B14F-4D97-AF65-F5344CB8AC3E}">
        <p14:creationId xmlns:p14="http://schemas.microsoft.com/office/powerpoint/2010/main" val="34487433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Examples of GROUP BY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grouping attribute must appear in the SELECT clause: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Q24:		SELECT	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Dno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COUNT (*), AVG (Salary)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FROM		EMPLOYEE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GROUP BY	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Dno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</a:p>
          <a:p>
            <a:pPr>
              <a:defRPr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the grouping attribute has NULL as a possible value, then a separate group is created for the null value (e.g., null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Dno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the above query)</a:t>
            </a:r>
          </a:p>
          <a:p>
            <a:pPr>
              <a:defRPr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GROUP BY may be applied to the result of a JOIN: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Q25:	SELECT		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Pnumber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Pname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COUNT (*)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FROM		PROJECT, WORKS_ON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WHERE		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Pnumber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Pno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GROUP BY	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Pnumber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Pname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5801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Comparisons Involving NULL and Three-Valued Logic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Meanings of NULL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Unknown value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Unavailable or withheld value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 applicable attribute</a:t>
            </a:r>
          </a:p>
          <a:p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Each individual NULL value considered to be different from every other NULL value</a:t>
            </a:r>
          </a:p>
          <a:p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SQL uses a three-valued logic: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TRUE, FALSE, and UNKNOWN (like Maybe)</a:t>
            </a:r>
          </a:p>
          <a:p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NULL = NULL  comparison is avoided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426246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Grouping: The GROUP BY and HAVING Clauses (cont’d.)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5813"/>
            <a:ext cx="10515600" cy="4712849"/>
          </a:xfrm>
        </p:spPr>
        <p:txBody>
          <a:bodyPr>
            <a:normAutofit fontScale="55000" lnSpcReduction="20000"/>
          </a:bodyPr>
          <a:lstStyle/>
          <a:p>
            <a:r>
              <a:rPr lang="en-US" sz="36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 </a:t>
            </a:r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HAVING</a:t>
            </a:r>
            <a:r>
              <a:rPr lang="en-US" sz="36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clause was added to SQL because the </a:t>
            </a:r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WHERE</a:t>
            </a:r>
            <a:r>
              <a:rPr lang="en-US" sz="36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keyword cannot be used with aggregate functions.</a:t>
            </a:r>
          </a:p>
          <a:p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HAVING clause places conditions on groups created by the GROUP BY clause.</a:t>
            </a:r>
          </a:p>
          <a:p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HAVING clause must follow the GROUP BY clause in a query and must also precede the ORDER BY clause if used.</a:t>
            </a:r>
          </a:p>
          <a:p>
            <a:pPr>
              <a:defRPr/>
            </a:pPr>
            <a:r>
              <a:rPr lang="en-US" alt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HAVING clause</a:t>
            </a:r>
          </a:p>
          <a:p>
            <a:pPr lvl="1">
              <a:defRPr/>
            </a:pPr>
            <a:r>
              <a:rPr lang="en-US" alt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Provides a condition to select or reject an entire group:</a:t>
            </a:r>
          </a:p>
          <a:p>
            <a:pPr>
              <a:defRPr/>
            </a:pPr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Query 26. For each project on which more than two employees work, retrieve the project number, the project name, and the number of employees who work on the project.</a:t>
            </a:r>
          </a:p>
          <a:p>
            <a:pPr>
              <a:defRPr/>
            </a:pPr>
            <a:endParaRPr lang="en-US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Q26:		SELECT	</a:t>
            </a:r>
            <a:r>
              <a:rPr lang="en-US" sz="3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Pnumber</a:t>
            </a:r>
            <a:r>
              <a:rPr lang="en-US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3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Pname</a:t>
            </a:r>
            <a:r>
              <a:rPr lang="en-US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COUNT (*)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FROM		PROJECT, WORKS_ON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WHERE	</a:t>
            </a:r>
            <a:r>
              <a:rPr lang="en-US" sz="3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Pnumber</a:t>
            </a:r>
            <a:r>
              <a:rPr lang="en-US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</a:t>
            </a:r>
            <a:r>
              <a:rPr lang="en-US" sz="3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Pno</a:t>
            </a: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GROUP BY	</a:t>
            </a:r>
            <a:r>
              <a:rPr lang="en-US" sz="3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Pnumber</a:t>
            </a:r>
            <a:r>
              <a:rPr lang="en-US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3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Pname</a:t>
            </a: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HAVING	COUNT (*) &gt; 2;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836213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Combining the WHERE and the HAVING Clause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Consider the query: we want to count the total number of employees whose salaries exceed $40,000 in each department, but only for departments where more than five employees work. 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defRPr/>
            </a:pPr>
            <a:r>
              <a:rPr lang="en-US" sz="2400" dirty="0">
                <a:solidFill>
                  <a:srgbClr val="8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INCORRECT QUERY: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2" indent="0">
              <a:buFont typeface="Wingdings" pitchFamily="2" charset="2"/>
              <a:buNone/>
              <a:defRPr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SELECT		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Dno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COUNT (*)</a:t>
            </a:r>
          </a:p>
          <a:p>
            <a:pPr marL="800100" lvl="2" indent="0">
              <a:buFont typeface="Wingdings" pitchFamily="2" charset="2"/>
              <a:buNone/>
              <a:defRPr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FROM		EMPLOYEE</a:t>
            </a:r>
          </a:p>
          <a:p>
            <a:pPr marL="800100" lvl="2" indent="0">
              <a:buFont typeface="Wingdings" pitchFamily="2" charset="2"/>
              <a:buNone/>
              <a:defRPr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WHERE		Salary&gt;40000</a:t>
            </a:r>
          </a:p>
          <a:p>
            <a:pPr marL="800100" lvl="2" indent="0">
              <a:buFont typeface="Wingdings" pitchFamily="2" charset="2"/>
              <a:buNone/>
              <a:defRPr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GROUP BY	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Dno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2" indent="0">
              <a:buFont typeface="Wingdings" pitchFamily="2" charset="2"/>
              <a:buNone/>
              <a:defRPr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HAVING		COUNT (*) &gt; 5;</a:t>
            </a:r>
          </a:p>
          <a:p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281496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Combining the WHERE and the HAVING Clause (continued)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5813"/>
            <a:ext cx="10515600" cy="4121149"/>
          </a:xfrm>
        </p:spPr>
        <p:txBody>
          <a:bodyPr>
            <a:normAutofit/>
          </a:bodyPr>
          <a:lstStyle/>
          <a:p>
            <a:pPr marL="0" indent="0">
              <a:buFont typeface="Wingdings" pitchFamily="2" charset="2"/>
              <a:buNone/>
              <a:defRPr/>
            </a:pPr>
            <a:r>
              <a:rPr lang="en-US" sz="2400" dirty="0">
                <a:solidFill>
                  <a:srgbClr val="8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Correct Specification of the Query:</a:t>
            </a:r>
          </a:p>
          <a:p>
            <a:pPr>
              <a:defRPr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Note: the WHERE clause applies tuple by tuple whereas HAVING applies to entire group of tuples</a:t>
            </a:r>
          </a:p>
          <a:p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F533D45-BD89-623B-CCE2-6F11091099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354" y="3429000"/>
            <a:ext cx="10234511" cy="3275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286038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D4D28E87-62D2-4602-B72F-5F74AA236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1" cy="191506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91089"/>
            <a:ext cx="10515599" cy="1265861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4600" b="1" kern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EXPANDED Block Structure of SQL Queries</a:t>
            </a:r>
          </a:p>
        </p:txBody>
      </p:sp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C88DFECA-CB71-56A1-D218-817C1CD8394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700" y="2139351"/>
            <a:ext cx="9528599" cy="4165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727041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Specifying Constraints as Assertions and Actions as Triggers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Semantic Constraints: The following are beyond the scope of the EER and relational model </a:t>
            </a:r>
          </a:p>
          <a:p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CREATE ASSERTION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Specify additional types of constraints outside scope of built-in relational model constraints</a:t>
            </a:r>
          </a:p>
          <a:p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CREATE TRIGGER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Specify automatic actions that database system will perform when certain events and conditions occur</a:t>
            </a:r>
          </a:p>
          <a:p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51572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Specifying General Constraints as Assertions in SQL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CREATE ASSERTION </a:t>
            </a:r>
          </a:p>
          <a:p>
            <a:pPr lvl="1"/>
            <a:r>
              <a:rPr lang="en-US" altLang="en-US" dirty="0"/>
              <a:t>Specify a query that selects any tuples that violate the desired condition</a:t>
            </a:r>
          </a:p>
          <a:p>
            <a:pPr lvl="1"/>
            <a:r>
              <a:rPr lang="en-US" altLang="en-US" dirty="0"/>
              <a:t>Use only in cases where it goes beyond a simple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CHECK</a:t>
            </a:r>
            <a:r>
              <a:rPr lang="en-US" altLang="en-US" dirty="0"/>
              <a:t> which applies to individual attributes and domains</a:t>
            </a:r>
          </a:p>
          <a:p>
            <a:endParaRPr lang="en-US" sz="20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F2F203A-A33C-1900-1FD6-76D2DB55D3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191000"/>
            <a:ext cx="63373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800892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Introduction to Triggers in SQL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CREATE TRIGGER statement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Used to monitor the database</a:t>
            </a:r>
          </a:p>
          <a:p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Typical trigger has three components which make it a rule for an “active database “ (more on active databases in section 26.1) :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Event(s)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Condition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Action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3473922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 OF TRIGGERS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R5: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CREATE TRIGGER SALARY_VIOLATION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BEFORE INSERT OR UPDATE OF Salary, </a:t>
            </a:r>
            <a:r>
              <a:rPr lang="en-US" altLang="en-US" sz="24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Supervisor_ssn</a:t>
            </a:r>
            <a:r>
              <a:rPr lang="en-US" altLang="en-US" sz="2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ON EMPLOYEE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 EACH ROW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WHEN (NEW.SALARY &gt; ( SELECT Salary FROM EMPLOYEE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                    WHERE </a:t>
            </a:r>
            <a:r>
              <a:rPr lang="en-US" altLang="en-US" sz="24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Ssn</a:t>
            </a:r>
            <a:r>
              <a:rPr lang="en-US" altLang="en-US" sz="2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= NEW. </a:t>
            </a:r>
            <a:r>
              <a:rPr lang="en-US" altLang="en-US" sz="24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Supervisor_Ssn</a:t>
            </a:r>
            <a:r>
              <a:rPr lang="en-US" altLang="en-US" sz="2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))  INFORM_SUPERVISOR (</a:t>
            </a:r>
            <a:r>
              <a:rPr lang="en-US" altLang="en-US" sz="24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NEW.Supervisor.Ssn</a:t>
            </a:r>
            <a:r>
              <a:rPr lang="en-US" altLang="en-US" sz="2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altLang="en-US" sz="24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New.Ssn</a:t>
            </a:r>
            <a:r>
              <a:rPr lang="en-US" altLang="en-US" sz="2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9778144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Views (Virtual Tables) in SQL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Single table derived from other tables called the defining tables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Considered to be a virtual table that is not necessarily populated</a:t>
            </a:r>
          </a:p>
        </p:txBody>
      </p:sp>
    </p:spTree>
    <p:extLst>
      <p:ext uri="{BB962C8B-B14F-4D97-AF65-F5344CB8AC3E}">
        <p14:creationId xmlns:p14="http://schemas.microsoft.com/office/powerpoint/2010/main" val="187263228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Specification of Views in SQL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11350"/>
            <a:ext cx="10515600" cy="4265612"/>
          </a:xfrm>
        </p:spPr>
        <p:txBody>
          <a:bodyPr>
            <a:normAutofit/>
          </a:bodyPr>
          <a:lstStyle/>
          <a:p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CREATE VIEW command</a:t>
            </a:r>
          </a:p>
          <a:p>
            <a:pPr lvl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Give table name, list of attribute names, and a query to specify the contents of the view</a:t>
            </a:r>
          </a:p>
          <a:p>
            <a:pPr lvl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V1, attributes retain the names from base tables. In V2, attributes are assigned names</a:t>
            </a:r>
          </a:p>
          <a:p>
            <a:endParaRPr lang="en-US" sz="20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E072E1D-C485-6CCD-3CCD-9264E6351C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402" y="4113212"/>
            <a:ext cx="657225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2070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lowchart: Document 30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8401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Comparisons Involving NULL and Three-Valued Logic (cont’d.)</a:t>
            </a:r>
          </a:p>
        </p:txBody>
      </p:sp>
      <p:pic>
        <p:nvPicPr>
          <p:cNvPr id="3" name="Picture 1">
            <a:extLst>
              <a:ext uri="{FF2B5EF4-FFF2-40B4-BE49-F238E27FC236}">
                <a16:creationId xmlns:a16="http://schemas.microsoft.com/office/drawing/2014/main" id="{45A62955-2434-D265-4971-7AA10811E6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07933" y="674162"/>
            <a:ext cx="7347537" cy="5510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779400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Specification of Views in SQL (cont’d.)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Once a View is defined, SQL queries can use the View relation in the FROM clause</a:t>
            </a:r>
          </a:p>
          <a:p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View is always up-to-date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Responsibility of the DBMS and not the user </a:t>
            </a:r>
          </a:p>
          <a:p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DROP VIEW command 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Dispose of a view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1439681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View Implementation, View Update, and Inline Views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Complex problem of efficiently implementing a view for querying</a:t>
            </a:r>
          </a:p>
          <a:p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Strategy1: Query modification	approach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Compute the view as and when needed. Do not store permanently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Modify view query into a query on underlying base tables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Disadvantage: inefficient for views defined via complex queries that are time-consuming to execute</a:t>
            </a:r>
          </a:p>
          <a:p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3151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View Materialization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Strategy 2: View materialization 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Physically create a temporary view table when the view is first queried 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Keep that table on the assumption that other queries on the view will follow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Requires efficient strategy for automatically updating the view table when the base tables are updated</a:t>
            </a:r>
          </a:p>
          <a:p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Incremental update strategy for materialized views</a:t>
            </a:r>
          </a:p>
          <a:p>
            <a:pPr lvl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DBMS determines what new tuples must be inserted, deleted, or modified in a materialized view table</a:t>
            </a:r>
          </a:p>
        </p:txBody>
      </p:sp>
    </p:spTree>
    <p:extLst>
      <p:ext uri="{BB962C8B-B14F-4D97-AF65-F5344CB8AC3E}">
        <p14:creationId xmlns:p14="http://schemas.microsoft.com/office/powerpoint/2010/main" val="241793994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View Materialization (contd.)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Multiple ways to handle materialization: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immediate update strategy updates a view as soon as the base tables are changed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lazy update strategy updates the view when needed by a view query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periodic update strategy updates the view periodically (in the latter strategy, a view query may get a result that is not up-to-date). This is commonly used in Banks, Retail store operations, etc.</a:t>
            </a:r>
          </a:p>
          <a:p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33699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View Update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Update on a view defined on a single table without any aggregate functions</a:t>
            </a:r>
          </a:p>
          <a:p>
            <a:pPr lvl="1">
              <a:defRPr/>
            </a:pPr>
            <a:r>
              <a:rPr lang="en-US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Can be mapped to an update on underlying base table- possible if the primary key is preserved in the view</a:t>
            </a:r>
          </a:p>
          <a:p>
            <a:pPr>
              <a:defRPr/>
            </a:pPr>
            <a:r>
              <a:rPr lang="en-US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Update not permitted on aggregate views. E.g.,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UV2:	UPDATE		DEPT_INFO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SET			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Total_sal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=100000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WHERE		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Dname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=‘Research’;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cannot be processed because </a:t>
            </a:r>
            <a:r>
              <a:rPr lang="en-US" alt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Total_sal</a:t>
            </a:r>
            <a:r>
              <a:rPr lang="en-US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is a computed value in the view definition</a:t>
            </a:r>
          </a:p>
          <a:p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591639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Schema Change Statements in SQL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Schema evolution commands 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DBA may want to change the schema while the database is operational 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Does not require recompilation of the database schema</a:t>
            </a:r>
          </a:p>
          <a:p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11088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DROP Command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DROP command </a:t>
            </a:r>
          </a:p>
          <a:p>
            <a:pPr lvl="1">
              <a:defRPr/>
            </a:pP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Used to drop named schema elements, such as tables, domains, or constraint</a:t>
            </a:r>
          </a:p>
          <a:p>
            <a:pPr>
              <a:defRPr/>
            </a:pP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Drop behavior options: </a:t>
            </a:r>
          </a:p>
          <a:p>
            <a:pPr lvl="1">
              <a:defRPr/>
            </a:pP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CASCADE and RESTRICT</a:t>
            </a:r>
          </a:p>
          <a:p>
            <a:pPr>
              <a:defRPr/>
            </a:pP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Example:</a:t>
            </a:r>
          </a:p>
          <a:p>
            <a:pPr lvl="1">
              <a:defRPr/>
            </a:pP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DROP SCHEMA COMPANY CASCADE;</a:t>
            </a:r>
          </a:p>
          <a:p>
            <a:pPr lvl="1">
              <a:defRPr/>
            </a:pPr>
            <a:r>
              <a:rPr lang="en-US" altLang="en-US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removes the schema and all its elements including </a:t>
            </a:r>
            <a:r>
              <a:rPr lang="en-US" altLang="en-US" dirty="0" err="1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tables,views</a:t>
            </a:r>
            <a:r>
              <a:rPr lang="en-US" altLang="en-US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constraints, etc.</a:t>
            </a:r>
          </a:p>
          <a:p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865331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ALTER table command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Alter table actions include: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Adding or dropping a column (attribute)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Changing a column definition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Adding or dropping table constraints</a:t>
            </a:r>
          </a:p>
          <a:p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Example: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ALTER TABLE COMPANY.EMPLOYEE ADD COLUMN Job VARCHAR(12);</a:t>
            </a:r>
          </a:p>
          <a:p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243143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Adding and Dropping Constraints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Change constraints specified on a table 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Add or drop a named constraint</a:t>
            </a:r>
            <a:endParaRPr lang="en-US" alt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FC152AD-D7F9-AF6B-C7A6-AA1AF064CF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888581"/>
            <a:ext cx="60039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16298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Dropping Columns, Default Values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drop a column</a:t>
            </a:r>
          </a:p>
          <a:p>
            <a:pPr lvl="1">
              <a:defRPr/>
            </a:pPr>
            <a:r>
              <a:rPr lang="en-US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Choose either CASCADE or RESTRICT</a:t>
            </a:r>
          </a:p>
          <a:p>
            <a:pPr lvl="1">
              <a:defRPr/>
            </a:pPr>
            <a:r>
              <a:rPr lang="en-US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CASCADE would drop the column from views etc. RESTRICT is possible if no views refer to it.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ALTER TABLE COMPANY.EMPLOYEE DROP COLUMN 	Address CASCADE;</a:t>
            </a:r>
          </a:p>
          <a:p>
            <a:pPr>
              <a:defRPr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Default values can be dropped and altered :</a:t>
            </a:r>
          </a:p>
          <a:p>
            <a:pPr marL="400050" lvl="1" indent="0">
              <a:buFont typeface="Wingdings" pitchFamily="2" charset="2"/>
              <a:buNone/>
              <a:defRPr/>
            </a:pP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ALTER TABLE COMPANY.DEPARTMENT ALTER COLUMN </a:t>
            </a: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Mgr_ssn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DROP DEFAULT;</a:t>
            </a:r>
          </a:p>
          <a:p>
            <a:pPr marL="400050" lvl="1" indent="0">
              <a:buFont typeface="Wingdings" pitchFamily="2" charset="2"/>
              <a:buNone/>
              <a:defRPr/>
            </a:pP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ALTER TABLE COMPANY.DEPARTMENT ALTER COLUMN </a:t>
            </a: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Mgr_ssn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SET DEFAULT ‘333445555’;</a:t>
            </a:r>
          </a:p>
        </p:txBody>
      </p:sp>
    </p:spTree>
    <p:extLst>
      <p:ext uri="{BB962C8B-B14F-4D97-AF65-F5344CB8AC3E}">
        <p14:creationId xmlns:p14="http://schemas.microsoft.com/office/powerpoint/2010/main" val="3739735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Comparisons Involving NULL and Three-Valued Logic (cont’d.)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SQL allows queries that check whether an attribute value is NULL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 or IS NOT NULL</a:t>
            </a:r>
          </a:p>
          <a:p>
            <a:endParaRPr lang="en-US" sz="20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4CAE55C-1A44-61BA-10D1-3F9DFB7BBC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581400"/>
            <a:ext cx="10596770" cy="2003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797506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Table 7.2   Summary of SQL Syntax</a:t>
            </a:r>
          </a:p>
        </p:txBody>
      </p:sp>
      <p:pic>
        <p:nvPicPr>
          <p:cNvPr id="3" name="Content Placeholder 2" descr="tab07_02a.jpg">
            <a:extLst>
              <a:ext uri="{FF2B5EF4-FFF2-40B4-BE49-F238E27FC236}">
                <a16:creationId xmlns:a16="http://schemas.microsoft.com/office/drawing/2014/main" id="{94FD9DAA-82AF-33B7-7026-A2100F2093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6573" y="2055813"/>
            <a:ext cx="8527323" cy="4592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507965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Table 7.2 (continued)   Summary of SQL Syntax</a:t>
            </a:r>
          </a:p>
        </p:txBody>
      </p:sp>
      <p:pic>
        <p:nvPicPr>
          <p:cNvPr id="3" name="Content Placeholder 2" descr="tab07_02b.jpg">
            <a:extLst>
              <a:ext uri="{FF2B5EF4-FFF2-40B4-BE49-F238E27FC236}">
                <a16:creationId xmlns:a16="http://schemas.microsoft.com/office/drawing/2014/main" id="{E3EE6A23-856C-DCAF-E848-D3F043AEE5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276475"/>
            <a:ext cx="10236133" cy="4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919878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Summary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r>
              <a:rPr lang="en-US" altLang="en-US" dirty="0"/>
              <a:t>Complex SQL:</a:t>
            </a:r>
          </a:p>
          <a:p>
            <a:pPr lvl="1"/>
            <a:r>
              <a:rPr lang="en-US" altLang="en-US" dirty="0"/>
              <a:t>Nested queries, joined tables (in the FROM clause), outer joins, aggregate functions, grouping</a:t>
            </a:r>
          </a:p>
          <a:p>
            <a:r>
              <a:rPr lang="en-US" altLang="en-US" dirty="0"/>
              <a:t>Handling semantic constraints with </a:t>
            </a:r>
            <a:r>
              <a:rPr lang="en-US" altLang="en-US" dirty="0">
                <a:solidFill>
                  <a:srgbClr val="8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CREATE ASSERTION </a:t>
            </a:r>
            <a:r>
              <a:rPr lang="en-US" altLang="en-US" dirty="0"/>
              <a:t>and </a:t>
            </a:r>
            <a:r>
              <a:rPr lang="en-US" altLang="en-US" dirty="0">
                <a:solidFill>
                  <a:srgbClr val="8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CREATE TRIGGER</a:t>
            </a:r>
          </a:p>
          <a:p>
            <a:r>
              <a:rPr lang="en-US" altLang="en-US" dirty="0">
                <a:solidFill>
                  <a:srgbClr val="8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CREATE VIEW </a:t>
            </a:r>
            <a:r>
              <a:rPr lang="en-US" altLang="en-US" dirty="0"/>
              <a:t>statement and materialization strategies</a:t>
            </a:r>
          </a:p>
          <a:p>
            <a:r>
              <a:rPr lang="en-US" altLang="en-US"/>
              <a:t>Schema Modification for the DBAs using </a:t>
            </a:r>
            <a:r>
              <a:rPr lang="en-US" altLang="en-US">
                <a:solidFill>
                  <a:srgbClr val="8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ALTER TABLE , ADD and DROP COLUMN, ALTER CONSTRAINT </a:t>
            </a:r>
            <a:r>
              <a:rPr lang="en-US" altLang="en-US"/>
              <a:t>etc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endParaRPr lang="en-US" altLang="en-US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94731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Nested Queries, Tuples, and Set/Multiset Comparisons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Nested queries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Complete select-from-where blocks within WHERE clause of another query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Outer query and nested subqueries</a:t>
            </a:r>
          </a:p>
          <a:p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Comparison operator IN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Compares value v with a set (or multiset) of values V 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Evaluates to TRUE if v is one of the elements in V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33875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Nested Queries (cont’d.)</a:t>
            </a:r>
          </a:p>
        </p:txBody>
      </p:sp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5C0964C6-9415-6F60-F6AB-03F460F0E5F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542" y="2365155"/>
            <a:ext cx="8600302" cy="367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8621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Nested Queries (cont’d.)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 tuples of values in comparisons 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Place them within parentheses</a:t>
            </a:r>
          </a:p>
          <a:p>
            <a:endParaRPr lang="en-US" sz="2000" dirty="0"/>
          </a:p>
        </p:txBody>
      </p:sp>
      <p:pic>
        <p:nvPicPr>
          <p:cNvPr id="3" name="Picture 3">
            <a:extLst>
              <a:ext uri="{FF2B5EF4-FFF2-40B4-BE49-F238E27FC236}">
                <a16:creationId xmlns:a16="http://schemas.microsoft.com/office/drawing/2014/main" id="{4DD96334-1E23-AF57-2F1A-E131A28A8A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4465" y="3788339"/>
            <a:ext cx="8252897" cy="1969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49776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Nested Queries (cont’d.)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 other comparison operators to compare a single value v 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 ANY (or = SOME) operator </a:t>
            </a:r>
          </a:p>
          <a:p>
            <a:pPr lvl="2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Returns TRUE if the value v is equal to some value in the set V and is hence equivalent to IN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Other operators that can be combined with ANY (or SOME): &gt;, &gt;=, &lt;, &lt;=, and &lt;&gt;</a:t>
            </a:r>
          </a:p>
          <a:p>
            <a:pPr lvl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ALL: value must exceed all values from nested query</a:t>
            </a:r>
          </a:p>
          <a:p>
            <a:endParaRPr lang="en-US" sz="20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DECBF5E-D30B-DA81-593B-4DF44686B0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5952" y="5256212"/>
            <a:ext cx="5094288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86602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2927</Words>
  <Application>Microsoft Macintosh PowerPoint</Application>
  <PresentationFormat>Widescreen</PresentationFormat>
  <Paragraphs>324</Paragraphs>
  <Slides>52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9" baseType="lpstr">
      <vt:lpstr>Arial</vt:lpstr>
      <vt:lpstr>Calibri</vt:lpstr>
      <vt:lpstr>Calibri Light</vt:lpstr>
      <vt:lpstr>Courier New</vt:lpstr>
      <vt:lpstr>Tahoma</vt:lpstr>
      <vt:lpstr>Wingdings</vt:lpstr>
      <vt:lpstr>Office Theme</vt:lpstr>
      <vt:lpstr>Chapter 7</vt:lpstr>
      <vt:lpstr>Outline</vt:lpstr>
      <vt:lpstr>Comparisons Involving NULL and Three-Valued Logic</vt:lpstr>
      <vt:lpstr>Comparisons Involving NULL and Three-Valued Logic (cont’d.)</vt:lpstr>
      <vt:lpstr>Comparisons Involving NULL and Three-Valued Logic (cont’d.)</vt:lpstr>
      <vt:lpstr>Nested Queries, Tuples, and Set/Multiset Comparisons</vt:lpstr>
      <vt:lpstr>Nested Queries (cont’d.)</vt:lpstr>
      <vt:lpstr>Nested Queries (cont’d.)</vt:lpstr>
      <vt:lpstr>Nested Queries (cont’d.)</vt:lpstr>
      <vt:lpstr>Nested Queries (cont’d.)</vt:lpstr>
      <vt:lpstr>Correlated Nested Queries</vt:lpstr>
      <vt:lpstr>Correlated Nested Queries</vt:lpstr>
      <vt:lpstr>The EXISTS and UNIQUE Functions in SQL for correlating queries</vt:lpstr>
      <vt:lpstr>USE of EXISTS</vt:lpstr>
      <vt:lpstr>USE of NOT EXISTS</vt:lpstr>
      <vt:lpstr>Double Negation to accomplish “for all” in SQL</vt:lpstr>
      <vt:lpstr>Explicit Sets and Renaming of Attributes in SQL</vt:lpstr>
      <vt:lpstr>Specifying Joined Tables in the FROM Clause of SQL</vt:lpstr>
      <vt:lpstr>Different Types of JOINed Tables  in SQL</vt:lpstr>
      <vt:lpstr>Different Types of JOINed Tables in SQL</vt:lpstr>
      <vt:lpstr>Types of Joins in MySQL</vt:lpstr>
      <vt:lpstr>INNER and OUTER Joins</vt:lpstr>
      <vt:lpstr>Example: LEFT OUTER JOIN</vt:lpstr>
      <vt:lpstr>Multiway JOIN in the FROM clause</vt:lpstr>
      <vt:lpstr>Aggregate Functions in SQL</vt:lpstr>
      <vt:lpstr>Renaming Results of Aggregation</vt:lpstr>
      <vt:lpstr>Aggregate Functions in SQL (cont’d.)</vt:lpstr>
      <vt:lpstr>Grouping: The GROUP BY Clause</vt:lpstr>
      <vt:lpstr>Examples of GROUP BY</vt:lpstr>
      <vt:lpstr>Grouping: The GROUP BY and HAVING Clauses (cont’d.)</vt:lpstr>
      <vt:lpstr>Combining the WHERE and the HAVING Clause</vt:lpstr>
      <vt:lpstr>Combining the WHERE and the HAVING Clause (continued)</vt:lpstr>
      <vt:lpstr>EXPANDED Block Structure of SQL Queries</vt:lpstr>
      <vt:lpstr>Specifying Constraints as Assertions and Actions as Triggers</vt:lpstr>
      <vt:lpstr>Specifying General Constraints as Assertions in SQL</vt:lpstr>
      <vt:lpstr>Introduction to Triggers in SQL</vt:lpstr>
      <vt:lpstr>USE OF TRIGGERS</vt:lpstr>
      <vt:lpstr>Views (Virtual Tables) in SQL</vt:lpstr>
      <vt:lpstr>Specification of Views in SQL</vt:lpstr>
      <vt:lpstr>Specification of Views in SQL (cont’d.)</vt:lpstr>
      <vt:lpstr>View Implementation, View Update, and Inline Views</vt:lpstr>
      <vt:lpstr>View Materialization</vt:lpstr>
      <vt:lpstr>View Materialization (contd.)</vt:lpstr>
      <vt:lpstr>View Update</vt:lpstr>
      <vt:lpstr>Schema Change Statements in SQL</vt:lpstr>
      <vt:lpstr>The DROP Command</vt:lpstr>
      <vt:lpstr>The ALTER table command</vt:lpstr>
      <vt:lpstr>Adding and Dropping Constraints</vt:lpstr>
      <vt:lpstr>Dropping Columns, Default Values</vt:lpstr>
      <vt:lpstr>Table 7.2   Summary of SQL Syntax</vt:lpstr>
      <vt:lpstr>Table 7.2 (continued)   Summary of SQL Syntax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</dc:title>
  <dc:creator>steven.fulakeza@lc.cuny.edu</dc:creator>
  <cp:lastModifiedBy>steven.fulakeza@lc.cuny.edu</cp:lastModifiedBy>
  <cp:revision>13</cp:revision>
  <dcterms:created xsi:type="dcterms:W3CDTF">2022-08-27T15:13:29Z</dcterms:created>
  <dcterms:modified xsi:type="dcterms:W3CDTF">2022-11-07T15:02:39Z</dcterms:modified>
</cp:coreProperties>
</file>