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0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71" r:id="rId14"/>
    <p:sldId id="272" r:id="rId15"/>
    <p:sldId id="273" r:id="rId16"/>
    <p:sldId id="274" r:id="rId17"/>
    <p:sldId id="267" r:id="rId18"/>
    <p:sldId id="268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B646-844A-3B34-57D0-49A7AC22F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92A4B-5A86-CCBB-B0A8-4BB80A3F2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2497B-C20D-42F4-35B6-34267700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3B1A3-EE7A-A33B-6546-51B554238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72753-3215-F18B-92C9-C01CE26C4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5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29474-B78F-E7FD-289D-0C72ED500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0532C-FD1C-2535-0A3A-2F508A97A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F0C51-2663-5807-045F-035B9B34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D1FE4-F592-4533-6379-384A32E7A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D9AC2-6FE8-088E-7785-D189C60D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0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F0272-11E2-A9E1-586F-E7ABFC82D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D0ABC-287A-326B-84F3-9932AD621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07EB2-6BDC-8611-E41C-BA0049F2D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B3EFF-439F-8432-E198-D2BAFE06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4430A-AA57-30B9-F6FB-D51A58E12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7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E3411-A784-E507-BBB9-12B6B843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35194-00E2-D605-F07D-8C0FD0A29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6C118-5EEE-F210-3D25-E322DDCF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1740-9EDD-1FEB-8C1C-B69174CC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305BF-7FAC-BC2F-3EBE-8D1D0A33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1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0432-E4D3-6A2F-64F0-BD00A321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F2E73-BDC3-BCEC-15F3-A2739668D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97795-32D8-0EFB-C333-CDBBD7A0E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4F521-F81B-44BF-4B04-CBE07E4B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2ACEC-0564-DC07-DEE2-B9485AF9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5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D254-459C-E5D2-94F0-FA02F5CF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FB313-DC19-5530-F8A4-4FE215670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B5A95-A31A-0105-F5A8-7EC74AB22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6629D-74E1-0723-03D6-B15E647F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A617C-7B87-96C2-EA09-F0B2260F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91755-063A-0153-0831-19C51384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1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8064-7F9F-8EAD-4243-4F36E7909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C96CF-BC34-BFB2-2225-49EF65636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C7388-7422-5719-5CD7-4BA7F13FB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83D750-B508-FE8E-8C9C-6FE037801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BD7636-87A4-FE6E-9CBC-B8C8C272D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DD7D3-42EC-1507-9E87-B2ECB495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E22276-4D87-217A-9669-640770EB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7A545-5819-3C8E-8F87-C9D8F247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6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5D6BF-96C9-E3CB-6889-3746029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41AC3-80F2-45F2-03AF-7451A9BE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E09E-2D99-D1E5-5A4F-911BD3AA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AC3A6-6664-1A88-9810-F3EC46D2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2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09DA8-CE94-2690-A59B-5F588EC0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D147A9-E040-585F-6DB4-4F1FFD25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EADAF-8C9D-FFFD-957D-89F79768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3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57E4-1D68-522C-7A77-33C68FA7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1DDD-FD9D-FBC5-994B-5DFC00ED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4D85E-5B1F-8182-2AEB-B4FA1F11A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B3B7A-B6FF-46E7-0AC4-43F29CCE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88765-257D-99FC-4541-403C98CA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0CD71-D01F-4A44-6FFA-6BAC953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8B88-09C7-7C8F-4354-CA6894B2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217525-0A48-E408-815F-D8A115B49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7AA91-8FA0-F562-14EE-E25394942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F4A22-C960-8F66-8CF0-32DD0876E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26559-D93F-2087-BAEB-E7D3BE4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977C9-87BA-51E3-4D0F-6E869951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4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F35CB-4C7D-1DD1-79E3-ED13A7A2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B5D61-4178-78EC-0842-2E7EE27A1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F7F58-BE35-C3D6-7036-164EC5944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A3F73-FEE6-A94E-8B39-1BAC0249E0B0}" type="datetimeFigureOut">
              <a:rPr lang="en-US" smtClean="0"/>
              <a:t>10/18/22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7B19F-B42D-EAB7-12CE-C48E6EF10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D2C2C-4FC1-B272-1F21-874E9515B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7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53308-A695-2F06-419C-99FD2EE99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659957"/>
          </a:xfrm>
        </p:spPr>
        <p:txBody>
          <a:bodyPr>
            <a:normAutofit/>
          </a:bodyPr>
          <a:lstStyle/>
          <a:p>
            <a:r>
              <a:rPr lang="en-US" sz="8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Chapter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81214-9DE7-37D9-BB6F-5442778C0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68800"/>
            <a:ext cx="10515600" cy="139065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Relational Data Model and Relational Database Constraints</a:t>
            </a:r>
          </a:p>
        </p:txBody>
      </p:sp>
    </p:spTree>
    <p:extLst>
      <p:ext uri="{BB962C8B-B14F-4D97-AF65-F5344CB8AC3E}">
        <p14:creationId xmlns:p14="http://schemas.microsoft.com/office/powerpoint/2010/main" val="839656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relation state is a subset of the Cartesian product of the domains of its attributes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domain contains the set of all possible values the attribute can take.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attribute Cust-name is defined over the domain of character strings of maximum length 25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(Cust-name) is varchar(25)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role these strings play in the CUSTOMER relation is that of the name of a customer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812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4214648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 R(A1, A2) be a relation schema: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(A1) = {0,1}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 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(A2) =  {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a,b,c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}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Then: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(A1) X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(A2) is all possible combinations: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{&lt;0,a&gt; , &lt;0,b&gt; , &lt;0,c&gt;, &lt;1,a&gt;, &lt;1,b&gt;, &lt;1,c&gt; } 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relation state r(R) 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itchFamily="2" charset="2"/>
              </a:rPr>
              <a:t>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(A1) X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(A2)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example: r(R) could be {&lt;0,a&gt; , &lt;0,b&gt; , &lt;1,c&gt; }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one possible state (or “population” or “extension”) r of the relation R, defined over A1 and A2.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has three 2-tuples: &lt;0,a&gt; , &lt;0,b&gt; , &lt;1,c&gt; 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884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Characteristics Of Relations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4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Ordering of tuples in a relation r(R):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tuples are not considered to be ordered, even though they appear to be in the tabular form.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Ordering of attributes in a relation schema R (and of values within each tuple):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will consider the attributes in R(A1, A2, ..., An) and the values in t=&lt;v1, v2, ...,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vn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&gt; to be ordered 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(However, a more general alternative definition  of relation does not require this ordering. It includes both the name and the value for each of the attributes 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t= { &lt;name, “John” &gt;, &lt;SSN, 123456789&gt; }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representation may be called as “self-describing”.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812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Same state as Student relation (but with different order of tuples)</a:t>
            </a:r>
          </a:p>
        </p:txBody>
      </p:sp>
      <p:pic>
        <p:nvPicPr>
          <p:cNvPr id="3" name="Picture 5" descr="fig05_02">
            <a:extLst>
              <a:ext uri="{FF2B5EF4-FFF2-40B4-BE49-F238E27FC236}">
                <a16:creationId xmlns:a16="http://schemas.microsoft.com/office/drawing/2014/main" id="{DBFB07B5-DA35-5326-97DC-0705FD5E670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26697"/>
            <a:ext cx="10515600" cy="3161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082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Characteristics Of Relations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/>
              <a:t>All values are considered atomic (indivisible).</a:t>
            </a:r>
          </a:p>
          <a:p>
            <a:r>
              <a:rPr lang="en-US" altLang="en-US" dirty="0"/>
              <a:t>Each value in a tuple must be from the domain of the attribute for that column</a:t>
            </a:r>
          </a:p>
          <a:p>
            <a:pPr lvl="1"/>
            <a:r>
              <a:rPr lang="en-US" altLang="en-US" dirty="0"/>
              <a:t>If tuple t = &lt;v1, v2, …, </a:t>
            </a:r>
            <a:r>
              <a:rPr lang="en-US" altLang="en-US" dirty="0" err="1"/>
              <a:t>vn</a:t>
            </a:r>
            <a:r>
              <a:rPr lang="en-US" altLang="en-US" dirty="0"/>
              <a:t>&gt; is a tuple (row) in the relation state r of R(A1, A2, …, An)</a:t>
            </a:r>
          </a:p>
          <a:p>
            <a:pPr lvl="1"/>
            <a:r>
              <a:rPr lang="en-US" altLang="en-US" dirty="0"/>
              <a:t>Then each </a:t>
            </a:r>
            <a:r>
              <a:rPr lang="en-US" altLang="en-US" i="1" dirty="0"/>
              <a:t>vi</a:t>
            </a:r>
            <a:r>
              <a:rPr lang="en-US" altLang="en-US" dirty="0"/>
              <a:t> must be a value from </a:t>
            </a:r>
            <a:r>
              <a:rPr lang="en-US" altLang="en-US" i="1" dirty="0" err="1"/>
              <a:t>dom</a:t>
            </a:r>
            <a:r>
              <a:rPr lang="en-US" altLang="en-US" i="1" dirty="0"/>
              <a:t>(Ai)</a:t>
            </a:r>
            <a:endParaRPr lang="en-US" altLang="en-US" dirty="0"/>
          </a:p>
          <a:p>
            <a:r>
              <a:rPr lang="en-US" altLang="en-US" dirty="0"/>
              <a:t>A special </a:t>
            </a:r>
            <a:r>
              <a:rPr lang="en-US" altLang="en-US" b="1" dirty="0"/>
              <a:t>null</a:t>
            </a:r>
            <a:r>
              <a:rPr lang="en-US" altLang="en-US" dirty="0"/>
              <a:t> value is used to represent values that are unknown or not available or inapplicable in certain tuples.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6252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Notation of Tuples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/>
              <a:t>We refer to </a:t>
            </a:r>
            <a:r>
              <a:rPr lang="en-US" altLang="en-US" b="1" dirty="0"/>
              <a:t>component values</a:t>
            </a:r>
            <a:r>
              <a:rPr lang="en-US" altLang="en-US" dirty="0"/>
              <a:t> of a tuple t by:</a:t>
            </a:r>
          </a:p>
          <a:p>
            <a:pPr lvl="1"/>
            <a:r>
              <a:rPr lang="en-US" altLang="en-US" dirty="0"/>
              <a:t>t[Ai] or </a:t>
            </a:r>
            <a:r>
              <a:rPr lang="en-US" altLang="en-US" dirty="0" err="1"/>
              <a:t>t.Ai</a:t>
            </a:r>
            <a:endParaRPr lang="en-US" altLang="en-US" dirty="0"/>
          </a:p>
          <a:p>
            <a:pPr lvl="1"/>
            <a:r>
              <a:rPr lang="en-US" altLang="en-US" dirty="0"/>
              <a:t>This is the value vi of attribute Ai for tuple t</a:t>
            </a:r>
          </a:p>
          <a:p>
            <a:r>
              <a:rPr lang="en-US" altLang="en-US" dirty="0"/>
              <a:t>Similarly, t[Au, Av, ..., Aw] refers to the </a:t>
            </a:r>
            <a:r>
              <a:rPr lang="en-US" altLang="en-US" dirty="0" err="1"/>
              <a:t>subtuple</a:t>
            </a:r>
            <a:r>
              <a:rPr lang="en-US" altLang="en-US" dirty="0"/>
              <a:t> of t containing the values of attributes Au, Av, ..., Aw, respectively in 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5391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determine which values are permissible and which are not in the database.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of three main types: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Inherent or Implicit Constraints: These are based on the data model itself. (E.g., relational model does not allow a list as a value for any attribute)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Schema-based or Explicit Constraints: They are expressed in the schema by using the facilities provided by the model. (E.g., max. cardinality ratio constraint in the ER model)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 based or semantic constraints: These are beyond the expressive power of the model and must be specified and enforced by the application programs.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8498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Integrity Constraints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are conditions that must hold on all  valid relation states.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three main types of (explicit schema-based) constraints that can be expressed in the relational model: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constraints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Entity integrity constraints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Referential integrity constraints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Another schema-based constraint is the domain constraint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 value in a tuple must be from the domain of its attribute (or it could be null, if allowed for that attribute)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45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Constraints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87691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R: </a:t>
            </a: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 set of attributes SK of R with the following condition: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two tuples in any valid relation state r(R) will have the same value for SK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is, for any distinct tuples t1 and t2 in r(R), t1[SK] 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itchFamily="2" charset="2"/>
              </a:rPr>
              <a:t>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t2[SK]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condition must hold in any valid state r(R)</a:t>
            </a:r>
          </a:p>
          <a:p>
            <a:pPr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of R:</a:t>
            </a: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"minimal" </a:t>
            </a:r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endParaRPr lang="en-US" alt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is, a key is a </a:t>
            </a:r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 such that removal of any attribute from K results in a set of attributes that is not a </a:t>
            </a:r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(does not possess the </a:t>
            </a:r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uniqueness property)</a:t>
            </a:r>
          </a:p>
          <a:p>
            <a:pPr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Key is a </a:t>
            </a:r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but not vice versa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1861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Constraints (Continued)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9624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Consider the CAR relation schema:</a:t>
            </a:r>
          </a:p>
          <a:p>
            <a:pPr lvl="1" eaLnBrk="1" hangingPunct="1"/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CAR(State, Reg#, </a:t>
            </a:r>
            <a:r>
              <a:rPr lang="en-US" alt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SerialNo</a:t>
            </a: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Make, Model, Year)</a:t>
            </a:r>
          </a:p>
          <a:p>
            <a:pPr lvl="1" eaLnBrk="1" hangingPunct="1"/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 has two keys:</a:t>
            </a:r>
          </a:p>
          <a:p>
            <a:pPr lvl="2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Key1 = {State, Reg#}</a:t>
            </a:r>
          </a:p>
          <a:p>
            <a:pPr lvl="2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Key2 = {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SerialNo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}</a:t>
            </a:r>
          </a:p>
          <a:p>
            <a:pPr lvl="1" eaLnBrk="1" hangingPunct="1"/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Both are also </a:t>
            </a:r>
            <a:r>
              <a:rPr lang="en-US" alt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superkeys</a:t>
            </a: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CAR</a:t>
            </a:r>
          </a:p>
          <a:p>
            <a:pPr lvl="1" eaLnBrk="1" hangingPunct="1"/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{</a:t>
            </a:r>
            <a:r>
              <a:rPr lang="en-US" alt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SerialNo</a:t>
            </a: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Make} is a </a:t>
            </a:r>
            <a:r>
              <a:rPr lang="en-US" alt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but not a key.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key is a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(but not vice versa)</a:t>
            </a: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set of attributes that includes a key is a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minimal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superkey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also a key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2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Model Concepts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Model Constraints and Relational Database Schemas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Operations and Dealing with Constraint Violations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9518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Constraints (Continued)</a:t>
            </a:r>
            <a:endParaRPr lang="en-US" sz="46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a relation has several candidate keys, one is chosen arbitrarily to be the primary key.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primary key attributes are </a:t>
            </a:r>
            <a:r>
              <a:rPr lang="en-US" altLang="en-US" sz="2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underlined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Consider the CAR relation schema: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CAR(State, Reg#, </a:t>
            </a:r>
            <a:r>
              <a:rPr lang="en-US" altLang="en-US" sz="2600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SerialNo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Make, Model, Year)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chose </a:t>
            </a:r>
            <a:r>
              <a:rPr lang="en-US" alt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SerialNo</a:t>
            </a: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 primary key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primary key value is used to uniquely identify each tuple in a relation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Provides the tuple identity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Also used to reference the tuple from another tuple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rule: Choose as primary key the smallest of the candidate keys (in terms of size)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always applicable – choice is sometimes subjective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2115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 table with two candidate keys – </a:t>
            </a:r>
            <a:r>
              <a:rPr lang="en-US" sz="40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LicenseNumber</a:t>
            </a:r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chosen as Primary Key</a:t>
            </a:r>
          </a:p>
        </p:txBody>
      </p:sp>
      <p:pic>
        <p:nvPicPr>
          <p:cNvPr id="3" name="Picture 9" descr="fig05_04">
            <a:extLst>
              <a:ext uri="{FF2B5EF4-FFF2-40B4-BE49-F238E27FC236}">
                <a16:creationId xmlns:a16="http://schemas.microsoft.com/office/drawing/2014/main" id="{B944C85F-F9E3-0B49-2AE6-F1C691901D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79079"/>
            <a:ext cx="10515600" cy="285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8283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Database Schema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Database Schema: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set S of relation schemas that belong to the same database.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is the name of the whole database schema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= {R1, R2, ..., Rn} and a set IC of integrity constraints.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R1, R2, …, Rn are the names of the individual relation schemas within the database 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280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COMPANY Database Schema</a:t>
            </a:r>
            <a:endParaRPr lang="en-US" sz="4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5" descr="fig05_05">
            <a:extLst>
              <a:ext uri="{FF2B5EF4-FFF2-40B4-BE49-F238E27FC236}">
                <a16:creationId xmlns:a16="http://schemas.microsoft.com/office/drawing/2014/main" id="{903B1E4A-ED9D-0E3C-2394-9853C37A182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255" y="2070640"/>
            <a:ext cx="8760940" cy="442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19028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Database State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relational database state DB of S is a set of relation states DB = {r</a:t>
            </a:r>
            <a:r>
              <a:rPr lang="en-US" altLang="en-US" sz="24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</a:t>
            </a:r>
            <a:r>
              <a:rPr lang="en-US" altLang="en-US" sz="24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..., r</a:t>
            </a:r>
            <a:r>
              <a:rPr lang="en-US" altLang="en-US" sz="24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} such that each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US" altLang="en-US" sz="2400" baseline="-25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a state of R</a:t>
            </a:r>
            <a:r>
              <a:rPr lang="en-US" altLang="en-US" sz="24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such that the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US" altLang="en-US" sz="2400" baseline="-25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relation states satisfy the integrity constraints specified in IC. 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relational database state is sometimes called a relational database snapshot or instance. 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will not use the term instance since it also applies to single tuples.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database state that does not meet the constraints is an invalid state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3732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Populated database state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relation will have many tuples in its current relation state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relational database state is a union of all the individual relation states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Whenever the database is changed, a new state arises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 operations for changing the database: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 a new tuple in a relation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DELETE an existing tuple from a relation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MODIFY an attribute of an existing tuple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860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lowchart: Document 3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Populated database state for COMPANY</a:t>
            </a:r>
          </a:p>
        </p:txBody>
      </p:sp>
      <p:pic>
        <p:nvPicPr>
          <p:cNvPr id="3" name="Picture 9" descr="fig05_06">
            <a:extLst>
              <a:ext uri="{FF2B5EF4-FFF2-40B4-BE49-F238E27FC236}">
                <a16:creationId xmlns:a16="http://schemas.microsoft.com/office/drawing/2014/main" id="{F535A20D-B98E-C8B7-0329-4488E06802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9264" y="143034"/>
            <a:ext cx="5671752" cy="646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360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Entity Integrity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dirty="0"/>
              <a:t>This states that The </a:t>
            </a:r>
            <a:r>
              <a:rPr lang="en-US" altLang="en-US" i="1" dirty="0"/>
              <a:t>primary key attributes</a:t>
            </a:r>
            <a:r>
              <a:rPr lang="en-US" altLang="en-US" dirty="0"/>
              <a:t> PK of each relation schema R in S cannot have null values in any tuple of r(R).</a:t>
            </a:r>
          </a:p>
          <a:p>
            <a:pPr lvl="1"/>
            <a:r>
              <a:rPr lang="en-US" altLang="en-US" dirty="0"/>
              <a:t>This is because primary key values are used to </a:t>
            </a:r>
            <a:r>
              <a:rPr lang="en-US" altLang="en-US" i="1" dirty="0"/>
              <a:t>identify</a:t>
            </a:r>
            <a:r>
              <a:rPr lang="en-US" altLang="en-US" dirty="0"/>
              <a:t> the individual tuples.</a:t>
            </a:r>
          </a:p>
          <a:p>
            <a:pPr lvl="1"/>
            <a:r>
              <a:rPr lang="en-US" altLang="en-US" dirty="0"/>
              <a:t>t[PK] </a:t>
            </a:r>
            <a:r>
              <a:rPr lang="en-US" altLang="en-US" dirty="0">
                <a:sym typeface="Symbol" pitchFamily="2" charset="2"/>
              </a:rPr>
              <a:t></a:t>
            </a:r>
            <a:r>
              <a:rPr lang="en-US" altLang="en-US" dirty="0"/>
              <a:t> null for any tuple t in r(R)</a:t>
            </a:r>
          </a:p>
          <a:p>
            <a:pPr lvl="1"/>
            <a:r>
              <a:rPr lang="en-US" altLang="en-US" dirty="0"/>
              <a:t>If PK has several attributes, null is not allowed in any of these attributes</a:t>
            </a:r>
          </a:p>
          <a:p>
            <a:r>
              <a:rPr lang="en-US" altLang="en-US" dirty="0"/>
              <a:t>Note: Other attributes of R may be constrained  to disallow null values, even though they are not members of the primary key.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5098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Referential Integrity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constraint involving two relations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previous constraints involve a single  relation.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to specify a relationship among tuples in two relations: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referencing relation and the referenced relation.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905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Referential Integrity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Tuples in the referencing relation R1 have attributes FK (called foreign key attributes) that reference the primary key attributes PK of the referenced relation R2.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tuple t1 in R1 is said to reference a tuple t2 in R2 if t1[FK] = t2[PK].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referential integrity constraint can be displayed in a relational database schema as a directed arc from R1.FK to R2.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227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Model Concepts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00487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relational Model of Data is based on the concept of a Relation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relational Model represents the database as a collection of relations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Informally, a relation looks like a table of values.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relation typically contains a set of rows.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data elements in each row represent certain facts </a:t>
            </a: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correspond to a real-world entity or relationship</a:t>
            </a:r>
          </a:p>
        </p:txBody>
      </p:sp>
    </p:spTree>
    <p:extLst>
      <p:ext uri="{BB962C8B-B14F-4D97-AF65-F5344CB8AC3E}">
        <p14:creationId xmlns:p14="http://schemas.microsoft.com/office/powerpoint/2010/main" val="348357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Referential Integrity (or foreign key) Constraint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Statement of the constraint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value in the foreign key column (or columns) FK of the the referencing relation R1 can be either: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a value of an existing primary key value of a corresponding primary key PK in the referenced relation R2, </a:t>
            </a:r>
            <a:r>
              <a:rPr lang="en-US" altLang="en-US" sz="24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a null.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case (2), the FK in R1 should not be a part of its own primary key.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3570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Displaying a relational database schema and its constraints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relation schema can be displayed as a row of attribute names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name of the relation is written above the attribute names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primary key attribute (or attributes) will be underlined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foreign key (referential integrity) constraints is displayed as a directed arc (arrow) from the foreign key attributes to the referenced table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also point the the primary key of the referenced relation for clarity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7141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lowchart: Document 3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Referential Integrity Constraints for COMPANY database</a:t>
            </a:r>
          </a:p>
        </p:txBody>
      </p:sp>
      <p:pic>
        <p:nvPicPr>
          <p:cNvPr id="3" name="Picture 5" descr="fig05_07">
            <a:extLst>
              <a:ext uri="{FF2B5EF4-FFF2-40B4-BE49-F238E27FC236}">
                <a16:creationId xmlns:a16="http://schemas.microsoft.com/office/drawing/2014/main" id="{4C73F5A0-B18B-4C4F-B39C-0C49E2A9584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07933" y="701715"/>
            <a:ext cx="7347537" cy="545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40673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Types of Constraints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0048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Semantic Integrity Constraints: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application semantics and cannot be expressed by the model per se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“the max. no. of hours per employee for all projects he or she works on is 56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hrs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 week”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constraint specification language may have to be used to express these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SQL-99 allows CREATE TRIGGER and CREATE ASSERTION to express some of these semantic constraints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Keys, Permissibility of Null values, Candidate Keys (Unique in SQL), Foreign Keys, Referential Integrity etc. are expressed by the CREATE TABLE statement in SQL.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6971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Operations on Relations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 a tuple.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DELETE a tuple.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MODIFY a tuple.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Integrity constraints should not be violated by the update operations.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Several update operations may have to be grouped together.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Updates may propagate  to cause other updates automatically. This may be necessary to maintain integrity constraints.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895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Operations on Relations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case of integrity violation, several actions can be taken: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Cancel the operation that causes the violation (RESTRICT or REJECT option)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 the operation but inform the user of the violation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Trigger additional updates so the violation is corrected (CASCADE option, SET NULL option)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Execute a user-specified error-correction routine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10324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violations for each operation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4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 may violate any of the constraints:</a:t>
            </a: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Domain constraint: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one of the attribute values provided for the new tuple is not of the specified attribute domain</a:t>
            </a: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constraint: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the value of a key attribute in the new tuple already exists in another tuple in the relation</a:t>
            </a: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Referential integrity: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a foreign key value in the new tuple references a primary key value that does not exist in the referenced relation</a:t>
            </a:r>
          </a:p>
          <a:p>
            <a:pPr lvl="1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Entity integrity:</a:t>
            </a:r>
          </a:p>
          <a:p>
            <a:pPr lvl="2" eaLnBrk="1" hangingPunct="1"/>
            <a:r>
              <a:rPr lang="en-US" alt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the primary key value is null in the new tuple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02184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violations for each operation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DELETE may violate only referential integrity: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the primary key value of the tuple being deleted is referenced from other tuples in the database</a:t>
            </a:r>
          </a:p>
          <a:p>
            <a:pPr lvl="2" eaLnBrk="1" hangingPunct="1"/>
            <a:r>
              <a:rPr lang="en-US" alt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be remedied by several actions: RESTRICT, CASCADE, SET NULL (see Chapter 6 for more details)</a:t>
            </a:r>
          </a:p>
          <a:p>
            <a:pPr lvl="3" eaLnBrk="1" hangingPunct="1"/>
            <a:r>
              <a:rPr lang="en-US" alt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RESTRICT option: reject the deletion</a:t>
            </a:r>
          </a:p>
          <a:p>
            <a:pPr lvl="3" eaLnBrk="1" hangingPunct="1"/>
            <a:r>
              <a:rPr lang="en-US" alt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CASCADE option: propagate the new primary key value into the foreign keys of the referencing tuples</a:t>
            </a:r>
          </a:p>
          <a:p>
            <a:pPr lvl="3" eaLnBrk="1" hangingPunct="1"/>
            <a:r>
              <a:rPr lang="en-US" alt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 NULL option: set the foreign keys of the referencing tuples to NULL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 of the above options must be specified during database design for each foreign key constraint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1451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violations for each operation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may violate domain constraint and NOT NULL constraint on an attribute being modified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of the other constraints may also be violated, depending on the attribute being updated: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Updating the primary key (PK):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 to a DELETE followed by an INSERT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to specify similar options to DELETE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Updating a foreign key (FK):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violate referential integrity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Updating an ordinary attribute (neither PK nor FK):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only violate domain constraints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8159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Model Concepts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Definitions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Characteristics of relations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Discussed Relational Model Constraints and Relational Database Schemas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Domain constraints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constraints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Entity integrity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Referential integrity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Described the Relational Update Operations and Dealing with Constraint Violations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1849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Model Concepts (Continued)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00487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formal model, rows are called tuples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column has a column header that gives an indication of the meaning of the data items in that column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formal model, the column header is called an </a:t>
            </a: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attribute name (or just attribute)</a:t>
            </a:r>
          </a:p>
        </p:txBody>
      </p:sp>
    </p:spTree>
    <p:extLst>
      <p:ext uri="{BB962C8B-B14F-4D97-AF65-F5344CB8AC3E}">
        <p14:creationId xmlns:p14="http://schemas.microsoft.com/office/powerpoint/2010/main" val="21433975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en-US" sz="46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2353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of a Relation</a:t>
            </a:r>
          </a:p>
        </p:txBody>
      </p:sp>
      <p:pic>
        <p:nvPicPr>
          <p:cNvPr id="3" name="Picture 6" descr="fig05_01">
            <a:extLst>
              <a:ext uri="{FF2B5EF4-FFF2-40B4-BE49-F238E27FC236}">
                <a16:creationId xmlns:a16="http://schemas.microsoft.com/office/drawing/2014/main" id="{D5B55A81-CF34-AF7F-4472-6C3BDAA8A9A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401" y="2438400"/>
            <a:ext cx="10311197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62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Informal Definitions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of a Relation: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row has a value of a data item (or set of items) that uniquely identifies that row in the table c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alled the key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STUDENT table, SSN is the key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Sometimes row-ids or sequential numbers are assigned as keys to identify the rows in a table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Called artificial key or surrogate key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1806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Schema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40544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Schema (or description) of a Relation: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Denoted by R(A1, A2, .....An)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 is the name of the relation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attributes of the relation are A1, A2, ..., An</a:t>
            </a:r>
          </a:p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CUSTOMER (Cust-id, Cust-name, Address, Phone#)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 is the relation name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Defined over the four attributes: Cust-id, Cust-name, Address, Phone#</a:t>
            </a:r>
          </a:p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attribute has a domain or a set of valid values.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example, the domain of Cust-id is 6 digits.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3887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Tuple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tuple is an ordered set of values (enclosed in angled brackets ‘&lt; … &gt;’)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value is derived from an appropriate domain.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row in the CUSTOMER relation is a 4-tuple and would consist of four values, for example: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&lt;632895, "John Smith", "101 Main St. Atlanta, GA  30332", "(404) 894-2000"&gt;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called a 4-tuple as it has 4 values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tuple (row) in the CUSTOMER relation.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relation is a set of such tuples (rows)</a:t>
            </a:r>
          </a:p>
        </p:txBody>
      </p:sp>
    </p:spTree>
    <p:extLst>
      <p:ext uri="{BB962C8B-B14F-4D97-AF65-F5344CB8AC3E}">
        <p14:creationId xmlns:p14="http://schemas.microsoft.com/office/powerpoint/2010/main" val="3817813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Domain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71284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domain has a logical definition: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“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USA_phone_numbers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are the set of 10 digit phone numbers valid in the U.S.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domain also has a data-type or a format defined for it.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USA_phone_numbers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may have a format: (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ddd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ddd-dddd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where each d is a decimal digit.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Dates have various formats such as year, month, date formatted as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yyyy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-mm-dd, or as dd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mm,yyyy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etc.</a:t>
            </a:r>
            <a:endParaRPr lang="en-US" alt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attribute name designates the role played by a domain in a relation: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to interpret the meaning of the data elements corresponding to that attribute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The domain Date may be used to define two attributes named “Invoice-date” and “Payment-date” with different meanings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2653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2793</Words>
  <Application>Microsoft Macintosh PowerPoint</Application>
  <PresentationFormat>Widescreen</PresentationFormat>
  <Paragraphs>240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Calibri Light</vt:lpstr>
      <vt:lpstr>Tahoma</vt:lpstr>
      <vt:lpstr>Wingdings</vt:lpstr>
      <vt:lpstr>Office Theme</vt:lpstr>
      <vt:lpstr>Chapter 5</vt:lpstr>
      <vt:lpstr>Outline</vt:lpstr>
      <vt:lpstr>Relational Model Concepts</vt:lpstr>
      <vt:lpstr>Relational Model Concepts (Continued)</vt:lpstr>
      <vt:lpstr>Example of a Relation</vt:lpstr>
      <vt:lpstr>Informal Definitions</vt:lpstr>
      <vt:lpstr>Relational Schema</vt:lpstr>
      <vt:lpstr>Tuple</vt:lpstr>
      <vt:lpstr>Domain</vt:lpstr>
      <vt:lpstr>State</vt:lpstr>
      <vt:lpstr>Example</vt:lpstr>
      <vt:lpstr>Characteristics Of Relations</vt:lpstr>
      <vt:lpstr>Same state as Student relation (but with different order of tuples)</vt:lpstr>
      <vt:lpstr>Characteristics Of Relations</vt:lpstr>
      <vt:lpstr>Notation of Tuples</vt:lpstr>
      <vt:lpstr>CONSTRAINTS</vt:lpstr>
      <vt:lpstr>Relational Integrity Constraints</vt:lpstr>
      <vt:lpstr>Key Constraints</vt:lpstr>
      <vt:lpstr>Key Constraints (Continued)</vt:lpstr>
      <vt:lpstr>Key Constraints (Continued)</vt:lpstr>
      <vt:lpstr>CAR table with two candidate keys – LicenseNumber chosen as Primary Key</vt:lpstr>
      <vt:lpstr>Relational Database Schema</vt:lpstr>
      <vt:lpstr>COMPANY Database Schema</vt:lpstr>
      <vt:lpstr>Relational Database State</vt:lpstr>
      <vt:lpstr>Populated database state</vt:lpstr>
      <vt:lpstr>Populated database state for COMPANY</vt:lpstr>
      <vt:lpstr>Entity Integrity</vt:lpstr>
      <vt:lpstr>Referential Integrity</vt:lpstr>
      <vt:lpstr>Referential Integrity</vt:lpstr>
      <vt:lpstr>Referential Integrity (or foreign key) Constraint</vt:lpstr>
      <vt:lpstr>Displaying a relational database schema and its constraints</vt:lpstr>
      <vt:lpstr>Referential Integrity Constraints for COMPANY database</vt:lpstr>
      <vt:lpstr>Other Types of Constraints</vt:lpstr>
      <vt:lpstr>Update Operations on Relations </vt:lpstr>
      <vt:lpstr>Update Operations on Relations</vt:lpstr>
      <vt:lpstr>Possible violations for each operation</vt:lpstr>
      <vt:lpstr>Possible violations for each operation</vt:lpstr>
      <vt:lpstr>Possible violations for each operation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steven.fulakeza@lc.cuny.edu</dc:creator>
  <cp:lastModifiedBy>steven.fulakeza@lc.cuny.edu</cp:lastModifiedBy>
  <cp:revision>24</cp:revision>
  <dcterms:created xsi:type="dcterms:W3CDTF">2022-08-27T15:13:29Z</dcterms:created>
  <dcterms:modified xsi:type="dcterms:W3CDTF">2022-10-19T02:14:38Z</dcterms:modified>
</cp:coreProperties>
</file>