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1"/>
  </p:notesMasterIdLst>
  <p:handoutMasterIdLst>
    <p:handoutMasterId r:id="rId52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391" r:id="rId11"/>
    <p:sldId id="339" r:id="rId12"/>
    <p:sldId id="340" r:id="rId13"/>
    <p:sldId id="344" r:id="rId14"/>
    <p:sldId id="345" r:id="rId15"/>
    <p:sldId id="346" r:id="rId16"/>
    <p:sldId id="347" r:id="rId17"/>
    <p:sldId id="348" r:id="rId18"/>
    <p:sldId id="393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94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86" r:id="rId46"/>
    <p:sldId id="387" r:id="rId47"/>
    <p:sldId id="388" r:id="rId48"/>
    <p:sldId id="395" r:id="rId49"/>
    <p:sldId id="389" r:id="rId50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7" autoAdjust="0"/>
    <p:restoredTop sz="94667"/>
  </p:normalViewPr>
  <p:slideViewPr>
    <p:cSldViewPr snapToGrid="0">
      <p:cViewPr varScale="1">
        <p:scale>
          <a:sx n="60" d="100"/>
          <a:sy n="60" d="100"/>
        </p:scale>
        <p:origin x="1354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4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5FA648-E141-984B-BEE2-8EC9B0A99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31F4BCC-9CAA-0F41-85EA-DE3557038F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D4EBDDA-94A4-C24E-8F4D-60EA634DB5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2D8965A-D8A6-AE4A-B6AE-C5DE2FB73D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0F9780D-0DF3-4B38-8812-67AC0384F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F8A7D5-41B0-5A4C-AB3F-7767AE6EE3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87534-A29B-1644-87D8-30550CDFFC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02C6B2F-7D28-4D52-BC2A-655D3FEF5D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208C9F7-2C9C-9E40-BFDA-99AA296287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103CA87-37A4-F848-B6E3-7E21A31FD3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B8274B7-D522-A64B-9FDF-CE6467551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8F7FDD-E0A3-407C-94DC-EAFCAE8B5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65A10AD-B9E1-4E38-B90B-5162831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C2740B-2768-4F54-BC7D-348373841C64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00883-9C05-4E86-8061-48CD9704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EB8696-636F-45F4-B55B-6B5B83AA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0D46DBD-29BF-47DC-A35A-DE0E97538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9EA07E-4B01-40D1-9BF2-B2DA0AC533EB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55A3E06-AEE7-4069-9749-C5E09B8DB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D804FE9-08D2-454C-A896-B04B20AD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CCE96-E803-4311-9A03-65C92BAEE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5A9D5E-EC35-4B0E-815A-D231D2C7DA00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367F82A-6D99-4D44-AD01-0F8E74350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464AB5-B385-40A1-9F8A-BA04DA14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023BF81-8AAA-474E-AC3A-576954F57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2FFF-E72A-4B58-AB2B-178C2C79C9DC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736F731-613D-42B9-B30C-04527F8B4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0C8073-54F6-4172-9034-055754BBB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0AB219-56EC-4D95-BC79-E6AE7CDB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98AE17-A6A1-4C6D-AF0C-CAB6FD10BC8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3A7A00A-558E-4DC2-8E6C-BCBDEC81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0A5B15-4970-41F1-BB20-72F2E3F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6B2B89-B007-480C-9894-A5D28D854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3C4453-A4BB-4BE9-9FF4-D349A286EEC5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2E2D0D1-8798-4A13-BA92-F0A44FC7B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B7F764D-1C4A-4141-9924-160663A1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1E75CCA5-59E0-405B-B26A-A64A410F4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4EDAF8-8A00-465E-B8A4-17751C541EB5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C39780B-CA0B-4B94-96FB-E20A5B3A3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721E7A-6D9D-4A57-BC95-E20C2A598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4FC8923-6D95-483B-9DCF-EF8B787D6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0506AF-7F7A-48E7-835F-F30FBD2DE1F1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67E27EB-C5CC-4E80-9392-03180EC74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CEA00CB-C1D4-4BCF-97EC-B487ACF8F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7CF17C4-B80C-4CC9-BD46-C442AD90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0824B9-1B83-49BF-AA99-B13C1383883E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408167D-B843-4749-995A-0FA554213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4650BF-679A-45DA-B031-5EA173A1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21056589-ADE3-46C8-BFFC-4606DAFCF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5E050-9586-4451-BDB0-F90367292C2C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8B046C9-FD27-4898-986E-08C3AC6BF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DBE8B9B-0445-4B0B-ACC2-5D3596B0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959BB4B-CE11-4D4A-9FF1-B33CF0F5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D058A0-2975-45BF-90B5-0AF0FF1350F7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972ED9E-C79F-4639-AC29-4A8330C73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698B676-2E9D-4C6E-8585-1EC21046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A113E2F-9333-4E83-9F08-0E50447B8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2A602F-A7BA-47B1-8085-ACEB6A630240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C436EAB-8C58-46EA-9DC9-75FA673AB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4D4AB40-2A2B-41B7-A31D-CEE469CA9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BC6399E-CA48-4011-9644-9943E2B30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0986D-45AD-4059-8603-240F33B5949B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BC60D4-EB7A-4623-8B56-246C0E054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2F052A-4548-41C7-97A7-3A5A9E4D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2286D06-4F70-4C53-AAD8-E1E947D9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DC0FF-0CCF-41CC-A20E-D03721896815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71FC3EA-47C2-43DA-80CB-264FB77C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98832-0717-42E8-98BF-0D591046C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3A7573-4BE6-499C-9155-907013AA0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FC0C1E-E7B7-4B60-8668-64137DECE5AD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6802E0-B256-4F65-84E8-7BC5C79BE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379D11-F406-4428-A5B3-D011B7E1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966433A-D0A8-4F28-89EC-C73DAFE5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2877D1-E946-4EC0-8BE2-7E13D632715B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E24BCF7-6D67-4280-B0E9-F90B5A7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0E9C522-3625-4131-BB74-C0F69F65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D494A2E-125C-4110-8C2F-71D2604FA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A31134-7DBF-4044-AAC9-CEFAE1BA62E1}" type="slidenum">
              <a:rPr lang="en-US" altLang="en-US" smtClean="0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A6F9AEE-7F9A-4E48-BD65-00E120E3F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29CD4F9-8102-44B5-A7FD-88DB38F2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B5A1DB2-FFEB-4537-8A06-6FAA6C49A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C759BF-9C0F-4F13-A495-D695BC5B6874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6D0DC12-B324-482E-8973-BFF5DAEFB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6F2B11-7FFA-438D-9070-0D36A77A6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B253434-85FD-473B-A09A-6597B376E3B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40C4466-5BA2-4CAC-9391-19943103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D8269FF-2B85-4B50-B827-606C4A8C0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C825B2F-2D5C-4252-A9AC-25B98141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F1476B5-BF66-4B18-8FF1-E88505BF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08A085-5A69-41F1-8905-AEC07BD4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0329953-84D8-41BC-96B3-A6054B6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C7956C3-0D09-42E5-A0C5-88A0C955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2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8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41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2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2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90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1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6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5B1FA64F-BFEF-4406-8E97-E2FB0179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AB59D6A-58B8-4EFE-A2C2-C6D6E1B1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1437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9E3393-2281-4446-B75C-4A000E3A5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9202" y="1233488"/>
            <a:ext cx="782759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10030C-B68C-F143-94D9-1E055866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0CF2640-05E5-457F-975E-85CD41269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B747365-F59C-BB47-8E94-F4EB0698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8C4DEE9-A357-C848-AA52-DB1CC6DA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A1D4DD94-76EC-D74F-B3E2-24A60BAE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14.</a:t>
            </a:r>
            <a:fld id="{8E14989B-3778-4560-B9C6-E40BE4749A64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1AF4C9D-F41B-6147-ADD9-91AF91BE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3200F16-041D-E540-A040-1CCAAECA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80F1DE9-E75C-4B3C-9B25-679424D2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025" y="23200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Implementation (Cont.)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013575" cy="4530725"/>
          </a:xfrm>
        </p:spPr>
        <p:txBody>
          <a:bodyPr/>
          <a:lstStyle/>
          <a:p>
            <a:r>
              <a:rPr lang="en-US" altLang="en-US" dirty="0"/>
              <a:t>Per-file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 contains many details about the file</a:t>
            </a:r>
          </a:p>
          <a:p>
            <a:pPr lvl="1"/>
            <a:r>
              <a:rPr lang="en-US" altLang="en-US" dirty="0"/>
              <a:t>typically inode number, permissions, size, dates</a:t>
            </a:r>
          </a:p>
          <a:p>
            <a:pPr lvl="1"/>
            <a:r>
              <a:rPr lang="en-US" altLang="en-US" dirty="0"/>
              <a:t>NFTS stores into in master file table  using relational DB structures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09913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8549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1242819"/>
            <a:ext cx="76604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  <a:p>
            <a:r>
              <a:rPr lang="en-US" altLang="en-US" dirty="0"/>
              <a:t>The following figure illustrates the necessary file system structures provided by the operating systems</a:t>
            </a:r>
          </a:p>
          <a:p>
            <a:r>
              <a:rPr lang="en-US" altLang="en-US" dirty="0"/>
              <a:t>Figure 12-3(a) refers to opening a file</a:t>
            </a:r>
          </a:p>
          <a:p>
            <a:r>
              <a:rPr lang="en-US" altLang="en-US" dirty="0"/>
              <a:t>Figure 12-3(b) refers to reading a file</a:t>
            </a:r>
          </a:p>
          <a:p>
            <a:r>
              <a:rPr lang="en-US" altLang="en-US" dirty="0"/>
              <a:t>Plus buffers hold data blocks from secondary storage</a:t>
            </a:r>
          </a:p>
          <a:p>
            <a:r>
              <a:rPr lang="en-US" altLang="en-US" dirty="0"/>
              <a:t>Open returns a file handle for subsequent use</a:t>
            </a:r>
          </a:p>
          <a:p>
            <a:r>
              <a:rPr lang="en-US" altLang="en-US" dirty="0"/>
              <a:t>Data from read eventually copied to specified user process memory address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41EDA98-A997-41EC-93AE-BC0FA338E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799" y="235762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9F9291C-0ADC-4EC3-97A1-88862142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73175"/>
            <a:ext cx="61420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188" y="235762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612" y="1266083"/>
            <a:ext cx="7567612" cy="4530725"/>
          </a:xfrm>
        </p:spPr>
        <p:txBody>
          <a:bodyPr/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978" y="245093"/>
            <a:ext cx="77311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Methods - Contiguous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1308134"/>
            <a:ext cx="7731125" cy="4530725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Contiguous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– </a:t>
            </a:r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 finding space for file, knowing file size, external fragmentation, need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1B6035C-73CC-40FB-91DB-0AE075EB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4C71157-C3D6-4B84-8D4C-44CE466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844925" cy="3575050"/>
          </a:xfrm>
        </p:spPr>
        <p:txBody>
          <a:bodyPr/>
          <a:lstStyle/>
          <a:p>
            <a:r>
              <a:rPr lang="en-US" altLang="en-US" dirty="0"/>
              <a:t>Mapping from logical to physical</a:t>
            </a:r>
          </a:p>
        </p:txBody>
      </p:sp>
      <p:grpSp>
        <p:nvGrpSpPr>
          <p:cNvPr id="30723" name="Group 1">
            <a:extLst>
              <a:ext uri="{FF2B5EF4-FFF2-40B4-BE49-F238E27FC236}">
                <a16:creationId xmlns:a16="http://schemas.microsoft.com/office/drawing/2014/main" id="{429E2E25-91F1-497A-9894-902FC32A767D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127250"/>
            <a:ext cx="1917700" cy="1385888"/>
            <a:chOff x="2655888" y="2127250"/>
            <a:chExt cx="1917700" cy="1385888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891B6133-0CE2-4CAB-BD0C-DF988797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D77BC9D-906B-44CC-879C-905DB889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8" name="Text Box 6">
              <a:extLst>
                <a:ext uri="{FF2B5EF4-FFF2-40B4-BE49-F238E27FC236}">
                  <a16:creationId xmlns:a16="http://schemas.microsoft.com/office/drawing/2014/main" id="{82CDC4B6-B116-441F-A90B-EB63E38A1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B2B782C1-0F3D-4F8F-9D2F-50987E11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0EA63DA7-9F65-4258-8D33-08DAE7B2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FC1F0FF6-71D8-4EC9-852F-D23B2F2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401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Block to be accessed = Q + starting address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Displacement into block = R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8BF5A203-E081-4642-BFFE-9B835CC7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773238"/>
            <a:ext cx="358933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313" y="254424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1233488"/>
            <a:ext cx="7586371" cy="4530725"/>
          </a:xfrm>
        </p:spPr>
        <p:txBody>
          <a:bodyPr/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endParaRPr lang="en-US" altLang="en-US" dirty="0"/>
          </a:p>
          <a:p>
            <a:r>
              <a:rPr lang="en-US" altLang="en-US" dirty="0"/>
              <a:t>Extent-based file systems allocate disk blocks in extents</a:t>
            </a:r>
          </a:p>
          <a:p>
            <a:endParaRPr lang="en-US" altLang="en-US" dirty="0"/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</a:t>
            </a:r>
          </a:p>
          <a:p>
            <a:pPr lvl="1"/>
            <a:r>
              <a:rPr lang="en-US" altLang="en-US" dirty="0"/>
              <a:t>Extents are allocated for file allocation</a:t>
            </a:r>
          </a:p>
          <a:p>
            <a:pPr lvl="1"/>
            <a:r>
              <a:rPr lang="en-US" altLang="en-US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- Linked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5" y="1237729"/>
            <a:ext cx="76153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compaction, external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247880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– Linked (Cont.)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6" y="1237728"/>
            <a:ext cx="7671315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24048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33488"/>
            <a:ext cx="7577138" cy="749300"/>
          </a:xfrm>
        </p:spPr>
        <p:txBody>
          <a:bodyPr/>
          <a:lstStyle/>
          <a:p>
            <a:r>
              <a:rPr lang="en-US" altLang="en-US" dirty="0"/>
              <a:t>Each file is a linked list of disk blocks: blocks may be scattered anywhere on the disk</a:t>
            </a:r>
          </a:p>
        </p:txBody>
      </p:sp>
      <p:grpSp>
        <p:nvGrpSpPr>
          <p:cNvPr id="36867" name="Group 4">
            <a:extLst>
              <a:ext uri="{FF2B5EF4-FFF2-40B4-BE49-F238E27FC236}">
                <a16:creationId xmlns:a16="http://schemas.microsoft.com/office/drawing/2014/main" id="{1F9CD8D8-3924-4B1B-9FD0-6F8B5C40CD61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983050"/>
            <a:ext cx="2765425" cy="1500187"/>
            <a:chOff x="1684" y="1576"/>
            <a:chExt cx="1742" cy="945"/>
          </a:xfrm>
        </p:grpSpPr>
        <p:sp>
          <p:nvSpPr>
            <p:cNvPr id="36876" name="Rectangle 5">
              <a:extLst>
                <a:ext uri="{FF2B5EF4-FFF2-40B4-BE49-F238E27FC236}">
                  <a16:creationId xmlns:a16="http://schemas.microsoft.com/office/drawing/2014/main" id="{BCC6CD5A-CD91-40F0-9115-2F52CF3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pointer</a:t>
              </a:r>
            </a:p>
          </p:txBody>
        </p:sp>
        <p:sp>
          <p:nvSpPr>
            <p:cNvPr id="36877" name="Rectangle 6">
              <a:extLst>
                <a:ext uri="{FF2B5EF4-FFF2-40B4-BE49-F238E27FC236}">
                  <a16:creationId xmlns:a16="http://schemas.microsoft.com/office/drawing/2014/main" id="{628E7234-B0CB-4EFF-8A81-9D54D04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36878" name="Text Box 7">
              <a:extLst>
                <a:ext uri="{FF2B5EF4-FFF2-40B4-BE49-F238E27FC236}">
                  <a16:creationId xmlns:a16="http://schemas.microsoft.com/office/drawing/2014/main" id="{1705E268-7248-421A-923E-E53ABD560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1596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block      =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ED2F4022-6CD5-7743-9BEA-E44E4C2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77" y="3203223"/>
            <a:ext cx="7370763" cy="906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pitchFamily="-84" charset="2"/>
              <a:buNone/>
              <a:defRPr/>
            </a:pPr>
            <a:endParaRPr lang="en-US" altLang="en-US" kern="0" dirty="0"/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kern="0" dirty="0"/>
              <a:t>Mapping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A050EAF1-2D18-482C-BB5E-5CAFBD10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4" y="4933950"/>
            <a:ext cx="767018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Block to be accessed is the </a:t>
            </a:r>
            <a:r>
              <a:rPr lang="en-US" altLang="en-US" dirty="0" err="1"/>
              <a:t>Qth</a:t>
            </a:r>
            <a:r>
              <a:rPr lang="en-US" altLang="en-US" dirty="0"/>
              <a:t> block in the linked chain of blocks representing the file.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endParaRPr lang="en-US" altLang="en-US" dirty="0"/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Displacement into block = R + 1</a:t>
            </a:r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3935413"/>
            <a:ext cx="1374775" cy="98583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152" y="1534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526" y="1233488"/>
            <a:ext cx="7640984" cy="4530725"/>
          </a:xfrm>
        </p:spPr>
        <p:txBody>
          <a:bodyPr/>
          <a:lstStyle/>
          <a:p>
            <a:r>
              <a:rPr lang="en-US" altLang="en-US" dirty="0"/>
              <a:t>File-System Structure</a:t>
            </a:r>
          </a:p>
          <a:p>
            <a:r>
              <a:rPr lang="en-US" altLang="en-US" dirty="0"/>
              <a:t>File-System Operations</a:t>
            </a:r>
          </a:p>
          <a:p>
            <a:r>
              <a:rPr lang="en-US" altLang="en-US" dirty="0"/>
              <a:t>Directory Implementation</a:t>
            </a:r>
          </a:p>
          <a:p>
            <a:r>
              <a:rPr lang="en-US" altLang="en-US" dirty="0"/>
              <a:t>Allocation Methods</a:t>
            </a:r>
          </a:p>
          <a:p>
            <a:r>
              <a:rPr lang="en-US" altLang="en-US" dirty="0"/>
              <a:t>Free-Space Management </a:t>
            </a:r>
          </a:p>
          <a:p>
            <a:r>
              <a:rPr lang="en-US" altLang="en-US" dirty="0"/>
              <a:t>Efficiency and Performance</a:t>
            </a:r>
          </a:p>
          <a:p>
            <a:r>
              <a:rPr lang="en-US" altLang="en-US" dirty="0"/>
              <a:t>Recovery</a:t>
            </a:r>
          </a:p>
          <a:p>
            <a:r>
              <a:rPr lang="en-US" altLang="en-US" dirty="0"/>
              <a:t>Example: WAFL File System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408D5CB-D7A2-45DB-A9C6-A2837835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547813"/>
            <a:ext cx="3879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299C03-3833-4686-8D26-72A06D154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2E038D5-3454-456C-91B4-4439BDB2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718" y="232975"/>
            <a:ext cx="7597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  <a:endParaRPr lang="en-US" altLang="en-US" sz="2400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1725B8EC-70B5-4540-AD0D-FEE2CF8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86055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247879"/>
            <a:ext cx="7893698" cy="576262"/>
          </a:xfrm>
        </p:spPr>
        <p:txBody>
          <a:bodyPr/>
          <a:lstStyle/>
          <a:p>
            <a:r>
              <a:rPr lang="en-US" altLang="en-US" dirty="0"/>
              <a:t>Allocation Methods - Indexed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233488"/>
            <a:ext cx="7640983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84321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F99AEB5-F714-4A98-9CCA-F36C844A8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479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  <a:endParaRPr lang="en-US" altLang="en-US" sz="2400" dirty="0"/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6E4613FF-8834-4148-9697-2A311120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35113"/>
            <a:ext cx="528796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24788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(Cont.)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4612" cy="320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</p:txBody>
      </p:sp>
      <p:grpSp>
        <p:nvGrpSpPr>
          <p:cNvPr id="46083" name="Group 1">
            <a:extLst>
              <a:ext uri="{FF2B5EF4-FFF2-40B4-BE49-F238E27FC236}">
                <a16:creationId xmlns:a16="http://schemas.microsoft.com/office/drawing/2014/main" id="{A567FD78-7C9B-41F3-8BED-19336B579040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3694113"/>
            <a:ext cx="1382713" cy="985837"/>
            <a:chOff x="2984500" y="3600450"/>
            <a:chExt cx="1382713" cy="985838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7E25E5C0-9128-46AC-9A07-31A950363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391636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35D143A3-F2D9-493E-92E9-9DDE38E3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3600450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F977CD28-D427-47ED-87FA-AC5CB256D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421640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46088" name="Line 7">
              <a:extLst>
                <a:ext uri="{FF2B5EF4-FFF2-40B4-BE49-F238E27FC236}">
                  <a16:creationId xmlns:a16="http://schemas.microsoft.com/office/drawing/2014/main" id="{06F28156-4462-4FA0-8204-6A3AACA8A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000" y="3843338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6089" name="Line 8">
              <a:extLst>
                <a:ext uri="{FF2B5EF4-FFF2-40B4-BE49-F238E27FC236}">
                  <a16:creationId xmlns:a16="http://schemas.microsoft.com/office/drawing/2014/main" id="{136B3663-B3E3-44E0-9D90-185EC08D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938" y="4154488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Q = displacement into index table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R = displacement into block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1800" y="24048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233488"/>
            <a:ext cx="7590064" cy="118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Linked scheme – Link blocks of index table (no limit on size)</a:t>
            </a:r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765425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=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is used as follows:</a:t>
            </a: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1233488"/>
            <a:ext cx="8229600" cy="574675"/>
          </a:xfrm>
        </p:spPr>
        <p:txBody>
          <a:bodyPr/>
          <a:lstStyle/>
          <a:p>
            <a:r>
              <a:rPr lang="en-US" altLang="en-US" dirty="0"/>
              <a:t>Two-level index (4K blocks could store 1,024 four-byte pointers in outer index -&gt; 1,048,567 data blocks and file size of up to 4GB)</a:t>
            </a:r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2101850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419475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1</a:t>
            </a:r>
            <a:r>
              <a:rPr kumimoji="0" lang="en-US" altLang="en-US"/>
              <a:t> = displacement into outer-index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1</a:t>
            </a:r>
            <a:r>
              <a:rPr kumimoji="0" lang="en-US" altLang="en-US"/>
              <a:t> is used as follows:</a:t>
            </a: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7C4234-93E7-4DDE-9713-1C50BCBF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40489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C30A5513-AB71-41F0-AEA1-3328AE93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12863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>
            <a:extLst>
              <a:ext uri="{FF2B5EF4-FFF2-40B4-BE49-F238E27FC236}">
                <a16:creationId xmlns:a16="http://schemas.microsoft.com/office/drawing/2014/main" id="{768768F4-3718-4790-B9AC-4FC521C3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7880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More index blocks than can be addressed with 32-bit file pointer</a:t>
            </a: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DA74B247-4F17-4851-BF64-50E5F5BE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1250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4K bytes per block, 32-bit addresses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152F27BF-8820-44D2-9777-51D3EFB5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12913"/>
            <a:ext cx="41465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C8B0BD-3E8A-4E84-BB1E-30F03FD6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2" y="251437"/>
            <a:ext cx="7875587" cy="576262"/>
          </a:xfrm>
        </p:spPr>
        <p:txBody>
          <a:bodyPr/>
          <a:lstStyle/>
          <a:p>
            <a:r>
              <a:rPr lang="en-US" altLang="en-US" dirty="0"/>
              <a:t>Combined Scheme:  UNIX UFS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38238"/>
            <a:ext cx="7658230" cy="4530725"/>
          </a:xfrm>
        </p:spPr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r>
              <a:rPr lang="en-US" altLang="en-US" dirty="0"/>
              <a:t>Declare access type at creation -&gt;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uses many CPU cycles trying to avoid non-existent head movement</a:t>
            </a:r>
          </a:p>
          <a:p>
            <a:pPr lvl="1"/>
            <a:r>
              <a:rPr lang="en-US" altLang="en-US" dirty="0"/>
              <a:t>With NVM 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0" y="1462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4" y="1233488"/>
            <a:ext cx="7327900" cy="4530725"/>
          </a:xfrm>
        </p:spPr>
        <p:txBody>
          <a:bodyPr/>
          <a:lstStyle/>
          <a:p>
            <a:r>
              <a:rPr lang="en-US" altLang="en-US" dirty="0"/>
              <a:t>Describe the details of implementing local file systems and directory structures</a:t>
            </a:r>
          </a:p>
          <a:p>
            <a:r>
              <a:rPr lang="en-US" altLang="en-US" dirty="0"/>
              <a:t>Discuss block allocation and free-block algorithms and trade-offs</a:t>
            </a:r>
          </a:p>
          <a:p>
            <a:r>
              <a:rPr lang="en-US" altLang="en-US" dirty="0"/>
              <a:t>Explore file system efficiency and performance issues</a:t>
            </a:r>
          </a:p>
          <a:p>
            <a:r>
              <a:rPr lang="en-US" altLang="en-US" dirty="0"/>
              <a:t>Look at recovery from file system failures</a:t>
            </a:r>
          </a:p>
          <a:p>
            <a:r>
              <a:rPr lang="en-US" altLang="en-US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8684791-F3E3-4F11-BC3E-406CF1949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/>
              <a:t>Performance (Cont.)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4AF507D-D1D9-45FD-987C-8CDE6400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193" y="1138238"/>
            <a:ext cx="7652656" cy="4530725"/>
          </a:xfrm>
        </p:spPr>
        <p:txBody>
          <a:bodyPr/>
          <a:lstStyle/>
          <a:p>
            <a:r>
              <a:rPr lang="en-US" altLang="en-US" dirty="0"/>
              <a:t>Adding instructions to the execution path to save one disk I/O is reasonable</a:t>
            </a:r>
          </a:p>
          <a:p>
            <a:pPr lvl="1"/>
            <a:r>
              <a:rPr lang="en-US" altLang="en-US" dirty="0"/>
              <a:t>Intel Core i7 Extreme Edition 990x (2011) at 3.46Ghz = 159,000 MIPS</a:t>
            </a:r>
          </a:p>
          <a:p>
            <a:pPr lvl="2"/>
            <a:r>
              <a:rPr lang="en-US" altLang="en-US" dirty="0"/>
              <a:t>http://en.wikipedia.org/wiki/Instructions_per_second</a:t>
            </a:r>
          </a:p>
          <a:p>
            <a:pPr lvl="1"/>
            <a:r>
              <a:rPr lang="en-US" altLang="en-US" dirty="0"/>
              <a:t>Typical disk drive at 250 I/</a:t>
            </a:r>
            <a:r>
              <a:rPr lang="en-US" altLang="en-US" dirty="0" err="1"/>
              <a:t>Os</a:t>
            </a:r>
            <a:r>
              <a:rPr lang="en-US" altLang="en-US" dirty="0"/>
              <a:t> per second</a:t>
            </a:r>
          </a:p>
          <a:p>
            <a:pPr lvl="2"/>
            <a:r>
              <a:rPr lang="en-US" altLang="en-US" dirty="0"/>
              <a:t>159,000 MIPS / 250 = 630 million instructions during one disk I/O </a:t>
            </a:r>
          </a:p>
          <a:p>
            <a:pPr lvl="1"/>
            <a:r>
              <a:rPr lang="en-US" altLang="en-US" dirty="0"/>
              <a:t>Fast SSD drives provide 60,000 IOPS</a:t>
            </a:r>
          </a:p>
          <a:p>
            <a:pPr lvl="2"/>
            <a:r>
              <a:rPr lang="en-US" altLang="en-US" dirty="0"/>
              <a:t>159,000 MIPS / 60,000 = 2.65 millions instructions during one disk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245093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1239838"/>
            <a:ext cx="7653039" cy="50165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2632955"/>
            <a:ext cx="3878262" cy="1944687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ym typeface="MT Extra" panose="05050102010205020202" pitchFamily="18" charset="2"/>
                </a:rPr>
                <a:t></a:t>
              </a:r>
              <a:endParaRPr kumimoji="0" lang="en-US" altLang="en-US" sz="540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745ACD6F-2C21-4547-90C7-F316F196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04" y="4539510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Block number calculation</a:t>
            </a:r>
          </a:p>
        </p:txBody>
      </p:sp>
      <p:sp>
        <p:nvSpPr>
          <p:cNvPr id="58373" name="Text Box 20">
            <a:extLst>
              <a:ext uri="{FF2B5EF4-FFF2-40B4-BE49-F238E27FC236}">
                <a16:creationId xmlns:a16="http://schemas.microsoft.com/office/drawing/2014/main" id="{9C07AA0E-37F8-4973-89FF-929FE96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EDF8CE5-28DC-4A96-86AB-A598C37F5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726" y="242306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 (Cont.)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7A812EB5-4DBA-48F0-B9AB-C038E1D0C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274" y="1291291"/>
            <a:ext cx="7592914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Example: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block size = 4KB =  2</a:t>
            </a:r>
            <a:r>
              <a:rPr lang="en-US" altLang="en-US" baseline="30000" dirty="0"/>
              <a:t>12</a:t>
            </a:r>
            <a:r>
              <a:rPr lang="en-US" altLang="en-US" dirty="0"/>
              <a:t> bytes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disk size = 2</a:t>
            </a:r>
            <a:r>
              <a:rPr lang="en-US" altLang="en-US" baseline="30000" dirty="0"/>
              <a:t>40</a:t>
            </a:r>
            <a:r>
              <a:rPr lang="en-US" altLang="en-US" dirty="0"/>
              <a:t> bytes (1 terabyte)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</a:t>
            </a:r>
            <a:r>
              <a:rPr lang="en-US" altLang="en-US" b="1" i="1" dirty="0"/>
              <a:t>n</a:t>
            </a:r>
            <a:r>
              <a:rPr lang="en-US" altLang="en-US" dirty="0"/>
              <a:t> = 2</a:t>
            </a:r>
            <a:r>
              <a:rPr lang="en-US" altLang="en-US" baseline="30000" dirty="0"/>
              <a:t>40</a:t>
            </a:r>
            <a:r>
              <a:rPr lang="en-US" altLang="en-US" dirty="0"/>
              <a:t>/2</a:t>
            </a:r>
            <a:r>
              <a:rPr lang="en-US" altLang="en-US" baseline="30000" dirty="0"/>
              <a:t>12</a:t>
            </a:r>
            <a:r>
              <a:rPr lang="en-US" altLang="en-US" dirty="0"/>
              <a:t> = 2</a:t>
            </a:r>
            <a:r>
              <a:rPr lang="en-US" altLang="en-US" baseline="30000" dirty="0"/>
              <a:t>28</a:t>
            </a:r>
            <a:r>
              <a:rPr lang="en-US" altLang="en-US" dirty="0"/>
              <a:t> bits (or 32MB)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endParaRPr lang="en-US" altLang="en-US" sz="9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8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9C5946F-EEB5-4218-A1CC-63622110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47880"/>
            <a:ext cx="7783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Free Space List on Disk</a:t>
            </a:r>
            <a:endParaRPr lang="en-US" altLang="en-US" sz="2400" dirty="0"/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CF2CA694-F690-4A32-8E7C-43C70E8C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1147665"/>
            <a:ext cx="3706813" cy="44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No waste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No need to traverse the entire list (if # free blocks recorded)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DA0E0A99-0B0F-4CCB-A62A-54EB73C2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397000"/>
            <a:ext cx="352425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98C2A5-CF6B-4248-A6D6-DB86C6F2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55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4F57A10-9F0A-41E8-ACD6-D2748528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771" y="1233488"/>
            <a:ext cx="7637751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altLang="en-US" sz="8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81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416" y="1108075"/>
            <a:ext cx="7660433" cy="50403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</a:t>
            </a:r>
            <a:r>
              <a:rPr lang="en-US" altLang="en-US" dirty="0" err="1"/>
              <a:t>couldn</a:t>
            </a:r>
            <a:r>
              <a:rPr lang="ja-JP" altLang="en-US" dirty="0"/>
              <a:t>’</a:t>
            </a:r>
            <a:r>
              <a:rPr lang="en-US" altLang="ja-JP" dirty="0"/>
              <a:t>t fit in memory -&gt;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</a:t>
            </a:r>
            <a:r>
              <a:rPr lang="en-US" altLang="en-US" dirty="0" err="1"/>
              <a:t>metaslab</a:t>
            </a:r>
            <a:r>
              <a:rPr lang="en-US" altLang="en-US" dirty="0"/>
              <a:t>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 err="1"/>
              <a:t>Metaslab</a:t>
            </a:r>
            <a:r>
              <a:rPr lang="en-US" altLang="en-US" dirty="0"/>
              <a:t>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930D92D-FCEC-464B-B735-40B96651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271" y="247880"/>
            <a:ext cx="8229600" cy="576262"/>
          </a:xfrm>
        </p:spPr>
        <p:txBody>
          <a:bodyPr/>
          <a:lstStyle/>
          <a:p>
            <a:r>
              <a:rPr lang="en-US" altLang="en-US" dirty="0" err="1"/>
              <a:t>TRIMing</a:t>
            </a:r>
            <a:r>
              <a:rPr lang="en-US" altLang="en-US" dirty="0"/>
              <a:t> Unused Blocks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85B2951-1C1E-40EB-8860-CAF54C400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408" y="1259631"/>
            <a:ext cx="7539133" cy="485143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HDDS overwrite in place so need only free list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Blocks not treated specially when freed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Keeps its data but without any file pointers to it, until overwritten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Storage devices not allowing overwrite (like NVM) suffer badly with same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Must be erased before written, erases made in large chunks (blocks, composed of pages) and are slow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TRIM is a newer mechanism for the file system to inform the NVM storage device that a page is free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Can be garbage collected or if block is free, now block can be erased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2005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6" y="1233488"/>
            <a:ext cx="7423146" cy="4530725"/>
          </a:xfrm>
        </p:spPr>
        <p:txBody>
          <a:bodyPr/>
          <a:lstStyle/>
          <a:p>
            <a:r>
              <a:rPr lang="en-US" altLang="en-US" dirty="0"/>
              <a:t>Efficiency dependent on:</a:t>
            </a:r>
          </a:p>
          <a:p>
            <a:pPr lvl="1"/>
            <a:r>
              <a:rPr lang="en-US" altLang="en-US" dirty="0"/>
              <a:t>Disk allocation and directory algorithms</a:t>
            </a:r>
          </a:p>
          <a:p>
            <a:pPr lvl="1"/>
            <a:r>
              <a:rPr lang="en-US" altLang="en-US" dirty="0"/>
              <a:t>Types of data kept in file</a:t>
            </a:r>
            <a:r>
              <a:rPr lang="ja-JP" altLang="en-US" dirty="0"/>
              <a:t>’</a:t>
            </a:r>
            <a:r>
              <a:rPr lang="en-US" altLang="ja-JP" dirty="0"/>
              <a:t>s directory entry</a:t>
            </a:r>
          </a:p>
          <a:p>
            <a:pPr lvl="1"/>
            <a:r>
              <a:rPr lang="en-US" altLang="en-US" dirty="0"/>
              <a:t>Pre-allocation or as-needed allocation of metadata structures</a:t>
            </a:r>
          </a:p>
          <a:p>
            <a:pPr lvl="1"/>
            <a:r>
              <a:rPr lang="en-US" altLang="en-US" dirty="0"/>
              <a:t>Fixed-size or varying-size data structures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7565" y="247880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44" y="864017"/>
            <a:ext cx="7359650" cy="4530725"/>
          </a:xfrm>
        </p:spPr>
        <p:txBody>
          <a:bodyPr/>
          <a:lstStyle/>
          <a:p>
            <a:pPr lvl="1"/>
            <a:endParaRPr lang="en-US" altLang="en-US" dirty="0"/>
          </a:p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Keeping data and metadata close together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separate section of main memory for frequently used blocks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writes sometimes requested by apps or needed by OS</a:t>
            </a:r>
          </a:p>
          <a:p>
            <a:pPr lvl="2"/>
            <a:r>
              <a:rPr lang="en-US" altLang="en-US" dirty="0"/>
              <a:t>No buffering / caching – writes must hit disk before acknowledgement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writes more common, buffer-able, faster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techniques to optimize sequential access</a:t>
            </a:r>
          </a:p>
          <a:p>
            <a:pPr lvl="1"/>
            <a:r>
              <a:rPr lang="en-US" altLang="en-US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D8B2D78-59F6-406F-86DA-53E3E7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Cache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2DD600-3B35-4D5E-8FF2-5AC7BE9A6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88" y="1233489"/>
            <a:ext cx="6652012" cy="4405312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caches pages rather than disk blocks using virtual memory techniques and addresses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Memory-mapped I/O uses a page cache</a:t>
            </a:r>
          </a:p>
          <a:p>
            <a:r>
              <a:rPr lang="en-US" altLang="en-US" dirty="0"/>
              <a:t>Routine I/O through the file system uses the buffer (disk) cache</a:t>
            </a:r>
          </a:p>
          <a:p>
            <a:r>
              <a:rPr lang="en-US" altLang="en-US" dirty="0"/>
              <a:t>This leads to the following figure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235762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1163637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A6710B39-BD36-4800-86EA-CD5E9AACB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288" y="242306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Without a Unified Buffer Cache</a:t>
            </a:r>
            <a:endParaRPr lang="en-US" altLang="en-US" sz="2400" dirty="0"/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43985C64-68B9-45FA-933F-862EAF9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547813"/>
            <a:ext cx="415131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30BADCB-B296-4CF7-A9D8-8A817FE6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32975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Unified Buffer Cache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E6A6ACAF-0A99-421A-91C7-4E22F10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52151"/>
            <a:ext cx="6348572" cy="4323150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the same page cache to cache both memory-mapped pages and ordinary file system I/O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endParaRPr lang="en-US" altLang="en-US" b="1" dirty="0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But which caches get priority, and what replacement algorithms to use?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DAD09554-777D-4294-948C-7A7D12CC1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825" y="24048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Using a Unified Buffer Cache</a:t>
            </a:r>
            <a:endParaRPr lang="en-US" altLang="en-US" sz="24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9969CED8-2FD4-4E38-B15B-F8B96C78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151063"/>
            <a:ext cx="45402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61481"/>
            <a:ext cx="6885340" cy="4402719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dirty="0"/>
              <a:t>Can be slow and sometimes fails</a:t>
            </a:r>
          </a:p>
          <a:p>
            <a:r>
              <a:rPr lang="en-US" altLang="en-US" dirty="0"/>
              <a:t>Use system programs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disk to another storage device (magnetic tape, other magnetic disk, optical)</a:t>
            </a:r>
          </a:p>
          <a:p>
            <a:r>
              <a:rPr lang="en-US" altLang="en-US" dirty="0"/>
              <a:t>Recover lost file or disk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backup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45529006-D95F-4E5A-8CB8-ED731220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230188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 Structured File Systems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876347C-4280-4D7D-909F-947429C7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42840"/>
            <a:ext cx="7689591" cy="531018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structured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altLang="en-US" dirty="0"/>
              <a:t>) file systems record each metadata update to the file system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transaction</a:t>
            </a:r>
          </a:p>
          <a:p>
            <a:r>
              <a:rPr lang="en-US" altLang="en-US" dirty="0"/>
              <a:t>All transactions are written to a log</a:t>
            </a:r>
          </a:p>
          <a:p>
            <a:pPr lvl="1"/>
            <a:r>
              <a:rPr lang="en-US" altLang="en-US" dirty="0"/>
              <a:t> A transaction is considered committed once it is written to the log (sequentially)</a:t>
            </a:r>
          </a:p>
          <a:p>
            <a:pPr lvl="1"/>
            <a:r>
              <a:rPr lang="en-US" altLang="en-US" dirty="0"/>
              <a:t>Sometimes to a separate device or section of disk</a:t>
            </a:r>
          </a:p>
          <a:p>
            <a:pPr lvl="1"/>
            <a:r>
              <a:rPr lang="en-US" altLang="en-US" dirty="0"/>
              <a:t>However, the file system may not yet be updated</a:t>
            </a:r>
            <a:endParaRPr lang="en-US" altLang="en-US" sz="800" dirty="0"/>
          </a:p>
          <a:p>
            <a:r>
              <a:rPr lang="en-US" altLang="en-US" dirty="0"/>
              <a:t>The transactions in the log are asynchronously written to the file system structures</a:t>
            </a:r>
          </a:p>
          <a:p>
            <a:pPr lvl="1"/>
            <a:r>
              <a:rPr lang="en-US" altLang="en-US" dirty="0"/>
              <a:t> When the file system structures are modified, the transaction is removed from the log</a:t>
            </a:r>
            <a:endParaRPr lang="en-US" altLang="en-US" sz="800" dirty="0"/>
          </a:p>
          <a:p>
            <a:r>
              <a:rPr lang="en-US" altLang="en-US" dirty="0"/>
              <a:t>If the file system crashes, all remaining transactions in the log must still be performed</a:t>
            </a:r>
          </a:p>
          <a:p>
            <a:r>
              <a:rPr lang="en-US" altLang="en-US" dirty="0"/>
              <a:t>Faster recovery from crash, removes chance of inconsistency of metadata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DEC65BF-4347-4E36-B1AF-E5C9C5BD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247880"/>
            <a:ext cx="7732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WAFL File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483C7911-29DF-4763-A0FF-CF353037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193" y="1122363"/>
            <a:ext cx="7732712" cy="4530725"/>
          </a:xfrm>
        </p:spPr>
        <p:txBody>
          <a:bodyPr/>
          <a:lstStyle/>
          <a:p>
            <a:r>
              <a:rPr lang="en-US" altLang="en-US" dirty="0"/>
              <a:t>Used on Network Appliance </a:t>
            </a:r>
            <a:r>
              <a:rPr lang="ja-JP" altLang="en-US" dirty="0"/>
              <a:t>“</a:t>
            </a:r>
            <a:r>
              <a:rPr lang="en-US" altLang="ja-JP" dirty="0"/>
              <a:t>Filers</a:t>
            </a:r>
            <a:r>
              <a:rPr lang="ja-JP" altLang="en-US" dirty="0"/>
              <a:t>”</a:t>
            </a:r>
            <a:r>
              <a:rPr lang="en-US" altLang="ja-JP" dirty="0"/>
              <a:t> – distributed file system appliances</a:t>
            </a:r>
            <a:endParaRPr lang="en-US" altLang="en-US" dirty="0"/>
          </a:p>
          <a:p>
            <a:r>
              <a:rPr lang="ja-JP" altLang="en-US" dirty="0"/>
              <a:t>“</a:t>
            </a:r>
            <a:r>
              <a:rPr lang="en-US" altLang="ja-JP" dirty="0"/>
              <a:t>Write-anywhere file layout</a:t>
            </a:r>
            <a:r>
              <a:rPr lang="ja-JP" altLang="en-US" dirty="0"/>
              <a:t>”</a:t>
            </a:r>
            <a:endParaRPr lang="en-US" altLang="en-US" dirty="0"/>
          </a:p>
          <a:p>
            <a:r>
              <a:rPr lang="en-US" altLang="en-US" dirty="0"/>
              <a:t>Serves up NFS, CIFS, http, ftp</a:t>
            </a:r>
          </a:p>
          <a:p>
            <a:r>
              <a:rPr lang="en-US" altLang="en-US" dirty="0"/>
              <a:t>Random I/O optimized, write optimized</a:t>
            </a:r>
          </a:p>
          <a:p>
            <a:pPr lvl="1"/>
            <a:r>
              <a:rPr lang="en-US" altLang="en-US" dirty="0"/>
              <a:t>NVRAM for write caching</a:t>
            </a:r>
          </a:p>
          <a:p>
            <a:r>
              <a:rPr lang="en-US" altLang="en-US" dirty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32AAD18-B571-4DF5-B1A3-F2141CF1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245093"/>
            <a:ext cx="8054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WAFL File Layout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B25236-6EEA-49EC-BE55-D6CB052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435225"/>
            <a:ext cx="6965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5849214A-E2EF-4858-A782-82F5519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170" y="204241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Snapshots in WAFL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2E9E6806-9EFD-47E6-8226-77F885DF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233488"/>
            <a:ext cx="309245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645B293F-DC9B-4CB1-B01B-B3F4480FF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The Apple File System</a:t>
            </a:r>
          </a:p>
        </p:txBody>
      </p:sp>
      <p:pic>
        <p:nvPicPr>
          <p:cNvPr id="93186" name="Content Placeholder 4">
            <a:extLst>
              <a:ext uri="{FF2B5EF4-FFF2-40B4-BE49-F238E27FC236}">
                <a16:creationId xmlns:a16="http://schemas.microsoft.com/office/drawing/2014/main" id="{4EF77C9A-953A-4195-9FD7-AB65B941C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942975"/>
            <a:ext cx="5573712" cy="53292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4D5EC66-B427-41DC-8EEE-EBF46AF97E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0625"/>
            <a:ext cx="23050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6" y="1210716"/>
            <a:ext cx="7689977" cy="480377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 I/O devices at the I/O control layer</a:t>
            </a:r>
          </a:p>
          <a:p>
            <a:pPr lvl="1">
              <a:defRPr/>
            </a:pPr>
            <a:r>
              <a:rPr lang="en-US" altLang="en-US" dirty="0"/>
              <a:t>Given commands like </a:t>
            </a:r>
            <a:r>
              <a:rPr lang="ja-JP" altLang="en-US" dirty="0"/>
              <a:t>“</a:t>
            </a:r>
            <a:r>
              <a:rPr lang="en-US" altLang="ja-JP" dirty="0"/>
              <a:t>read drive1, cylinder 72, track 2, sector 10, into memory location 1060</a:t>
            </a:r>
            <a:r>
              <a:rPr lang="ja-JP" altLang="en-US" dirty="0"/>
              <a:t>”</a:t>
            </a:r>
            <a:r>
              <a:rPr lang="en-US" altLang="ja-JP" dirty="0"/>
              <a:t>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files, logical address, and physical blocks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399" y="1243661"/>
            <a:ext cx="6754002" cy="5004739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 </a:t>
            </a:r>
          </a:p>
          <a:p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1237731"/>
            <a:ext cx="7596673" cy="5214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 (CD-ROM is ISO 9660; Unix has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dirty="0"/>
              <a:t>, FFS;  Windows has FAT, FAT32, NTFS as well as floppy, CD, DVD Blu-ray, Linux has more than 130 types,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ext3 and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387" y="241336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658230" cy="4530725"/>
          </a:xfrm>
        </p:spPr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11930</TotalTime>
  <Words>2495</Words>
  <Application>Microsoft Office PowerPoint</Application>
  <PresentationFormat>On-screen Show (4:3)</PresentationFormat>
  <Paragraphs>359</Paragraphs>
  <Slides>49</Slides>
  <Notes>37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File-System Implementation (Cont.)</vt:lpstr>
      <vt:lpstr>In-Memory File System Structures</vt:lpstr>
      <vt:lpstr>In-Memory File System Structures</vt:lpstr>
      <vt:lpstr>Directory Implementation</vt:lpstr>
      <vt:lpstr>Allocation Methods - Contiguous</vt:lpstr>
      <vt:lpstr>Contiguous Allocation</vt:lpstr>
      <vt:lpstr>Extent-Based Systems</vt:lpstr>
      <vt:lpstr>Allocation Methods - Linked</vt:lpstr>
      <vt:lpstr>Allocation Methods – Linked (Cont.)</vt:lpstr>
      <vt:lpstr>Linked Allocation</vt:lpstr>
      <vt:lpstr>Linked Allocation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UFS </vt:lpstr>
      <vt:lpstr>Performance</vt:lpstr>
      <vt:lpstr>Performance (Cont.)</vt:lpstr>
      <vt:lpstr>Free-Space Management</vt:lpstr>
      <vt:lpstr>Free-Space Management (Cont.)</vt:lpstr>
      <vt:lpstr>Linked Free Space List on Disk</vt:lpstr>
      <vt:lpstr>Free-Space Management (Cont.)</vt:lpstr>
      <vt:lpstr>Free-Space Management (Cont.)</vt:lpstr>
      <vt:lpstr>TRIMing Unused Blocks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  <vt:lpstr>Example: WAFL File System</vt:lpstr>
      <vt:lpstr>The WAFL File Layout</vt:lpstr>
      <vt:lpstr>Snapshots in WAFL</vt:lpstr>
      <vt:lpstr>The Apple File System</vt:lpstr>
      <vt:lpstr>End of Chapter 14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250</cp:revision>
  <cp:lastPrinted>2013-09-10T17:57:57Z</cp:lastPrinted>
  <dcterms:created xsi:type="dcterms:W3CDTF">2011-01-13T23:43:38Z</dcterms:created>
  <dcterms:modified xsi:type="dcterms:W3CDTF">2020-02-15T14:25:34Z</dcterms:modified>
</cp:coreProperties>
</file>