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B646-844A-3B34-57D0-49A7AC22F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92A4B-5A86-CCBB-B0A8-4BB80A3F2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2497B-C20D-42F4-35B6-34267700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B1A3-EE7A-A33B-6546-51B55423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72753-3215-F18B-92C9-C01CE26C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9474-B78F-E7FD-289D-0C72ED50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0532C-FD1C-2535-0A3A-2F508A97A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F0C51-2663-5807-045F-035B9B34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1FE4-F592-4533-6379-384A32E7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9AC2-6FE8-088E-7785-D189C60D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F0272-11E2-A9E1-586F-E7ABFC82D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D0ABC-287A-326B-84F3-9932AD621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7EB2-6BDC-8611-E41C-BA0049F2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3EFF-439F-8432-E198-D2BAFE06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430A-AA57-30B9-F6FB-D51A58E1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3411-A784-E507-BBB9-12B6B843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5194-00E2-D605-F07D-8C0FD0A2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C118-5EEE-F210-3D25-E322DDCF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B1740-9EDD-1FEB-8C1C-B69174CC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305BF-7FAC-BC2F-3EBE-8D1D0A33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0432-E4D3-6A2F-64F0-BD00A321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F2E73-BDC3-BCEC-15F3-A2739668D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7795-32D8-0EFB-C333-CDBBD7A0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F521-F81B-44BF-4B04-CBE07E4B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ACEC-0564-DC07-DEE2-B9485AF9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254-459C-E5D2-94F0-FA02F5CF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B313-DC19-5530-F8A4-4FE215670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B5A95-A31A-0105-F5A8-7EC74AB2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6629D-74E1-0723-03D6-B15E647F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A617C-7B87-96C2-EA09-F0B2260F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91755-063A-0153-0831-19C51384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8064-7F9F-8EAD-4243-4F36E790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C96CF-BC34-BFB2-2225-49EF6563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C7388-7422-5719-5CD7-4BA7F13FB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3D750-B508-FE8E-8C9C-6FE037801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D7636-87A4-FE6E-9CBC-B8C8C272D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DD7D3-42EC-1507-9E87-B2ECB495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E22276-4D87-217A-9669-640770E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7A545-5819-3C8E-8F87-C9D8F247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6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D6BF-96C9-E3CB-6889-3746029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41AC3-80F2-45F2-03AF-7451A9BE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FE09E-2D99-D1E5-5A4F-911BD3AA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AC3A6-6664-1A88-9810-F3EC46D2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09DA8-CE94-2690-A59B-5F588EC0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147A9-E040-585F-6DB4-4F1FFD25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EADAF-8C9D-FFFD-957D-89F79768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57E4-1D68-522C-7A77-33C68FA7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41DDD-FD9D-FBC5-994B-5DFC00ED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D85E-5B1F-8182-2AEB-B4FA1F11A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3B7A-B6FF-46E7-0AC4-43F29CCE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88765-257D-99FC-4541-403C98CA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0CD71-D01F-4A44-6FFA-6BAC953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8B88-09C7-7C8F-4354-CA6894B2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7525-0A48-E408-815F-D8A115B49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7AA91-8FA0-F562-14EE-E2539494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F4A22-C960-8F66-8CF0-32DD0876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26559-D93F-2087-BAEB-E7D3BE4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977C9-87BA-51E3-4D0F-6E869951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F35CB-4C7D-1DD1-79E3-ED13A7A2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B5D61-4178-78EC-0842-2E7EE27A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7F58-BE35-C3D6-7036-164EC5944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3F73-FEE6-A94E-8B39-1BAC0249E0B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B19F-B42D-EAB7-12CE-C48E6EF10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D2C2C-4FC1-B272-1F21-874E9515B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153308-A695-2F06-419C-99FD2EE99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Chapter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81214-9DE7-37D9-BB6F-5442778C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SQL: Complex Queries, Triggers, Views, and Schema Modification</a:t>
            </a:r>
          </a:p>
        </p:txBody>
      </p:sp>
    </p:spTree>
    <p:extLst>
      <p:ext uri="{BB962C8B-B14F-4D97-AF65-F5344CB8AC3E}">
        <p14:creationId xmlns:p14="http://schemas.microsoft.com/office/powerpoint/2010/main" val="83965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potential errors and ambiguities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tuple variables (aliases) for all tables referenced in SQL query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2AC027-C31A-0F90-CFD7-A85BB1827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108" y="3680896"/>
            <a:ext cx="8211366" cy="249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71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Correlated Nested Queries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Queries that are nested using the = or IN comparison operator can be collapsed into one single block: E.g., Q16 can be written as:</a:t>
            </a:r>
          </a:p>
          <a:p>
            <a:pPr>
              <a:defRPr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Q16A:	SELECT		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E.Fname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E.Lname</a:t>
            </a:r>
            <a:endParaRPr lang="en-US" sz="2400" dirty="0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FROM		EMPLOYEE AS E, DEPENDENT AS 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WHERE		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E.Ssn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D.Essn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E.Sex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D.Sex</a:t>
            </a:r>
            <a:endParaRPr lang="en-US" sz="2400" dirty="0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AND 					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E.Fname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400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D.Dependent_name</a:t>
            </a: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Correlated nested query </a:t>
            </a:r>
          </a:p>
          <a:p>
            <a:pPr lvl="1">
              <a:defRPr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Evaluated once for each tuple in the outer query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4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Correlated Nested Queries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correlated subquery is a subquery that contains a reference to a table that also appears in the outer query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3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EXISTS and UNIQUE Functions in SQL for correlating queries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EXISTS function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whether the result of a correlated nested query is empty or not. They are Boolean functions that return a TRUE or FALSE result.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EXISTS and NOT EXISTS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used in conjunction with a correlated nested query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SQL function UNIQUE(Q)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Returns TRUE if there are no duplicate tuples in the result of query Q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78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EXISTS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69106C3-D298-F2ED-2C6C-F1AB1D5BFA02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2438400"/>
            <a:ext cx="10515600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Q7: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SELECT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Fname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Lname</a:t>
            </a:r>
            <a:endParaRPr lang="en-US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FROM Employee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WHERE </a:t>
            </a: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EXISTS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(SELECT *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FROM DEPENDENT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WHERE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Ssn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=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Essn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AND </a:t>
            </a: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EXISTS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(SELECT  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FROM Department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WHERE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Ssn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=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Mgr_Ssn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3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NOT EXISTS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achieve the “for all” effect, we use double negation this way in SQL: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Query: List first and last name of employees who work on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projects controlled by </a:t>
            </a:r>
            <a:r>
              <a:rPr lang="en-US" altLang="en-US"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=5.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Fname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Lname</a:t>
            </a: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Employee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NOT EXISTS ( (SELECT 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FROM PROJECT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WHERE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EXCEPT (SELECT  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Pno</a:t>
            </a: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FROM WORKS_ON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WHERE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Ssn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ESsn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above is equivalent to double negation: List names of those employees for whom there does NOT exist a project managed by department no. 5 that they do NOT work on.</a:t>
            </a:r>
          </a:p>
        </p:txBody>
      </p:sp>
    </p:spTree>
    <p:extLst>
      <p:ext uri="{BB962C8B-B14F-4D97-AF65-F5344CB8AC3E}">
        <p14:creationId xmlns:p14="http://schemas.microsoft.com/office/powerpoint/2010/main" val="150838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Negation to accomplish “for all”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Q3B:	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		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Lname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Fname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FROM			EMPLOYEE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WHERE	NOT EXISTS (	SELECT	*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FROM	WORKS_ON B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WHERE	( 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B.Pno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  (  SELECT 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 FROM PROJECT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WHERE 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Dnum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=5 				 AND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			                                    NOT EXISTS (SELECT	*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     FROM  WORKS_ON 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     WHERE  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C.Essn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Ssn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     AND	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C.Pno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B.Pno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)));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above is a direct rendering of: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names of those employees for whom there does NOT exist a project managed by department no. 5 that they do NOT work on.</a:t>
            </a: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92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Explicit Sets and Renaming of Attributes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use explicit set of values in WHERE clause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Q17:		SELECT	DISTINCT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FROM		WORKS_ON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WHERE	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Pno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(1, 2, 3);</a:t>
            </a:r>
          </a:p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qualifier AS followed by desired new name</a:t>
            </a:r>
          </a:p>
          <a:p>
            <a:pPr lvl="1">
              <a:defRPr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Rename any attribute that appears in the result of a query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11BD3D-660E-CF40-1A6E-92193E67D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5045075"/>
            <a:ext cx="74310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133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Specifying Joined Tables in the FROM Clause of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Joined table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Permits users to specify a table resulting from a join operation in the FROM clause of a query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FROM clause in Q1A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Contains a single joined table. JOIN may also be called INNER JOIN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12407-8A7E-48E6-AB25-4F2B17176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36" y="5186362"/>
            <a:ext cx="80819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142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Types of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JOINed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Tables 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JOIN clause is used to combine rows from two or more tables, based on a related column between the columns.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Joined table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Permits users to specify a table resulting from a join operation in the FROM clause of a query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FROM clause in Q1A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Contains a single joined table. JOIN may also be called INNER JOIN</a:t>
            </a:r>
          </a:p>
          <a:p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56B524-102B-EAF3-C9D9-2507F9E4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97" y="5330825"/>
            <a:ext cx="9480764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61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Complex SQL Retrieval Queries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Specifying Semantic Constraints as Assertions and Actions as Triggers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Views (Virtual Tables) in SQL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Schema Modification in SQL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951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Types of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JOINed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Tables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 different types of join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JOIN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Various types of OUTER JOIN (LEFT, RIGHT, FULL )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JOIN on two relations R and S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join condition specified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equivalent to an implicit EQUIJOIN condition for each pair of attributes with same name from R and S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6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Joins in MySQL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INNER JOIN: Returns records that have matching values in both tables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 JOIN: Returns all records from the left table, and the matched records from the right table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 JOIN: Returns all records from the right table, and the matched records from the left table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 JOIN: Returns all records from both tables</a:t>
            </a:r>
          </a:p>
        </p:txBody>
      </p:sp>
    </p:spTree>
    <p:extLst>
      <p:ext uri="{BB962C8B-B14F-4D97-AF65-F5344CB8AC3E}">
        <p14:creationId xmlns:p14="http://schemas.microsoft.com/office/powerpoint/2010/main" val="2019435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INNER and OUTER Joins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265612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INNER JOIN  (versus OUTER JOIN)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 type of join in a joined table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Tuple is included in the result only if a matching tuple exists in the other relation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 OUTER JOIN 	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tuple in left table must appear in result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matching tuple</a:t>
            </a:r>
          </a:p>
          <a:p>
            <a:pPr lvl="2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Padded with NULL values for attributes of right table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 OUTER JOIN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tuple in right table must appear in result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matching tuple</a:t>
            </a:r>
          </a:p>
          <a:p>
            <a:pPr lvl="2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Padded with NULL values for attributes of left table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8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LEFT OUTER JOIN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E.Lname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Employee_Name</a:t>
            </a: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S.Lname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Supervisor_Name</a:t>
            </a: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Employee AS E LEFT OUTER JOIN EMPLOYEE AS 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ON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E.Super_ssn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alt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S.Ssn</a:t>
            </a:r>
            <a:r>
              <a:rPr lang="en-US" alt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ALTERNATE SYNTAX: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E.Lname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S.Lname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 EMPLOYEE E, EMPLOYEE 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E.Super_ssn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=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S.Ssn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75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Multiway JOIN in the FROM clause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OUTER JOIN – combines result if LEFT and RIGHT OUTER JOIN</a:t>
            </a:r>
          </a:p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nest JOIN specifications for a multiway join:</a:t>
            </a:r>
          </a:p>
          <a:p>
            <a:pPr>
              <a:defRPr/>
            </a:pPr>
            <a:endParaRPr lang="en-US" altLang="en-US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Q2A: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Pnumber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Dnum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Lname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Address,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Bdate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((PROJECT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JOIN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DEPARTMENT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			   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Dnum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Dnumber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JOIN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EMPLOYEE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   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Mgr_ssn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Ssn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Plocation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=‘Stafford’;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1294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Aggregate Functions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summarize information from multiple tuples into a single-tuple summary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Built-in aggregate functions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COUNT, SUM, MAX, MIN, and AVG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Grouping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subgroups of tuples before summarizing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select entire groups, HAVING clause is used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Aggregate functions can be used in the SELECT clause or in a HAVING clause</a:t>
            </a:r>
          </a:p>
        </p:txBody>
      </p:sp>
    </p:spTree>
    <p:extLst>
      <p:ext uri="{BB962C8B-B14F-4D97-AF65-F5344CB8AC3E}">
        <p14:creationId xmlns:p14="http://schemas.microsoft.com/office/powerpoint/2010/main" val="223896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Renaming Results of Aggregation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 query returns a single row of computed values from EMPLOYEE table: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Q19:	       SELECT    SUM (Salary), MAX (Salary), MIN (Salary), AVG 		             (Salary)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FROM	EMPLOYEE;</a:t>
            </a:r>
          </a:p>
          <a:p>
            <a:pPr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 can be presented with new names: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Q19A:          SELECT	SUM (Salary) AS 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Total_Sal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MAX (Salary) AS 			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Highest_Sal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MIN (Salary) AS 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Lowest_Sal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AVG 			(Salary) AS 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Average_Sal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FROM	EMPLOYEE;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7846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Aggregate Functions in SQL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NULL values are discarded when aggregate functions are applied to a particular column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93390F-E8CF-E282-1B11-FD1F57711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711" y="2828255"/>
            <a:ext cx="8841261" cy="402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397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Grouping: The GROUP BY Clause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Partition relation into subsets of tuples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grouping attribute(s)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function to each such group independently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 BY clause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Specifies grouping attributes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 (*) counts the number of rows in the group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 BY statement is often used with aggregate functions (COUNT(), MAX(), MIN(), SUM(), AVG()) to group the result-set by one or more columns.</a:t>
            </a:r>
          </a:p>
        </p:txBody>
      </p:sp>
    </p:spTree>
    <p:extLst>
      <p:ext uri="{BB962C8B-B14F-4D97-AF65-F5344CB8AC3E}">
        <p14:creationId xmlns:p14="http://schemas.microsoft.com/office/powerpoint/2010/main" val="3448743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GROUP BY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grouping attribute must appear in the SELECT clause: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Q24:		SELECT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COUNT (*), AVG (Salary)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FROM		EMPLOYEE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GROUP BY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grouping attribute has NULL as a possible value, then a separate group is created for the null value (e.g., null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above query)</a:t>
            </a:r>
          </a:p>
          <a:p>
            <a:pPr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 BY may be applied to the result of a JOIN: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Q25:	SELECT	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Pname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COUNT (*)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FROM		PROJECT, WORKS_ON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WHERE	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Pno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GROUP BY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Pname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Comparisons Involving NULL and Three-Valued Logic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Meanings of NULL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Unknown value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Unavailable or withheld value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applicable attribute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individual NULL value considered to be different from every other NULL value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SQL uses a three-valued logic: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TRUE, FALSE, and UNKNOWN (like Maybe)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 = NULL  comparison is avoided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2624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Grouping: The GROUP BY and HAVING Clauses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712849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</a:t>
            </a:r>
            <a:r>
              <a:rPr lang="en-US" sz="36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clause was added to SQL because the 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en-US" sz="36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keyword cannot be used with aggregate functions.</a:t>
            </a:r>
          </a:p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clause places conditions on groups created by the GROUP BY clause.</a:t>
            </a:r>
          </a:p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HAVING clause must follow the GROUP BY clause in a query and must also precede the ORDER BY clause if used.</a:t>
            </a:r>
          </a:p>
          <a:p>
            <a:pPr>
              <a:defRPr/>
            </a:pPr>
            <a:r>
              <a:rPr lang="en-US" alt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clause</a:t>
            </a:r>
          </a:p>
          <a:p>
            <a:pPr lvl="1">
              <a:defRPr/>
            </a:pPr>
            <a:r>
              <a:rPr lang="en-US" alt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a condition to select or reject an entire group:</a:t>
            </a:r>
          </a:p>
          <a:p>
            <a:pPr>
              <a:defRPr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Query 26. For each project on which more than two employees work, retrieve the project number, the project name, and the number of employees who work on the project.</a:t>
            </a:r>
          </a:p>
          <a:p>
            <a:pPr>
              <a:defRPr/>
            </a:pP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Q26:		SELECT	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Pname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COUNT (*)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FROM		PROJECT, WORKS_ON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WHERE	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Pno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GROUP BY	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Pnumber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Pname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HAVING	COUNT (*) &gt; 2;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3621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the WHERE and the HAVING Clause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the query: we want to count the total number of employees whose salaries exceed $40,000 in each department, but only for departments where more than five employees work.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 QUERY: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2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	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COUNT (*)</a:t>
            </a:r>
          </a:p>
          <a:p>
            <a:pPr marL="800100" lvl="2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		EMPLOYEE</a:t>
            </a:r>
          </a:p>
          <a:p>
            <a:pPr marL="800100" lvl="2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		Salary&gt;40000</a:t>
            </a:r>
          </a:p>
          <a:p>
            <a:pPr marL="800100" lvl="2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 BY	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Dno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2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		COUNT (*) &gt; 5;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14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the WHERE and the HAVING Clause (continued)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 Specification of the Query:</a:t>
            </a:r>
          </a:p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the WHERE clause applies tuple by tuple whereas HAVING applies to entire group of tuples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533D45-BD89-623B-CCE2-6F1109109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54" y="3429000"/>
            <a:ext cx="10234511" cy="327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860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89"/>
            <a:ext cx="10515599" cy="126586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600" b="1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 Block Structure of SQL Queries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C88DFECA-CB71-56A1-D218-817C1CD839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700" y="2139351"/>
            <a:ext cx="9528599" cy="416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70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Specifying Constraints as Assertions and Actions as Triggers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Semantic Constraints: The following are beyond the scope of the EER and relational model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ASSERTION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 additional types of constraints outside scope of built-in relational model constraints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TRIGGER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 automatic actions that database system will perform when certain events and conditions occur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15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Specifying General Constraints as Assertions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ASSERTION </a:t>
            </a:r>
          </a:p>
          <a:p>
            <a:pPr lvl="1"/>
            <a:r>
              <a:rPr lang="en-US" altLang="en-US" dirty="0"/>
              <a:t>Specify a query that selects any tuples that violate the desired condition</a:t>
            </a:r>
          </a:p>
          <a:p>
            <a:pPr lvl="1"/>
            <a:r>
              <a:rPr lang="en-US" altLang="en-US" dirty="0"/>
              <a:t>Use only in cases where it goes beyond a simple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altLang="en-US" dirty="0"/>
              <a:t> which applies to individual attributes and domains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2F203A-A33C-1900-1FD6-76D2DB55D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1000"/>
            <a:ext cx="63373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008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Triggers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TRIGGER statement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monitor the database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 trigger has three components which make it a rule for an “active database “ (more on active databases in section 26.1) :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Event(s)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4739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TRIGGERS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R5: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TRIGGER SALARY_VIOLATION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INSERT OR UPDATE OF Salary,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Supervisor_ssn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EMPLOYEE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ROW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(NEW.SALARY &gt; ( SELECT Salary FROM EMPLOYEE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WHERE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NEW.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Supervisor_Ssn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))  INFORM_SUPERVISOR (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NEW.Supervisor.Ssn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New.Ssn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7781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Views (Virtual Tables)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table derived from other tables called the defining tables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Considered to be a virtual table that is not necessarily populated</a:t>
            </a:r>
          </a:p>
        </p:txBody>
      </p:sp>
    </p:spTree>
    <p:extLst>
      <p:ext uri="{BB962C8B-B14F-4D97-AF65-F5344CB8AC3E}">
        <p14:creationId xmlns:p14="http://schemas.microsoft.com/office/powerpoint/2010/main" val="18726322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Specification of Views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26561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VIEW command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table name, list of attribute names, and a query to specify the contents of the view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V1, attributes retain the names from base tables. In V2, attributes are assigned names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072E1D-C485-6CCD-3CCD-9264E6351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02" y="4113212"/>
            <a:ext cx="6572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07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Comparisons Involving NULL and Three-Valued Logic (cont’d.)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5A62955-2434-D265-4971-7AA10811E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674162"/>
            <a:ext cx="7347537" cy="551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794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Specification of Views in SQL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a View is defined, SQL queries can use the View relation in the FROM clause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is always up-to-date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Responsibility of the DBMS and not the user 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VIEW command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Dispose of a view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4396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Implementation, View Update, and Inline Views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problem of efficiently implementing a view for querying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Strategy1: Query modification	approach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 the view as and when needed. Do not store permanently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view query into a query on underlying base tables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Disadvantage: inefficient for views defined via complex queries that are time-consuming to execute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1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Materialization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2: View materialization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Physically create a temporary view table when the view is first queried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that table on the assumption that other queries on the view will follow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Requires efficient strategy for automatically updating the view table when the base tables are updated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Incremental update strategy for materialized views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DBMS determines what new tuples must be inserted, deleted, or modified in a materialized view table</a:t>
            </a:r>
          </a:p>
        </p:txBody>
      </p:sp>
    </p:spTree>
    <p:extLst>
      <p:ext uri="{BB962C8B-B14F-4D97-AF65-F5344CB8AC3E}">
        <p14:creationId xmlns:p14="http://schemas.microsoft.com/office/powerpoint/2010/main" val="24179399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Materialization (contd.)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ways to handle materialization: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 update strategy updates a view as soon as the base tables are changed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lazy update strategy updates the view when needed by a view query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 update strategy updates the view periodically (in the latter strategy, a view query may get a result that is not up-to-date). This is commonly used in Banks, Retail store operations, etc.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369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Update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on a view defined on a single table without any aggregate functions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mapped to an update on underlying base table- possible if the primary key is preserved in the view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not permitted on aggregate views. E.g.,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UV2:	UPDATE		DEPT_INFO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SET			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Total_sal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=100000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WHERE		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Dname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=‘Research’;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processed because </a:t>
            </a:r>
            <a:r>
              <a:rPr lang="en-US" alt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Total_sal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computed value in the view definition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163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Schema Change Statements in SQL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Schema evolution commands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DBA may want to change the schema while the database is operational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require recompilation of the database schema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10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DROP Command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command </a:t>
            </a:r>
          </a:p>
          <a:p>
            <a:pPr lvl="1">
              <a:defRPr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drop named schema elements, such as tables, domains, or constraint</a:t>
            </a:r>
          </a:p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behavior options: </a:t>
            </a:r>
          </a:p>
          <a:p>
            <a:pPr lvl="1">
              <a:defRPr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CASCADE and RESTRICT</a:t>
            </a:r>
          </a:p>
          <a:p>
            <a:pPr>
              <a:defRPr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>
              <a:defRPr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SCHEMA COMPANY CASCADE;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removes the schema and all its elements including </a:t>
            </a:r>
            <a:r>
              <a:rPr lang="en-US" altLang="en-US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tables,views</a:t>
            </a:r>
            <a:r>
              <a:rPr lang="en-US" alt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constraints, etc.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533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ALTER table command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 table actions include: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or dropping a column (attribute)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Changing a column definition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or dropping table constraints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 TABLE COMPANY.EMPLOYEE ADD COLUMN Job VARCHAR(12);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31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and Dropping 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constraints specified on a table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or drop a named constraint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C152AD-D7F9-AF6B-C7A6-AA1AF064C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8581"/>
            <a:ext cx="60039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629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Dropping Columns, Default Values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drop a column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either CASCADE or RESTRICT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CASCADE would drop the column from views etc. RESTRICT is possible if no views refer to it.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ALTER TABLE COMPANY.EMPLOYEE DROP COLUMN 	Address CASCADE;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 values can be dropped and altered :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 TABLE COMPANY.DEPARTMENT ALTER COLUMN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Mgr_ssn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DROP DEFAULT;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 TABLE COMPANY.DEPARTMENT ALTER COLUMN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Mgr_ssn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SET DEFAULT ‘333445555’;</a:t>
            </a:r>
          </a:p>
        </p:txBody>
      </p:sp>
    </p:spTree>
    <p:extLst>
      <p:ext uri="{BB962C8B-B14F-4D97-AF65-F5344CB8AC3E}">
        <p14:creationId xmlns:p14="http://schemas.microsoft.com/office/powerpoint/2010/main" val="373973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Comparisons Involving NULL and Three-Valued Logic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SQL allows queries that check whether an attribute value is NULL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or IS NOT NULL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CAE55C-1A44-61BA-10D1-3F9DFB7BB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10596770" cy="200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9750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7.2   Summary of SQL Syntax</a:t>
            </a:r>
          </a:p>
        </p:txBody>
      </p:sp>
      <p:pic>
        <p:nvPicPr>
          <p:cNvPr id="3" name="Content Placeholder 2" descr="tab07_02a.jpg">
            <a:extLst>
              <a:ext uri="{FF2B5EF4-FFF2-40B4-BE49-F238E27FC236}">
                <a16:creationId xmlns:a16="http://schemas.microsoft.com/office/drawing/2014/main" id="{94FD9DAA-82AF-33B7-7026-A2100F209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73" y="2055813"/>
            <a:ext cx="8527323" cy="459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079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7.2 (continued)   Summary of SQL Syntax</a:t>
            </a:r>
          </a:p>
        </p:txBody>
      </p:sp>
      <p:pic>
        <p:nvPicPr>
          <p:cNvPr id="3" name="Content Placeholder 2" descr="tab07_02b.jpg">
            <a:extLst>
              <a:ext uri="{FF2B5EF4-FFF2-40B4-BE49-F238E27FC236}">
                <a16:creationId xmlns:a16="http://schemas.microsoft.com/office/drawing/2014/main" id="{E3EE6A23-856C-DCAF-E848-D3F043AEE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6475"/>
            <a:ext cx="10236133" cy="4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198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/>
              <a:t>Complex SQL:</a:t>
            </a:r>
          </a:p>
          <a:p>
            <a:pPr lvl="1"/>
            <a:r>
              <a:rPr lang="en-US" altLang="en-US" dirty="0"/>
              <a:t>Nested queries, joined tables (in the FROM clause), outer joins, aggregate functions, grouping</a:t>
            </a:r>
          </a:p>
          <a:p>
            <a:r>
              <a:rPr lang="en-US" altLang="en-US" dirty="0"/>
              <a:t>Handling semantic constraints with </a:t>
            </a:r>
            <a:r>
              <a:rPr lang="en-US" altLang="en-US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ASSERTION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TRIGGER</a:t>
            </a:r>
          </a:p>
          <a:p>
            <a:r>
              <a:rPr lang="en-US" altLang="en-US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VIEW </a:t>
            </a:r>
            <a:r>
              <a:rPr lang="en-US" altLang="en-US" dirty="0"/>
              <a:t>statement and materialization strategies</a:t>
            </a:r>
          </a:p>
          <a:p>
            <a:r>
              <a:rPr lang="en-US" altLang="en-US"/>
              <a:t>Schema Modification for the DBAs using 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 TABLE , ADD and DROP COLUMN, ALTER CONSTRAINT </a:t>
            </a:r>
            <a:r>
              <a:rPr lang="en-US" altLang="en-US"/>
              <a:t>etc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altLang="en-US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473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Queries, Tuples, and Set/Multiset Comparisons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select-from-where blocks within WHERE clause of another query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Outer query and nested subqueries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operator IN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Compares value v with a set (or multiset) of values V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Evaluates to TRUE if v is one of the elements in V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38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 (cont’d.)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C0964C6-9415-6F60-F6AB-03F460F0E5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42" y="2365155"/>
            <a:ext cx="8600302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62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tuples of values in comparisons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them within parentheses</a:t>
            </a:r>
          </a:p>
          <a:p>
            <a:endParaRPr lang="en-US" sz="2000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4DD96334-1E23-AF57-2F1A-E131A28A8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65" y="3788339"/>
            <a:ext cx="8252897" cy="196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97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Nested Queries (cont’d.)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other comparison operators to compare a single value v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ANY (or = SOME) operator </a:t>
            </a:r>
          </a:p>
          <a:p>
            <a:pPr lvl="2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Returns TRUE if the value v is equal to some value in the set V and is hence equivalent to IN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operators that can be combined with ANY (or SOME): &gt;, &gt;=, &lt;, &lt;=, and &lt;&gt;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ALL: value must exceed all values from nested query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ECBF5E-D30B-DA81-593B-4DF44686B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52" y="5256212"/>
            <a:ext cx="50942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66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2927</Words>
  <Application>Microsoft Macintosh PowerPoint</Application>
  <PresentationFormat>Widescreen</PresentationFormat>
  <Paragraphs>324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Chapter 7</vt:lpstr>
      <vt:lpstr>Outline</vt:lpstr>
      <vt:lpstr>Comparisons Involving NULL and Three-Valued Logic</vt:lpstr>
      <vt:lpstr>Comparisons Involving NULL and Three-Valued Logic (cont’d.)</vt:lpstr>
      <vt:lpstr>Comparisons Involving NULL and Three-Valued Logic (cont’d.)</vt:lpstr>
      <vt:lpstr>Nested Queries, Tuples, and Set/Multiset Comparisons</vt:lpstr>
      <vt:lpstr>Nested Queries (cont’d.)</vt:lpstr>
      <vt:lpstr>Nested Queries (cont’d.)</vt:lpstr>
      <vt:lpstr>Nested Queries (cont’d.)</vt:lpstr>
      <vt:lpstr>Nested Queries (cont’d.)</vt:lpstr>
      <vt:lpstr>Correlated Nested Queries</vt:lpstr>
      <vt:lpstr>Correlated Nested Queries</vt:lpstr>
      <vt:lpstr>The EXISTS and UNIQUE Functions in SQL for correlating queries</vt:lpstr>
      <vt:lpstr>USE of EXISTS</vt:lpstr>
      <vt:lpstr>USE of NOT EXISTS</vt:lpstr>
      <vt:lpstr>Double Negation to accomplish “for all” in SQL</vt:lpstr>
      <vt:lpstr>Explicit Sets and Renaming of Attributes in SQL</vt:lpstr>
      <vt:lpstr>Specifying Joined Tables in the FROM Clause of SQL</vt:lpstr>
      <vt:lpstr>Different Types of JOINed Tables  in SQL</vt:lpstr>
      <vt:lpstr>Different Types of JOINed Tables in SQL</vt:lpstr>
      <vt:lpstr>Types of Joins in MySQL</vt:lpstr>
      <vt:lpstr>INNER and OUTER Joins</vt:lpstr>
      <vt:lpstr>Example: LEFT OUTER JOIN</vt:lpstr>
      <vt:lpstr>Multiway JOIN in the FROM clause</vt:lpstr>
      <vt:lpstr>Aggregate Functions in SQL</vt:lpstr>
      <vt:lpstr>Renaming Results of Aggregation</vt:lpstr>
      <vt:lpstr>Aggregate Functions in SQL (cont’d.)</vt:lpstr>
      <vt:lpstr>Grouping: The GROUP BY Clause</vt:lpstr>
      <vt:lpstr>Examples of GROUP BY</vt:lpstr>
      <vt:lpstr>Grouping: The GROUP BY and HAVING Clauses (cont’d.)</vt:lpstr>
      <vt:lpstr>Combining the WHERE and the HAVING Clause</vt:lpstr>
      <vt:lpstr>Combining the WHERE and the HAVING Clause (continued)</vt:lpstr>
      <vt:lpstr>EXPANDED Block Structure of SQL Queries</vt:lpstr>
      <vt:lpstr>Specifying Constraints as Assertions and Actions as Triggers</vt:lpstr>
      <vt:lpstr>Specifying General Constraints as Assertions in SQL</vt:lpstr>
      <vt:lpstr>Introduction to Triggers in SQL</vt:lpstr>
      <vt:lpstr>USE OF TRIGGERS</vt:lpstr>
      <vt:lpstr>Views (Virtual Tables) in SQL</vt:lpstr>
      <vt:lpstr>Specification of Views in SQL</vt:lpstr>
      <vt:lpstr>Specification of Views in SQL (cont’d.)</vt:lpstr>
      <vt:lpstr>View Implementation, View Update, and Inline Views</vt:lpstr>
      <vt:lpstr>View Materialization</vt:lpstr>
      <vt:lpstr>View Materialization (contd.)</vt:lpstr>
      <vt:lpstr>View Update</vt:lpstr>
      <vt:lpstr>Schema Change Statements in SQL</vt:lpstr>
      <vt:lpstr>The DROP Command</vt:lpstr>
      <vt:lpstr>The ALTER table command</vt:lpstr>
      <vt:lpstr>Adding and Dropping Constraints</vt:lpstr>
      <vt:lpstr>Dropping Columns, Default Values</vt:lpstr>
      <vt:lpstr>Table 7.2   Summary of SQL Syntax</vt:lpstr>
      <vt:lpstr>Table 7.2 (continued)   Summary of SQL Syntax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steven.fulakeza@lc.cuny.edu</dc:creator>
  <cp:lastModifiedBy>steven.fulakeza@lc.cuny.edu</cp:lastModifiedBy>
  <cp:revision>13</cp:revision>
  <dcterms:created xsi:type="dcterms:W3CDTF">2022-08-27T15:13:29Z</dcterms:created>
  <dcterms:modified xsi:type="dcterms:W3CDTF">2022-11-07T15:02:39Z</dcterms:modified>
</cp:coreProperties>
</file>