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6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99" r:id="rId32"/>
    <p:sldId id="289" r:id="rId33"/>
    <p:sldId id="285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89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B646-844A-3B34-57D0-49A7AC22F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92A4B-5A86-CCBB-B0A8-4BB80A3F2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2497B-C20D-42F4-35B6-34267700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3B1A3-EE7A-A33B-6546-51B55423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2753-3215-F18B-92C9-C01CE26C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9474-B78F-E7FD-289D-0C72ED50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0532C-FD1C-2535-0A3A-2F508A97A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0C51-2663-5807-045F-035B9B34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D1FE4-F592-4533-6379-384A32E7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9AC2-6FE8-088E-7785-D189C60D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0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FF0272-11E2-A9E1-586F-E7ABFC82D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D0ABC-287A-326B-84F3-9932AD621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7EB2-6BDC-8611-E41C-BA0049F2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B3EFF-439F-8432-E198-D2BAFE06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430A-AA57-30B9-F6FB-D51A58E1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3411-A784-E507-BBB9-12B6B843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35194-00E2-D605-F07D-8C0FD0A29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6C118-5EEE-F210-3D25-E322DDCF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B1740-9EDD-1FEB-8C1C-B69174CC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305BF-7FAC-BC2F-3EBE-8D1D0A33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0432-E4D3-6A2F-64F0-BD00A321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F2E73-BDC3-BCEC-15F3-A2739668D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7795-32D8-0EFB-C333-CDBBD7A0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4F521-F81B-44BF-4B04-CBE07E4B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2ACEC-0564-DC07-DEE2-B9485AF9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5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D254-459C-E5D2-94F0-FA02F5CF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FB313-DC19-5530-F8A4-4FE215670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B5A95-A31A-0105-F5A8-7EC74AB22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6629D-74E1-0723-03D6-B15E647F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A617C-7B87-96C2-EA09-F0B2260F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91755-063A-0153-0831-19C51384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8064-7F9F-8EAD-4243-4F36E790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C96CF-BC34-BFB2-2225-49EF65636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C7388-7422-5719-5CD7-4BA7F13FB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3D750-B508-FE8E-8C9C-6FE037801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D7636-87A4-FE6E-9CBC-B8C8C272D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DD7D3-42EC-1507-9E87-B2ECB495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22276-4D87-217A-9669-640770EB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7A545-5819-3C8E-8F87-C9D8F247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6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D6BF-96C9-E3CB-6889-37460297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41AC3-80F2-45F2-03AF-7451A9BE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FE09E-2D99-D1E5-5A4F-911BD3AA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AC3A6-6664-1A88-9810-F3EC46D2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2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09DA8-CE94-2690-A59B-5F588EC0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D147A9-E040-585F-6DB4-4F1FFD25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EADAF-8C9D-FFFD-957D-89F79768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3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57E4-1D68-522C-7A77-33C68FA7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1DDD-FD9D-FBC5-994B-5DFC00EDE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D85E-5B1F-8182-2AEB-B4FA1F11A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B3B7A-B6FF-46E7-0AC4-43F29CCE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88765-257D-99FC-4541-403C98CA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0CD71-D01F-4A44-6FFA-6BAC9530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8B88-09C7-7C8F-4354-CA6894B2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17525-0A48-E408-815F-D8A115B49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7AA91-8FA0-F562-14EE-E25394942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F4A22-C960-8F66-8CF0-32DD0876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26559-D93F-2087-BAEB-E7D3BE4F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977C9-87BA-51E3-4D0F-6E86995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4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F35CB-4C7D-1DD1-79E3-ED13A7A2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B5D61-4178-78EC-0842-2E7EE27A1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F7F58-BE35-C3D6-7036-164EC5944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A3F73-FEE6-A94E-8B39-1BAC0249E0B0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B19F-B42D-EAB7-12CE-C48E6EF10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D2C2C-4FC1-B272-1F21-874E9515B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53308-A695-2F06-419C-99FD2EE99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81214-9DE7-37D9-BB6F-5442778C0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SQL</a:t>
            </a:r>
          </a:p>
        </p:txBody>
      </p:sp>
    </p:spTree>
    <p:extLst>
      <p:ext uri="{BB962C8B-B14F-4D97-AF65-F5344CB8AC3E}">
        <p14:creationId xmlns:p14="http://schemas.microsoft.com/office/powerpoint/2010/main" val="83965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 relational database schema (Fig. 5.7)</a:t>
            </a:r>
          </a:p>
        </p:txBody>
      </p:sp>
      <p:pic>
        <p:nvPicPr>
          <p:cNvPr id="3" name="Content Placeholder 2" descr="fig05_07.jpg">
            <a:extLst>
              <a:ext uri="{FF2B5EF4-FFF2-40B4-BE49-F238E27FC236}">
                <a16:creationId xmlns:a16="http://schemas.microsoft.com/office/drawing/2014/main" id="{848AFC2A-FFBA-23C3-3385-DC64B7030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5" y="2171119"/>
            <a:ext cx="7113300" cy="43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0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possible database state for the COMPANY relational database schema (Fig. 5.6)</a:t>
            </a:r>
            <a:br>
              <a:rPr lang="en-US" sz="40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3" descr="fig05_06continueda.jpg">
            <a:extLst>
              <a:ext uri="{FF2B5EF4-FFF2-40B4-BE49-F238E27FC236}">
                <a16:creationId xmlns:a16="http://schemas.microsoft.com/office/drawing/2014/main" id="{42CABE86-3934-C984-8BBA-3AF0FD145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5812"/>
            <a:ext cx="1101193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25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possible database state for the COMPANY relational database schema – continued (Fig. 5.6)</a:t>
            </a:r>
          </a:p>
        </p:txBody>
      </p:sp>
      <p:pic>
        <p:nvPicPr>
          <p:cNvPr id="3" name="Content Placeholder 2" descr="fig05_06continuedb.jpg">
            <a:extLst>
              <a:ext uri="{FF2B5EF4-FFF2-40B4-BE49-F238E27FC236}">
                <a16:creationId xmlns:a16="http://schemas.microsoft.com/office/drawing/2014/main" id="{311197EB-C830-D3AB-3922-A69F5CBC7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83" y="2034540"/>
            <a:ext cx="9600121" cy="482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1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SQL CREATE TABLE data definition statements for defining the COMPANY schema from Figure 5.7 (Fig. 6.1)</a:t>
            </a:r>
          </a:p>
        </p:txBody>
      </p:sp>
      <p:pic>
        <p:nvPicPr>
          <p:cNvPr id="3" name="Content Placeholder 2" descr="fig06_01continueda.jpg">
            <a:extLst>
              <a:ext uri="{FF2B5EF4-FFF2-40B4-BE49-F238E27FC236}">
                <a16:creationId xmlns:a16="http://schemas.microsoft.com/office/drawing/2014/main" id="{43A943AE-2A6E-18DB-E069-3E3DE5FEC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314" y="640080"/>
            <a:ext cx="7106774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0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SQL CREATE TABLE data definition statements for defining the COMPANY schema from Figure 5.7 (Fig. 6.1)-continued</a:t>
            </a:r>
          </a:p>
        </p:txBody>
      </p:sp>
      <p:pic>
        <p:nvPicPr>
          <p:cNvPr id="3" name="Content Placeholder 2" descr="fig06_01continuedb.jpg">
            <a:extLst>
              <a:ext uri="{FF2B5EF4-FFF2-40B4-BE49-F238E27FC236}">
                <a16:creationId xmlns:a16="http://schemas.microsoft.com/office/drawing/2014/main" id="{92BEB79F-CC20-29EF-10C5-6B9FF5AB8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766006"/>
            <a:ext cx="7347537" cy="53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2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CREATE TABLE Command in SQL (cont’d.)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foreign keys may cause errors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Specified either via: 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Circular references 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because they refer to a table that has not yet been created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DBA’s have ways to stop referential integrity enforcement to get around this problem.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5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Disable and Enable Foreign Key Check in MySQL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disable foreign key check in MySQL, you use the following: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foreign_key_checks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0;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enable foreign key check in MySQL, you use the following: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foreign_key_checks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1;</a:t>
            </a:r>
          </a:p>
        </p:txBody>
      </p:sp>
    </p:spTree>
    <p:extLst>
      <p:ext uri="{BB962C8B-B14F-4D97-AF65-F5344CB8AC3E}">
        <p14:creationId xmlns:p14="http://schemas.microsoft.com/office/powerpoint/2010/main" val="388887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 Data Types and Domains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data types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Numeric data types 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Integer numbers: INTEGER, INT, and SMALLINT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Floating-point (real) numbers: FLOAT or REAL, and DOUBLE PRECISION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Character-string data types 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 length: CHAR(n), CHARACTER(n)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Varying length: VARCHAR(n), CHAR VARYING(n), CHARACTER VARYING(n)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8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 Data Types and Domains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data types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Numeric data types 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Integer numbers: INTEGER, INT, and SMALLINT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Floating-point (real) numbers: FLOAT or REAL, and DOUBLE PRECISION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Character-string data types 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 length: CHAR(n), CHARACTER(n)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Varying length: VARCHAR(n), CHAR VARYING(n), CHARACTER VARYING(n)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8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 Data Types and Domains in SQL (Continued)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Bit-string data types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 length: BIT(n)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Varying length: BIT VARYING(n)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Boolean data type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Values of TRUE or FALSE or NULL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data type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 positions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 are YEAR, MONTH, and DAY in the form YYYY-MM-DD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mapping functions available in RDBMSs to change date formats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8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Data Definition and Data Types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Specifying Constraints in SQL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Retrieval Queries in SQL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INSERT, DELETE, and UPDATE Statements in SQL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9518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 Data Types and Domains in SQL (Continued)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data types</a:t>
            </a:r>
          </a:p>
          <a:p>
            <a:pPr lvl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Timestamp data type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the DATE and TIME fields</a:t>
            </a:r>
          </a:p>
          <a:p>
            <a:pPr lvl="2"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 a minimum of six positions for decimal fractions of seconds</a:t>
            </a:r>
          </a:p>
          <a:p>
            <a:pPr lvl="2"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Optional WITH TIME ZONE qualifier</a:t>
            </a:r>
          </a:p>
          <a:p>
            <a:pPr lvl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INTERVAL data type</a:t>
            </a:r>
          </a:p>
          <a:p>
            <a:pPr lvl="2"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Specifies a relative value that can be used to increment or decrement an absolute value of a date, time, or timestamp</a:t>
            </a:r>
          </a:p>
          <a:p>
            <a:pPr lvl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DATE, TIME, Timestamp, INTERVAL  data types can be cast or converted to string formats for comparison. 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4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Specifying Constraints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Relational Model has 3 basic constraint types that are supported in SQL:</a:t>
            </a:r>
          </a:p>
          <a:p>
            <a:pPr lvl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constraint: A primary key value cannot be duplicated</a:t>
            </a:r>
          </a:p>
          <a:p>
            <a:pPr lvl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 Integrity Constraint: A primary key value cannot be null</a:t>
            </a:r>
          </a:p>
          <a:p>
            <a:pPr lvl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Referential integrity constraints : The “foreign key “ must have a value that is already present as a primary key, or may be null.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90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Specifying Attribute Constraints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marL="457200" lvl="1" indent="0"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Restrictions on attribute domains: 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Default value of an attribute</a:t>
            </a:r>
          </a:p>
          <a:p>
            <a:pPr marL="457200" lvl="1" indent="0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DEFAULT &lt;value&gt; </a:t>
            </a:r>
          </a:p>
          <a:p>
            <a:pPr marL="457200" lvl="1" indent="0">
              <a:buClr>
                <a:srgbClr val="990033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 </a:t>
            </a:r>
            <a:r>
              <a:rPr lang="en-US" alt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not permitted for a particular attribute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 NULL)</a:t>
            </a:r>
          </a:p>
          <a:p>
            <a:r>
              <a:rPr lang="en-US" altLang="en-US" sz="24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clause</a:t>
            </a:r>
          </a:p>
          <a:p>
            <a:pPr marL="457200" lvl="1" indent="0"/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Dnumber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 NOT NULL CHECK (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Dnumber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0 AND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Dnumber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 21);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90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Specifying Key and Referential Integrity Constraints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KEY clause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Specifies one or more attributes that make up the primary key of a relation</a:t>
            </a:r>
          </a:p>
          <a:p>
            <a:pPr lvl="1"/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Dnumber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 PRIMARY KEY;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UNIQUE clause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Specifies alternate (secondary) keys (called CANDIDATE keys in the relational model).</a:t>
            </a:r>
          </a:p>
          <a:p>
            <a:pPr lvl="1"/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VARCHAR(15) UNIQUE;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2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Specifying Key and Referential Integrity Constraints (cont’d.)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 KEY clause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Default operation: reject update on violation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Attach referential triggered action clause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Options include SET NULL, CASCADE, and SET DEFAULT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 taken by the DBMS for SET NULL or SET DEFAULT is the same for both ON DELETE and ON UPDATE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CASCADE option suitable for “relationship” relations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66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 Names to Constraints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Keyword CONSTRAINT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a constraint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 for later altering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05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Default attribute values and referential integrity triggered action specification (Fig. 6.2)</a:t>
            </a:r>
          </a:p>
        </p:txBody>
      </p:sp>
      <p:pic>
        <p:nvPicPr>
          <p:cNvPr id="3" name="Content Placeholder 2" descr="fig06_02.jpg">
            <a:extLst>
              <a:ext uri="{FF2B5EF4-FFF2-40B4-BE49-F238E27FC236}">
                <a16:creationId xmlns:a16="http://schemas.microsoft.com/office/drawing/2014/main" id="{AB4AC1D9-C7D5-5678-2EE7-AEDE128D7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7609" y="467208"/>
            <a:ext cx="6335385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134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Specifying Constraints on Tuples Using CHECK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marL="342900" lvl="1" indent="-342900">
              <a:buClr>
                <a:srgbClr val="990033"/>
              </a:buClr>
              <a:buSzPct val="60000"/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Constraints on individual tuples within a relation are also possible using CHECK </a:t>
            </a:r>
          </a:p>
          <a:p>
            <a:pPr marL="342900" lvl="1" indent="-342900">
              <a:buClr>
                <a:srgbClr val="990033"/>
              </a:buClr>
              <a:buSzPct val="60000"/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clauses at the end of a CREATE TABLE statement</a:t>
            </a:r>
          </a:p>
          <a:p>
            <a:pPr marL="800100" lvl="2" indent="-342900">
              <a:buClr>
                <a:srgbClr val="990033"/>
              </a:buClr>
              <a:buSzPct val="60000"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each tuple individually</a:t>
            </a:r>
          </a:p>
          <a:p>
            <a:pPr marL="800100" lvl="2" indent="-342900">
              <a:buClr>
                <a:srgbClr val="990033"/>
              </a:buClr>
              <a:buSzPct val="60000"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(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Dept_create_date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&lt;=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Mgr_start_date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66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Retrieval Queries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statement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basic statement for retrieving information from a database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allows a table to have two or more tuples that are identical in all their attribute values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Unlike relational model (relational model is strictly set-theory based)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Multiset or bag behavior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Tuple-id may be used as a key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4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SELECT-FROM-WHERE Structure of Basic SQL Queries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5B65D97-1BF3-DCB0-FD46-61E9B3BB65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83708"/>
            <a:ext cx="9776155" cy="346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08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SQL and Introductions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Actually comes from the word “SEQUEL” which was the original term used in the paper: “SEQUEL TO SQUARE” by Chamberlin and Boyce.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stands for Structured Query language.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is an informal  or practical rendering of the relational data model with syntax.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lets you access and manipulate databases</a:t>
            </a:r>
          </a:p>
        </p:txBody>
      </p:sp>
    </p:spTree>
    <p:extLst>
      <p:ext uri="{BB962C8B-B14F-4D97-AF65-F5344CB8AC3E}">
        <p14:creationId xmlns:p14="http://schemas.microsoft.com/office/powerpoint/2010/main" val="1042624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SELECT-FROM-WHERE Structure of Basic SQL Queries (cont’d.)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Logical comparison operators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=, &lt;, &lt;=, &gt;, &gt;=, and &lt;&gt;</a:t>
            </a:r>
          </a:p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Projection attributes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Attributes whose values are to be retrieved </a:t>
            </a:r>
          </a:p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Selection condition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Boolean condition that must be true for any retrieved tuple.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8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Retrieval Queries</a:t>
            </a:r>
          </a:p>
        </p:txBody>
      </p:sp>
      <p:pic>
        <p:nvPicPr>
          <p:cNvPr id="3" name="Picture 3" descr="fig06_03a.jpg">
            <a:extLst>
              <a:ext uri="{FF2B5EF4-FFF2-40B4-BE49-F238E27FC236}">
                <a16:creationId xmlns:a16="http://schemas.microsoft.com/office/drawing/2014/main" id="{90B5D832-E9B5-9771-07F5-832979630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5736"/>
            <a:ext cx="3811152" cy="84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9ABEE4-6E19-A7E4-48D8-7115B9A58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76" y="1973262"/>
            <a:ext cx="44309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62D6657-9128-DE55-0A72-4413C2D6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78212"/>
            <a:ext cx="8590005" cy="151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E0C687A-6575-99EA-986F-72870727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3" y="5045074"/>
            <a:ext cx="8590004" cy="158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211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Retrieval Queries (Contd.)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F4609E7-70B9-216A-C7FF-B0E4DFD520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0"/>
          <a:stretch>
            <a:fillRect/>
          </a:stretch>
        </p:blipFill>
        <p:spPr bwMode="auto">
          <a:xfrm>
            <a:off x="838200" y="2055813"/>
            <a:ext cx="10256060" cy="146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2307DFF-BFA5-E7CA-FBBE-E88B75547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65555"/>
            <a:ext cx="9929453" cy="28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861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Ambiguous Attribute Names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name can be used for two (or more) attributes in different relations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long as the attributes are in different relations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qualify the attribute name with the relation name to prevent ambiguity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8234971-617B-04B4-60E8-3C1168541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6608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859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Aliasing, and Renaming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Aliases or tuple variables</a:t>
            </a:r>
          </a:p>
          <a:p>
            <a:pPr lvl="1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Declare alternative relation names E and S to refer to the EMPLOYEE relation twice in a query:</a:t>
            </a:r>
          </a:p>
          <a:p>
            <a:pPr>
              <a:buFont typeface="Wingdings" pitchFamily="2" charset="2"/>
              <a:buNone/>
            </a:pP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Query 8. For each employee, retrieve the employee’s first and last name and the first and last name of his or her immediate supervisor.</a:t>
            </a:r>
          </a:p>
          <a:p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SELECT  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E.Fname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E.Lname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S.Fname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S.Lname</a:t>
            </a:r>
            <a:endParaRPr lang="en-US" alt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FROM	EMPLOYEE AS E, EMPLOYEE AS S</a:t>
            </a:r>
          </a:p>
          <a:p>
            <a:pPr>
              <a:buFont typeface="Wingdings" pitchFamily="2" charset="2"/>
              <a:buNone/>
            </a:pP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WHERE 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E.Super_ssn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S.Ssn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 practice to abbreviate names and to prefix same or similar attribute from multiple tables.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04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Aliasing,Renaming</a:t>
            </a:r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Tuple Variables (contd.)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attribute names can also be renamed</a:t>
            </a:r>
          </a:p>
          <a:p>
            <a:pPr>
              <a:buNone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AS E(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Fn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Mi, Ln,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Ssn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Bd,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Sex, Sal,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Sssn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Dno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that the relation EMPLOYEE now has a variable name E which corresponds to a tuple variable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“AS” may be dropped in most SQL implementations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29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Unspecified WHERE Clause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Missing WHERE clause 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Indicates no condition on tuple selection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8E75F-04F5-E107-46C0-9BB2A7FE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2" y="3739979"/>
            <a:ext cx="6765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503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the Asterisk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 an asterisk (*)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Retrieve all the attribute values of the selected tuples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* can be prefixed by the relation name; e.g., EMPLOYEE *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5631547-A445-472C-79C1-80F1D2BA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7013"/>
            <a:ext cx="55626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916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Tables as Sets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does not automatically eliminate duplicate tuples in query results 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keyword DISTINCT in the SELECT clause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distinct tuples should remain in the result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F7ADF-186B-90F7-E846-ED4CE353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4348161"/>
            <a:ext cx="9747841" cy="235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040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Substring Pattern Matching and Arithmetic Operators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comparison operator</a:t>
            </a:r>
          </a:p>
          <a:p>
            <a:pPr lvl="1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for string pattern matching</a:t>
            </a:r>
          </a:p>
          <a:p>
            <a:pPr lvl="1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replaces an arbitrary number of zero or more characters</a:t>
            </a:r>
          </a:p>
          <a:p>
            <a:pPr lvl="1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underscore (_) replaces a single character</a:t>
            </a:r>
          </a:p>
          <a:p>
            <a:pPr lvl="1"/>
            <a:r>
              <a:rPr lang="en-US" altLang="en-US" sz="2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Examples: 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Address LIKE ‘%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Houston,TX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%’;</a:t>
            </a:r>
          </a:p>
          <a:p>
            <a:pPr lvl="1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Ssn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‘_ _ 1_ _ 8901’;</a:t>
            </a:r>
          </a:p>
          <a:p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comparison operator</a:t>
            </a:r>
          </a:p>
          <a:p>
            <a:pPr>
              <a:buFont typeface="Wingdings" pitchFamily="2" charset="2"/>
              <a:buNone/>
            </a:pP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E.g., in Q14 :</a:t>
            </a:r>
          </a:p>
          <a:p>
            <a:pPr>
              <a:buFont typeface="Wingdings" pitchFamily="2" charset="2"/>
              <a:buNone/>
            </a:pPr>
            <a:r>
              <a:rPr lang="en-US" altLang="en-US" sz="26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WHERE(Salary BETWEEN 30000 AND 40000) </a:t>
            </a:r>
          </a:p>
          <a:p>
            <a:pPr>
              <a:buFont typeface="Wingdings" pitchFamily="2" charset="2"/>
              <a:buNone/>
            </a:pPr>
            <a:r>
              <a:rPr lang="en-US" altLang="en-US" sz="26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AND </a:t>
            </a:r>
            <a:r>
              <a:rPr lang="en-US" altLang="en-US" sz="2600" dirty="0" err="1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Dno</a:t>
            </a:r>
            <a:r>
              <a:rPr lang="en-US" altLang="en-US" sz="26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5;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1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Data Definition, Data Types, Standards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/>
              <a:t>Terminology:</a:t>
            </a:r>
          </a:p>
          <a:p>
            <a:pPr lvl="1"/>
            <a:r>
              <a:rPr lang="en-US" sz="2000" dirty="0"/>
              <a:t>Table, row, and column used for relational model terms relation, tuple, and attribute</a:t>
            </a:r>
          </a:p>
          <a:p>
            <a:r>
              <a:rPr lang="en-US" sz="2400" dirty="0"/>
              <a:t>CREATE statement</a:t>
            </a:r>
          </a:p>
          <a:p>
            <a:pPr lvl="1"/>
            <a:r>
              <a:rPr lang="en-US" sz="2000" dirty="0"/>
              <a:t>Main SQL command for data definition</a:t>
            </a:r>
          </a:p>
        </p:txBody>
      </p:sp>
    </p:spTree>
    <p:extLst>
      <p:ext uri="{BB962C8B-B14F-4D97-AF65-F5344CB8AC3E}">
        <p14:creationId xmlns:p14="http://schemas.microsoft.com/office/powerpoint/2010/main" val="1381071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Arithmetic Operations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arithmetic operators: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 (+), subtraction (–), multiplication (*), and division (/) may be included as a part of SELECT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Query 13. Show the resulting salaries if every employee working on the ‘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ProductX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project is given a 10 percent raise.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E.Fname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E.Lname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1.1 *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E.Salary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Increased_sal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 EMPLOYEE AS E, WORKS_ON AS W, PROJECT AS P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E.Ssn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W.Essn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W.Pno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P.Pnumber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P.Pname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=‘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ProductX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’;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37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Ordering of Query Results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ORDER BY clause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 DESC to see result in a descending order of values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 ASC to specify ascending order explicitly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Typically placed at the end of the query</a:t>
            </a:r>
          </a:p>
          <a:p>
            <a:pPr lvl="1">
              <a:buFont typeface="Wingdings" pitchFamily="2" charset="2"/>
              <a:buNone/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BY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D.Dname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DESC,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E.Lname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ASC,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E.Fname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ASC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23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SQL Retrieval Query Block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B011394-1D5E-9458-EEC0-9908A8B93C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51" y="2361090"/>
            <a:ext cx="6952049" cy="270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877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INSERT, DELETE, and UPDATE Statements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commands used to modify the database: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INSERT, DELETE, </a:t>
            </a:r>
            <a:r>
              <a:rPr lang="en-US" alt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UPDATE</a:t>
            </a:r>
          </a:p>
          <a:p>
            <a:r>
              <a:rPr lang="en-US" altLang="en-US" sz="24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typically inserts a tuple (row) in a relation (table)</a:t>
            </a:r>
          </a:p>
          <a:p>
            <a:r>
              <a:rPr lang="en-US" altLang="en-US" sz="24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update a number of tuples (rows) in a relation (table) that satisfy the condition</a:t>
            </a:r>
          </a:p>
          <a:p>
            <a:r>
              <a:rPr lang="en-US" altLang="en-US" sz="24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DELETE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also update a number of tuples (rows) in a relation (table) that satisfy the condition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27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its simplest form, it is used to add one or more tuples to a relation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 values should be listed in the same order as the attributes were specified in the CREATE TABLE command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Constraints on data types are observed automatically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integrity constraints as a part of the DDL specification are enforced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44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INSERT Command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131"/>
            <a:ext cx="10515600" cy="401183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Specify the relation name and a list of values for the tuple. All values including nulls are supplied.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4D77E-EC45-66CE-8DDC-573DE3F4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49" y="2974453"/>
            <a:ext cx="9038873" cy="10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360BF-8636-2C7D-E806-C027B380D06A}"/>
              </a:ext>
            </a:extLst>
          </p:cNvPr>
          <p:cNvSpPr txBox="1"/>
          <p:nvPr/>
        </p:nvSpPr>
        <p:spPr>
          <a:xfrm>
            <a:off x="943303" y="4171046"/>
            <a:ext cx="9745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variation below inserts multiple tuples where a new table is loaded values from the result of a query.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1C27053-531A-0E51-7B0B-BBD4A874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8726214" cy="138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225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Removes tuples from a relation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a WHERE-clause to select the tuples to be deleted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Referential integrity should be enforced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Tuples are deleted from only one table at a time (unless CASCADE is specified on a referential integrity constraint)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missing WHERE-clause specifies that all tuples in the relation are to be deleted; the table then becomes an empty table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tuples deleted depends on the number of tuples in the relation that satisfy the WHERE-clause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65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DELETE Command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Removes tuples from a relation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a WHERE clause to select the tuples to be deleted. The number of tuples deleted will vary.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76B30-6875-956A-DC0B-023EA90A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7"/>
          <a:stretch>
            <a:fillRect/>
          </a:stretch>
        </p:blipFill>
        <p:spPr bwMode="auto">
          <a:xfrm>
            <a:off x="838200" y="3690551"/>
            <a:ext cx="4979988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842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to modify attribute values of one or more selected tuples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WHERE-clause selects the tuples to be modified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additional SET-clause specifies the attributes to be modified and their new values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command modifies tuples in the same relation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Referential integrity specified as part of DDL specification is enforced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5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(contd.)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Change the location and controlling department number of project number 10 to 'Bellaire' and 5, respectively</a:t>
            </a:r>
          </a:p>
          <a:p>
            <a:r>
              <a:rPr lang="en-US" altLang="en-US" sz="2400" dirty="0"/>
              <a:t>U5:	UPDATE 	PROJECT</a:t>
            </a:r>
            <a:br>
              <a:rPr lang="en-US" altLang="en-US" sz="2400" dirty="0"/>
            </a:br>
            <a:r>
              <a:rPr lang="en-US" altLang="en-US" sz="2400" dirty="0"/>
              <a:t>		SET		PLOCATION = 'Bellaire', 					DNUM = 5</a:t>
            </a:r>
            <a:br>
              <a:rPr lang="en-US" altLang="en-US" sz="2400" dirty="0"/>
            </a:br>
            <a:r>
              <a:rPr lang="en-US" altLang="en-US" sz="2400" dirty="0"/>
              <a:t>		WHERE	PNUMBER=10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0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Schema and Catalog Concepts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schema is a collection of database objects including tables, views, triggers, stored procedures, functions, indexes, etc.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schema is identified by a schema name (database name)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an authorization identifier and descriptors for each element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Schema elements include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Tables, constraints, views, domains, and other constructs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statement in SQL ends with a semicolon</a:t>
            </a:r>
          </a:p>
        </p:txBody>
      </p:sp>
    </p:spTree>
    <p:extLst>
      <p:ext uri="{BB962C8B-B14F-4D97-AF65-F5344CB8AC3E}">
        <p14:creationId xmlns:p14="http://schemas.microsoft.com/office/powerpoint/2010/main" val="3052578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(contd.)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350"/>
            <a:ext cx="10515600" cy="46576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Give all employees in the 'Research' department a 10% raise in salary.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U6:	UPDATE 	EMPLOYEE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SET		SALARY = SALARY *1.1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WHERE	DNO  IN (SELECT	DNUMBER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  FROM	DEPARTMENT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  WHERE	DNAME='Research')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request, the modified SALARY value depends on the original SALARY value in each tuple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reference to the SALARY attribute on the right of = refers to the old SALARY value before modification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reference to the SALARY attribute on the left of = refers to the new SALARY value after modification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10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Comprehensive language for relational database management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definition, queries, updates, constraint specification, and view definition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Covered :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definition commands for creating tables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Commands for constraint specification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retrieval queries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update commands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8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SCHEMA Statement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CREATE SCHEMA statement is used to create a new SQL database.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Schema Syntax: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SCHEMA &lt;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schema_name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AUTHORIZATION &lt;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owner_name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&gt;;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Schema Semantics: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above syntax,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schema_name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refers to the schema name. You may also specify the schema owner via AUTHORIZATION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owner_name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07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SCHEMA statement Example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SCHEMA COMPANY AUTHORIZATION ‘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Jsmith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’;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156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CREATE TABLE Command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CREATE TABLE command is used to create a new table(relation) in a database (schema).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creating a new relation, you specify the name of the new relation (table), attributes, their types, and initial constraints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also optionally specify the name of the schema:</a:t>
            </a:r>
          </a:p>
          <a:p>
            <a:pPr lvl="1"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TABLE COMPANY.EMPLOYEE ...</a:t>
            </a:r>
          </a:p>
          <a:p>
            <a:pPr marL="971550" lvl="1" indent="-514350">
              <a:buFont typeface="Wingdings" pitchFamily="2" charset="2"/>
              <a:buNone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or</a:t>
            </a:r>
          </a:p>
          <a:p>
            <a:pPr lvl="1"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TABLE EMPLOYEE ...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0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TABLE Statement Syntax</a:t>
            </a:r>
          </a:p>
        </p:txBody>
      </p:sp>
      <p:pic>
        <p:nvPicPr>
          <p:cNvPr id="31" name="Graphic 30" descr="Table">
            <a:extLst>
              <a:ext uri="{FF2B5EF4-FFF2-40B4-BE49-F238E27FC236}">
                <a16:creationId xmlns:a16="http://schemas.microsoft.com/office/drawing/2014/main" id="{FE7A4AA1-5186-3AEC-9508-788B4E06E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902" y="2669172"/>
            <a:ext cx="3209779" cy="3209779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TABLE table_name (</a:t>
            </a:r>
          </a:p>
          <a:p>
            <a:pPr marL="0" indent="0">
              <a:buNone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column1 datatype,</a:t>
            </a:r>
          </a:p>
          <a:p>
            <a:pPr marL="0" indent="0">
              <a:buNone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column2 datatype,</a:t>
            </a:r>
          </a:p>
          <a:p>
            <a:pPr marL="0" indent="0">
              <a:buNone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column3 datatype,</a:t>
            </a:r>
          </a:p>
          <a:p>
            <a:pPr marL="0" indent="0">
              <a:buNone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....</a:t>
            </a:r>
          </a:p>
          <a:p>
            <a:pPr marL="0" indent="0">
              <a:buNone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059938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2335</Words>
  <Application>Microsoft Macintosh PowerPoint</Application>
  <PresentationFormat>Widescreen</PresentationFormat>
  <Paragraphs>252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Tahoma</vt:lpstr>
      <vt:lpstr>Wingdings</vt:lpstr>
      <vt:lpstr>Office Theme</vt:lpstr>
      <vt:lpstr>Chapter 6</vt:lpstr>
      <vt:lpstr>Outline</vt:lpstr>
      <vt:lpstr>Basic SQL and Introductions</vt:lpstr>
      <vt:lpstr>SQL Data Definition, Data Types, Standards</vt:lpstr>
      <vt:lpstr>Schema and Catalog Concepts in SQL</vt:lpstr>
      <vt:lpstr>CREATE SCHEMA Statement</vt:lpstr>
      <vt:lpstr>CREATE SCHEMA statement Example</vt:lpstr>
      <vt:lpstr>The CREATE TABLE Command in SQL</vt:lpstr>
      <vt:lpstr>CREATE TABLE Statement Syntax</vt:lpstr>
      <vt:lpstr>COMPANY relational database schema (Fig. 5.7)</vt:lpstr>
      <vt:lpstr> One possible database state for the COMPANY relational database schema (Fig. 5.6) </vt:lpstr>
      <vt:lpstr>One possible database state for the COMPANY relational database schema – continued (Fig. 5.6)</vt:lpstr>
      <vt:lpstr>SQL CREATE TABLE data definition statements for defining the COMPANY schema from Figure 5.7 (Fig. 6.1)</vt:lpstr>
      <vt:lpstr>SQL CREATE TABLE data definition statements for defining the COMPANY schema from Figure 5.7 (Fig. 6.1)-continued</vt:lpstr>
      <vt:lpstr>The CREATE TABLE Command in SQL (cont’d.)</vt:lpstr>
      <vt:lpstr>How to Disable and Enable Foreign Key Check in MySQL</vt:lpstr>
      <vt:lpstr>Attribute Data Types and Domains in SQL</vt:lpstr>
      <vt:lpstr>Attribute Data Types and Domains in SQL</vt:lpstr>
      <vt:lpstr>Attribute Data Types and Domains in SQL (Continued)</vt:lpstr>
      <vt:lpstr>Attribute Data Types and Domains in SQL (Continued)</vt:lpstr>
      <vt:lpstr>Specifying Constraints in SQL</vt:lpstr>
      <vt:lpstr>Specifying Attribute Constraints</vt:lpstr>
      <vt:lpstr>Specifying Key and Referential Integrity Constraints</vt:lpstr>
      <vt:lpstr>Specifying Key and Referential Integrity Constraints (cont’d.)</vt:lpstr>
      <vt:lpstr>Giving Names to Constraints</vt:lpstr>
      <vt:lpstr>Default attribute values and referential integrity triggered action specification (Fig. 6.2)</vt:lpstr>
      <vt:lpstr>Specifying Constraints on Tuples Using CHECK</vt:lpstr>
      <vt:lpstr>Basic Retrieval Queries in SQL</vt:lpstr>
      <vt:lpstr>The SELECT-FROM-WHERE Structure of Basic SQL Queries</vt:lpstr>
      <vt:lpstr>The SELECT-FROM-WHERE Structure of Basic SQL Queries (cont’d.)</vt:lpstr>
      <vt:lpstr>Basic Retrieval Queries</vt:lpstr>
      <vt:lpstr>Basic Retrieval Queries (Contd.)</vt:lpstr>
      <vt:lpstr>Ambiguous Attribute Names</vt:lpstr>
      <vt:lpstr>Aliasing, and Renaming </vt:lpstr>
      <vt:lpstr>Aliasing,Renaming and Tuple Variables (contd.)</vt:lpstr>
      <vt:lpstr>Unspecified WHERE Clause</vt:lpstr>
      <vt:lpstr>Use of the Asterisk</vt:lpstr>
      <vt:lpstr>Tables as Sets in SQL</vt:lpstr>
      <vt:lpstr>Substring Pattern Matching and Arithmetic Operators</vt:lpstr>
      <vt:lpstr>Arithmetic Operations</vt:lpstr>
      <vt:lpstr>Ordering of Query Results</vt:lpstr>
      <vt:lpstr>Basic SQL Retrieval Query Block</vt:lpstr>
      <vt:lpstr>INSERT, DELETE, and UPDATE Statements in SQL</vt:lpstr>
      <vt:lpstr>Insert</vt:lpstr>
      <vt:lpstr>The INSERT Command</vt:lpstr>
      <vt:lpstr>DELETE</vt:lpstr>
      <vt:lpstr>The DELETE Command</vt:lpstr>
      <vt:lpstr>UPDATE</vt:lpstr>
      <vt:lpstr>UPDATE (contd.)</vt:lpstr>
      <vt:lpstr>UPDATE (contd.)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steven.fulakeza@lc.cuny.edu</dc:creator>
  <cp:lastModifiedBy>steven.fulakeza@lc.cuny.edu</cp:lastModifiedBy>
  <cp:revision>11</cp:revision>
  <dcterms:created xsi:type="dcterms:W3CDTF">2022-08-27T15:13:29Z</dcterms:created>
  <dcterms:modified xsi:type="dcterms:W3CDTF">2022-10-26T14:00:00Z</dcterms:modified>
</cp:coreProperties>
</file>