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3" r:id="rId3"/>
    <p:sldId id="258" r:id="rId4"/>
    <p:sldId id="259" r:id="rId5"/>
    <p:sldId id="260" r:id="rId6"/>
    <p:sldId id="261" r:id="rId7"/>
    <p:sldId id="262" r:id="rId8"/>
    <p:sldId id="284" r:id="rId9"/>
    <p:sldId id="263" r:id="rId10"/>
    <p:sldId id="290" r:id="rId11"/>
    <p:sldId id="264" r:id="rId12"/>
    <p:sldId id="265" r:id="rId13"/>
    <p:sldId id="285" r:id="rId14"/>
    <p:sldId id="286" r:id="rId15"/>
    <p:sldId id="287" r:id="rId16"/>
    <p:sldId id="288" r:id="rId17"/>
    <p:sldId id="289"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94" r:id="rId35"/>
    <p:sldId id="282" r:id="rId36"/>
    <p:sldId id="291" r:id="rId37"/>
    <p:sldId id="292" r:id="rId38"/>
    <p:sldId id="293" r:id="rId39"/>
    <p:sldId id="295" r:id="rId40"/>
    <p:sldId id="296" r:id="rId41"/>
    <p:sldId id="298" r:id="rId42"/>
    <p:sldId id="2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DB646-844A-3B34-57D0-49A7AC22F1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A92A4B-5A86-CCBB-B0A8-4BB80A3F2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F2497B-C20D-42F4-35B6-3426770059E3}"/>
              </a:ext>
            </a:extLst>
          </p:cNvPr>
          <p:cNvSpPr>
            <a:spLocks noGrp="1"/>
          </p:cNvSpPr>
          <p:nvPr>
            <p:ph type="dt" sz="half" idx="10"/>
          </p:nvPr>
        </p:nvSpPr>
        <p:spPr/>
        <p:txBody>
          <a:bodyPr/>
          <a:lstStyle/>
          <a:p>
            <a:fld id="{1F0A3F73-FEE6-A94E-8B39-1BAC0249E0B0}" type="datetimeFigureOut">
              <a:rPr lang="en-US" smtClean="0"/>
              <a:t>10/11/22</a:t>
            </a:fld>
            <a:endParaRPr lang="en-US"/>
          </a:p>
        </p:txBody>
      </p:sp>
      <p:sp>
        <p:nvSpPr>
          <p:cNvPr id="5" name="Footer Placeholder 4">
            <a:extLst>
              <a:ext uri="{FF2B5EF4-FFF2-40B4-BE49-F238E27FC236}">
                <a16:creationId xmlns:a16="http://schemas.microsoft.com/office/drawing/2014/main" id="{8743B1A3-EE7A-A33B-6546-51B554238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72753-3215-F18B-92C9-C01CE26C42BD}"/>
              </a:ext>
            </a:extLst>
          </p:cNvPr>
          <p:cNvSpPr>
            <a:spLocks noGrp="1"/>
          </p:cNvSpPr>
          <p:nvPr>
            <p:ph type="sldNum" sz="quarter" idx="12"/>
          </p:nvPr>
        </p:nvSpPr>
        <p:spPr/>
        <p:txBody>
          <a:bodyPr/>
          <a:lstStyle/>
          <a:p>
            <a:fld id="{B1FBEEB5-137A-6047-B60E-22234C1EFF10}" type="slidenum">
              <a:rPr lang="en-US" smtClean="0"/>
              <a:t>‹#›</a:t>
            </a:fld>
            <a:endParaRPr lang="en-US"/>
          </a:p>
        </p:txBody>
      </p:sp>
    </p:spTree>
    <p:extLst>
      <p:ext uri="{BB962C8B-B14F-4D97-AF65-F5344CB8AC3E}">
        <p14:creationId xmlns:p14="http://schemas.microsoft.com/office/powerpoint/2010/main" val="305655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29474-B78F-E7FD-289D-0C72ED5001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20532C-FD1C-2535-0A3A-2F508A97A7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BF0C51-2663-5807-045F-035B9B340F6C}"/>
              </a:ext>
            </a:extLst>
          </p:cNvPr>
          <p:cNvSpPr>
            <a:spLocks noGrp="1"/>
          </p:cNvSpPr>
          <p:nvPr>
            <p:ph type="dt" sz="half" idx="10"/>
          </p:nvPr>
        </p:nvSpPr>
        <p:spPr/>
        <p:txBody>
          <a:bodyPr/>
          <a:lstStyle/>
          <a:p>
            <a:fld id="{1F0A3F73-FEE6-A94E-8B39-1BAC0249E0B0}" type="datetimeFigureOut">
              <a:rPr lang="en-US" smtClean="0"/>
              <a:t>10/11/22</a:t>
            </a:fld>
            <a:endParaRPr lang="en-US"/>
          </a:p>
        </p:txBody>
      </p:sp>
      <p:sp>
        <p:nvSpPr>
          <p:cNvPr id="5" name="Footer Placeholder 4">
            <a:extLst>
              <a:ext uri="{FF2B5EF4-FFF2-40B4-BE49-F238E27FC236}">
                <a16:creationId xmlns:a16="http://schemas.microsoft.com/office/drawing/2014/main" id="{06CD1FE4-F592-4533-6379-384A32E7A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5D9AC2-6FE8-088E-7785-D189C60D18C8}"/>
              </a:ext>
            </a:extLst>
          </p:cNvPr>
          <p:cNvSpPr>
            <a:spLocks noGrp="1"/>
          </p:cNvSpPr>
          <p:nvPr>
            <p:ph type="sldNum" sz="quarter" idx="12"/>
          </p:nvPr>
        </p:nvSpPr>
        <p:spPr/>
        <p:txBody>
          <a:bodyPr/>
          <a:lstStyle/>
          <a:p>
            <a:fld id="{B1FBEEB5-137A-6047-B60E-22234C1EFF10}" type="slidenum">
              <a:rPr lang="en-US" smtClean="0"/>
              <a:t>‹#›</a:t>
            </a:fld>
            <a:endParaRPr lang="en-US"/>
          </a:p>
        </p:txBody>
      </p:sp>
    </p:spTree>
    <p:extLst>
      <p:ext uri="{BB962C8B-B14F-4D97-AF65-F5344CB8AC3E}">
        <p14:creationId xmlns:p14="http://schemas.microsoft.com/office/powerpoint/2010/main" val="235270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FF0272-11E2-A9E1-586F-E7ABFC82D9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FD0ABC-287A-326B-84F3-9932AD6212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07EB2-6BDC-8611-E41C-BA0049F2D665}"/>
              </a:ext>
            </a:extLst>
          </p:cNvPr>
          <p:cNvSpPr>
            <a:spLocks noGrp="1"/>
          </p:cNvSpPr>
          <p:nvPr>
            <p:ph type="dt" sz="half" idx="10"/>
          </p:nvPr>
        </p:nvSpPr>
        <p:spPr/>
        <p:txBody>
          <a:bodyPr/>
          <a:lstStyle/>
          <a:p>
            <a:fld id="{1F0A3F73-FEE6-A94E-8B39-1BAC0249E0B0}" type="datetimeFigureOut">
              <a:rPr lang="en-US" smtClean="0"/>
              <a:t>10/11/22</a:t>
            </a:fld>
            <a:endParaRPr lang="en-US"/>
          </a:p>
        </p:txBody>
      </p:sp>
      <p:sp>
        <p:nvSpPr>
          <p:cNvPr id="5" name="Footer Placeholder 4">
            <a:extLst>
              <a:ext uri="{FF2B5EF4-FFF2-40B4-BE49-F238E27FC236}">
                <a16:creationId xmlns:a16="http://schemas.microsoft.com/office/drawing/2014/main" id="{6A0B3EFF-439F-8432-E198-D2BAFE0649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54430A-AA57-30B9-F6FB-D51A58E128DD}"/>
              </a:ext>
            </a:extLst>
          </p:cNvPr>
          <p:cNvSpPr>
            <a:spLocks noGrp="1"/>
          </p:cNvSpPr>
          <p:nvPr>
            <p:ph type="sldNum" sz="quarter" idx="12"/>
          </p:nvPr>
        </p:nvSpPr>
        <p:spPr/>
        <p:txBody>
          <a:bodyPr/>
          <a:lstStyle/>
          <a:p>
            <a:fld id="{B1FBEEB5-137A-6047-B60E-22234C1EFF10}" type="slidenum">
              <a:rPr lang="en-US" smtClean="0"/>
              <a:t>‹#›</a:t>
            </a:fld>
            <a:endParaRPr lang="en-US"/>
          </a:p>
        </p:txBody>
      </p:sp>
    </p:spTree>
    <p:extLst>
      <p:ext uri="{BB962C8B-B14F-4D97-AF65-F5344CB8AC3E}">
        <p14:creationId xmlns:p14="http://schemas.microsoft.com/office/powerpoint/2010/main" val="3865172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E3411-A784-E507-BBB9-12B6B843C6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A35194-00E2-D605-F07D-8C0FD0A29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C6C118-5EEE-F210-3D25-E322DDCF55FC}"/>
              </a:ext>
            </a:extLst>
          </p:cNvPr>
          <p:cNvSpPr>
            <a:spLocks noGrp="1"/>
          </p:cNvSpPr>
          <p:nvPr>
            <p:ph type="dt" sz="half" idx="10"/>
          </p:nvPr>
        </p:nvSpPr>
        <p:spPr/>
        <p:txBody>
          <a:bodyPr/>
          <a:lstStyle/>
          <a:p>
            <a:fld id="{1F0A3F73-FEE6-A94E-8B39-1BAC0249E0B0}" type="datetimeFigureOut">
              <a:rPr lang="en-US" smtClean="0"/>
              <a:t>10/11/22</a:t>
            </a:fld>
            <a:endParaRPr lang="en-US"/>
          </a:p>
        </p:txBody>
      </p:sp>
      <p:sp>
        <p:nvSpPr>
          <p:cNvPr id="5" name="Footer Placeholder 4">
            <a:extLst>
              <a:ext uri="{FF2B5EF4-FFF2-40B4-BE49-F238E27FC236}">
                <a16:creationId xmlns:a16="http://schemas.microsoft.com/office/drawing/2014/main" id="{885B1740-9EDD-1FEB-8C1C-B69174CC5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305BF-7FAC-BC2F-3EBE-8D1D0A331B9C}"/>
              </a:ext>
            </a:extLst>
          </p:cNvPr>
          <p:cNvSpPr>
            <a:spLocks noGrp="1"/>
          </p:cNvSpPr>
          <p:nvPr>
            <p:ph type="sldNum" sz="quarter" idx="12"/>
          </p:nvPr>
        </p:nvSpPr>
        <p:spPr/>
        <p:txBody>
          <a:bodyPr/>
          <a:lstStyle/>
          <a:p>
            <a:fld id="{B1FBEEB5-137A-6047-B60E-22234C1EFF10}" type="slidenum">
              <a:rPr lang="en-US" smtClean="0"/>
              <a:t>‹#›</a:t>
            </a:fld>
            <a:endParaRPr lang="en-US"/>
          </a:p>
        </p:txBody>
      </p:sp>
    </p:spTree>
    <p:extLst>
      <p:ext uri="{BB962C8B-B14F-4D97-AF65-F5344CB8AC3E}">
        <p14:creationId xmlns:p14="http://schemas.microsoft.com/office/powerpoint/2010/main" val="1075917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F0432-E4D3-6A2F-64F0-BD00A321B6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8F2E73-BDC3-BCEC-15F3-A2739668D4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97795-32D8-0EFB-C333-CDBBD7A0E2A4}"/>
              </a:ext>
            </a:extLst>
          </p:cNvPr>
          <p:cNvSpPr>
            <a:spLocks noGrp="1"/>
          </p:cNvSpPr>
          <p:nvPr>
            <p:ph type="dt" sz="half" idx="10"/>
          </p:nvPr>
        </p:nvSpPr>
        <p:spPr/>
        <p:txBody>
          <a:bodyPr/>
          <a:lstStyle/>
          <a:p>
            <a:fld id="{1F0A3F73-FEE6-A94E-8B39-1BAC0249E0B0}" type="datetimeFigureOut">
              <a:rPr lang="en-US" smtClean="0"/>
              <a:t>10/11/22</a:t>
            </a:fld>
            <a:endParaRPr lang="en-US"/>
          </a:p>
        </p:txBody>
      </p:sp>
      <p:sp>
        <p:nvSpPr>
          <p:cNvPr id="5" name="Footer Placeholder 4">
            <a:extLst>
              <a:ext uri="{FF2B5EF4-FFF2-40B4-BE49-F238E27FC236}">
                <a16:creationId xmlns:a16="http://schemas.microsoft.com/office/drawing/2014/main" id="{C5F4F521-F81B-44BF-4B04-CBE07E4B3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2ACEC-0564-DC07-DEE2-B9485AF9B155}"/>
              </a:ext>
            </a:extLst>
          </p:cNvPr>
          <p:cNvSpPr>
            <a:spLocks noGrp="1"/>
          </p:cNvSpPr>
          <p:nvPr>
            <p:ph type="sldNum" sz="quarter" idx="12"/>
          </p:nvPr>
        </p:nvSpPr>
        <p:spPr/>
        <p:txBody>
          <a:bodyPr/>
          <a:lstStyle/>
          <a:p>
            <a:fld id="{B1FBEEB5-137A-6047-B60E-22234C1EFF10}" type="slidenum">
              <a:rPr lang="en-US" smtClean="0"/>
              <a:t>‹#›</a:t>
            </a:fld>
            <a:endParaRPr lang="en-US"/>
          </a:p>
        </p:txBody>
      </p:sp>
    </p:spTree>
    <p:extLst>
      <p:ext uri="{BB962C8B-B14F-4D97-AF65-F5344CB8AC3E}">
        <p14:creationId xmlns:p14="http://schemas.microsoft.com/office/powerpoint/2010/main" val="332795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ED254-459C-E5D2-94F0-FA02F5CFA4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FFB313-DC19-5530-F8A4-4FE215670C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8B5A95-A31A-0105-F5A8-7EC74AB22B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86629D-74E1-0723-03D6-B15E647F2272}"/>
              </a:ext>
            </a:extLst>
          </p:cNvPr>
          <p:cNvSpPr>
            <a:spLocks noGrp="1"/>
          </p:cNvSpPr>
          <p:nvPr>
            <p:ph type="dt" sz="half" idx="10"/>
          </p:nvPr>
        </p:nvSpPr>
        <p:spPr/>
        <p:txBody>
          <a:bodyPr/>
          <a:lstStyle/>
          <a:p>
            <a:fld id="{1F0A3F73-FEE6-A94E-8B39-1BAC0249E0B0}" type="datetimeFigureOut">
              <a:rPr lang="en-US" smtClean="0"/>
              <a:t>10/11/22</a:t>
            </a:fld>
            <a:endParaRPr lang="en-US"/>
          </a:p>
        </p:txBody>
      </p:sp>
      <p:sp>
        <p:nvSpPr>
          <p:cNvPr id="6" name="Footer Placeholder 5">
            <a:extLst>
              <a:ext uri="{FF2B5EF4-FFF2-40B4-BE49-F238E27FC236}">
                <a16:creationId xmlns:a16="http://schemas.microsoft.com/office/drawing/2014/main" id="{56BA617C-7B87-96C2-EA09-F0B2260F3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191755-063A-0153-0831-19C5138438DA}"/>
              </a:ext>
            </a:extLst>
          </p:cNvPr>
          <p:cNvSpPr>
            <a:spLocks noGrp="1"/>
          </p:cNvSpPr>
          <p:nvPr>
            <p:ph type="sldNum" sz="quarter" idx="12"/>
          </p:nvPr>
        </p:nvSpPr>
        <p:spPr/>
        <p:txBody>
          <a:bodyPr/>
          <a:lstStyle/>
          <a:p>
            <a:fld id="{B1FBEEB5-137A-6047-B60E-22234C1EFF10}" type="slidenum">
              <a:rPr lang="en-US" smtClean="0"/>
              <a:t>‹#›</a:t>
            </a:fld>
            <a:endParaRPr lang="en-US"/>
          </a:p>
        </p:txBody>
      </p:sp>
    </p:spTree>
    <p:extLst>
      <p:ext uri="{BB962C8B-B14F-4D97-AF65-F5344CB8AC3E}">
        <p14:creationId xmlns:p14="http://schemas.microsoft.com/office/powerpoint/2010/main" val="318171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8064-7F9F-8EAD-4243-4F36E79090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9C96CF-BC34-BFB2-2225-49EF65636A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6C7388-7422-5719-5CD7-4BA7F13FBC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83D750-B508-FE8E-8C9C-6FE0378013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BD7636-87A4-FE6E-9CBC-B8C8C272D1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0DD7D3-42EC-1507-9E87-B2ECB49596BD}"/>
              </a:ext>
            </a:extLst>
          </p:cNvPr>
          <p:cNvSpPr>
            <a:spLocks noGrp="1"/>
          </p:cNvSpPr>
          <p:nvPr>
            <p:ph type="dt" sz="half" idx="10"/>
          </p:nvPr>
        </p:nvSpPr>
        <p:spPr/>
        <p:txBody>
          <a:bodyPr/>
          <a:lstStyle/>
          <a:p>
            <a:fld id="{1F0A3F73-FEE6-A94E-8B39-1BAC0249E0B0}" type="datetimeFigureOut">
              <a:rPr lang="en-US" smtClean="0"/>
              <a:t>10/11/22</a:t>
            </a:fld>
            <a:endParaRPr lang="en-US"/>
          </a:p>
        </p:txBody>
      </p:sp>
      <p:sp>
        <p:nvSpPr>
          <p:cNvPr id="8" name="Footer Placeholder 7">
            <a:extLst>
              <a:ext uri="{FF2B5EF4-FFF2-40B4-BE49-F238E27FC236}">
                <a16:creationId xmlns:a16="http://schemas.microsoft.com/office/drawing/2014/main" id="{1CE22276-4D87-217A-9669-640770EBFE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F7A545-5819-3C8E-8F87-C9D8F24714F3}"/>
              </a:ext>
            </a:extLst>
          </p:cNvPr>
          <p:cNvSpPr>
            <a:spLocks noGrp="1"/>
          </p:cNvSpPr>
          <p:nvPr>
            <p:ph type="sldNum" sz="quarter" idx="12"/>
          </p:nvPr>
        </p:nvSpPr>
        <p:spPr/>
        <p:txBody>
          <a:bodyPr/>
          <a:lstStyle/>
          <a:p>
            <a:fld id="{B1FBEEB5-137A-6047-B60E-22234C1EFF10}" type="slidenum">
              <a:rPr lang="en-US" smtClean="0"/>
              <a:t>‹#›</a:t>
            </a:fld>
            <a:endParaRPr lang="en-US"/>
          </a:p>
        </p:txBody>
      </p:sp>
    </p:spTree>
    <p:extLst>
      <p:ext uri="{BB962C8B-B14F-4D97-AF65-F5344CB8AC3E}">
        <p14:creationId xmlns:p14="http://schemas.microsoft.com/office/powerpoint/2010/main" val="1771969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D6BF-96C9-E3CB-6889-374602974A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A41AC3-80F2-45F2-03AF-7451A9BED13C}"/>
              </a:ext>
            </a:extLst>
          </p:cNvPr>
          <p:cNvSpPr>
            <a:spLocks noGrp="1"/>
          </p:cNvSpPr>
          <p:nvPr>
            <p:ph type="dt" sz="half" idx="10"/>
          </p:nvPr>
        </p:nvSpPr>
        <p:spPr/>
        <p:txBody>
          <a:bodyPr/>
          <a:lstStyle/>
          <a:p>
            <a:fld id="{1F0A3F73-FEE6-A94E-8B39-1BAC0249E0B0}" type="datetimeFigureOut">
              <a:rPr lang="en-US" smtClean="0"/>
              <a:t>10/11/22</a:t>
            </a:fld>
            <a:endParaRPr lang="en-US"/>
          </a:p>
        </p:txBody>
      </p:sp>
      <p:sp>
        <p:nvSpPr>
          <p:cNvPr id="4" name="Footer Placeholder 3">
            <a:extLst>
              <a:ext uri="{FF2B5EF4-FFF2-40B4-BE49-F238E27FC236}">
                <a16:creationId xmlns:a16="http://schemas.microsoft.com/office/drawing/2014/main" id="{74CFE09E-2D99-D1E5-5A4F-911BD3AA28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9AC3A6-6664-1A88-9810-F3EC46D22D59}"/>
              </a:ext>
            </a:extLst>
          </p:cNvPr>
          <p:cNvSpPr>
            <a:spLocks noGrp="1"/>
          </p:cNvSpPr>
          <p:nvPr>
            <p:ph type="sldNum" sz="quarter" idx="12"/>
          </p:nvPr>
        </p:nvSpPr>
        <p:spPr/>
        <p:txBody>
          <a:bodyPr/>
          <a:lstStyle/>
          <a:p>
            <a:fld id="{B1FBEEB5-137A-6047-B60E-22234C1EFF10}" type="slidenum">
              <a:rPr lang="en-US" smtClean="0"/>
              <a:t>‹#›</a:t>
            </a:fld>
            <a:endParaRPr lang="en-US"/>
          </a:p>
        </p:txBody>
      </p:sp>
    </p:spTree>
    <p:extLst>
      <p:ext uri="{BB962C8B-B14F-4D97-AF65-F5344CB8AC3E}">
        <p14:creationId xmlns:p14="http://schemas.microsoft.com/office/powerpoint/2010/main" val="337752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209DA8-CE94-2690-A59B-5F588EC0E1F9}"/>
              </a:ext>
            </a:extLst>
          </p:cNvPr>
          <p:cNvSpPr>
            <a:spLocks noGrp="1"/>
          </p:cNvSpPr>
          <p:nvPr>
            <p:ph type="dt" sz="half" idx="10"/>
          </p:nvPr>
        </p:nvSpPr>
        <p:spPr/>
        <p:txBody>
          <a:bodyPr/>
          <a:lstStyle/>
          <a:p>
            <a:fld id="{1F0A3F73-FEE6-A94E-8B39-1BAC0249E0B0}" type="datetimeFigureOut">
              <a:rPr lang="en-US" smtClean="0"/>
              <a:t>10/11/22</a:t>
            </a:fld>
            <a:endParaRPr lang="en-US"/>
          </a:p>
        </p:txBody>
      </p:sp>
      <p:sp>
        <p:nvSpPr>
          <p:cNvPr id="3" name="Footer Placeholder 2">
            <a:extLst>
              <a:ext uri="{FF2B5EF4-FFF2-40B4-BE49-F238E27FC236}">
                <a16:creationId xmlns:a16="http://schemas.microsoft.com/office/drawing/2014/main" id="{B3D147A9-E040-585F-6DB4-4F1FFD25C7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4EADAF-8C9D-FFFD-957D-89F7976832D2}"/>
              </a:ext>
            </a:extLst>
          </p:cNvPr>
          <p:cNvSpPr>
            <a:spLocks noGrp="1"/>
          </p:cNvSpPr>
          <p:nvPr>
            <p:ph type="sldNum" sz="quarter" idx="12"/>
          </p:nvPr>
        </p:nvSpPr>
        <p:spPr/>
        <p:txBody>
          <a:bodyPr/>
          <a:lstStyle/>
          <a:p>
            <a:fld id="{B1FBEEB5-137A-6047-B60E-22234C1EFF10}" type="slidenum">
              <a:rPr lang="en-US" smtClean="0"/>
              <a:t>‹#›</a:t>
            </a:fld>
            <a:endParaRPr lang="en-US"/>
          </a:p>
        </p:txBody>
      </p:sp>
    </p:spTree>
    <p:extLst>
      <p:ext uri="{BB962C8B-B14F-4D97-AF65-F5344CB8AC3E}">
        <p14:creationId xmlns:p14="http://schemas.microsoft.com/office/powerpoint/2010/main" val="438133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57E4-1D68-522C-7A77-33C68FA7D8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041DDD-FD9D-FBC5-994B-5DFC00EDEC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14D85E-5B1F-8182-2AEB-B4FA1F11A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BB3B7A-B6FF-46E7-0AC4-43F29CCE0FAA}"/>
              </a:ext>
            </a:extLst>
          </p:cNvPr>
          <p:cNvSpPr>
            <a:spLocks noGrp="1"/>
          </p:cNvSpPr>
          <p:nvPr>
            <p:ph type="dt" sz="half" idx="10"/>
          </p:nvPr>
        </p:nvSpPr>
        <p:spPr/>
        <p:txBody>
          <a:bodyPr/>
          <a:lstStyle/>
          <a:p>
            <a:fld id="{1F0A3F73-FEE6-A94E-8B39-1BAC0249E0B0}" type="datetimeFigureOut">
              <a:rPr lang="en-US" smtClean="0"/>
              <a:t>10/11/22</a:t>
            </a:fld>
            <a:endParaRPr lang="en-US"/>
          </a:p>
        </p:txBody>
      </p:sp>
      <p:sp>
        <p:nvSpPr>
          <p:cNvPr id="6" name="Footer Placeholder 5">
            <a:extLst>
              <a:ext uri="{FF2B5EF4-FFF2-40B4-BE49-F238E27FC236}">
                <a16:creationId xmlns:a16="http://schemas.microsoft.com/office/drawing/2014/main" id="{58488765-257D-99FC-4541-403C98CA4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90CD71-D01F-4A44-6FFA-6BAC95304386}"/>
              </a:ext>
            </a:extLst>
          </p:cNvPr>
          <p:cNvSpPr>
            <a:spLocks noGrp="1"/>
          </p:cNvSpPr>
          <p:nvPr>
            <p:ph type="sldNum" sz="quarter" idx="12"/>
          </p:nvPr>
        </p:nvSpPr>
        <p:spPr/>
        <p:txBody>
          <a:bodyPr/>
          <a:lstStyle/>
          <a:p>
            <a:fld id="{B1FBEEB5-137A-6047-B60E-22234C1EFF10}" type="slidenum">
              <a:rPr lang="en-US" smtClean="0"/>
              <a:t>‹#›</a:t>
            </a:fld>
            <a:endParaRPr lang="en-US"/>
          </a:p>
        </p:txBody>
      </p:sp>
    </p:spTree>
    <p:extLst>
      <p:ext uri="{BB962C8B-B14F-4D97-AF65-F5344CB8AC3E}">
        <p14:creationId xmlns:p14="http://schemas.microsoft.com/office/powerpoint/2010/main" val="834621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28B88-09C7-7C8F-4354-CA6894B25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217525-0A48-E408-815F-D8A115B49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27AA91-8FA0-F562-14EE-E25394942B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6F4A22-C960-8F66-8CF0-32DD0876EE26}"/>
              </a:ext>
            </a:extLst>
          </p:cNvPr>
          <p:cNvSpPr>
            <a:spLocks noGrp="1"/>
          </p:cNvSpPr>
          <p:nvPr>
            <p:ph type="dt" sz="half" idx="10"/>
          </p:nvPr>
        </p:nvSpPr>
        <p:spPr/>
        <p:txBody>
          <a:bodyPr/>
          <a:lstStyle/>
          <a:p>
            <a:fld id="{1F0A3F73-FEE6-A94E-8B39-1BAC0249E0B0}" type="datetimeFigureOut">
              <a:rPr lang="en-US" smtClean="0"/>
              <a:t>10/11/22</a:t>
            </a:fld>
            <a:endParaRPr lang="en-US"/>
          </a:p>
        </p:txBody>
      </p:sp>
      <p:sp>
        <p:nvSpPr>
          <p:cNvPr id="6" name="Footer Placeholder 5">
            <a:extLst>
              <a:ext uri="{FF2B5EF4-FFF2-40B4-BE49-F238E27FC236}">
                <a16:creationId xmlns:a16="http://schemas.microsoft.com/office/drawing/2014/main" id="{0CD26559-D93F-2087-BAEB-E7D3BE4F9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E977C9-87BA-51E3-4D0F-6E8699511C80}"/>
              </a:ext>
            </a:extLst>
          </p:cNvPr>
          <p:cNvSpPr>
            <a:spLocks noGrp="1"/>
          </p:cNvSpPr>
          <p:nvPr>
            <p:ph type="sldNum" sz="quarter" idx="12"/>
          </p:nvPr>
        </p:nvSpPr>
        <p:spPr/>
        <p:txBody>
          <a:bodyPr/>
          <a:lstStyle/>
          <a:p>
            <a:fld id="{B1FBEEB5-137A-6047-B60E-22234C1EFF10}" type="slidenum">
              <a:rPr lang="en-US" smtClean="0"/>
              <a:t>‹#›</a:t>
            </a:fld>
            <a:endParaRPr lang="en-US"/>
          </a:p>
        </p:txBody>
      </p:sp>
    </p:spTree>
    <p:extLst>
      <p:ext uri="{BB962C8B-B14F-4D97-AF65-F5344CB8AC3E}">
        <p14:creationId xmlns:p14="http://schemas.microsoft.com/office/powerpoint/2010/main" val="3656041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EF35CB-4C7D-1DD1-79E3-ED13A7A284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2B5D61-4178-78EC-0842-2E7EE27A1E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F7F58-BE35-C3D6-7036-164EC59446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A3F73-FEE6-A94E-8B39-1BAC0249E0B0}" type="datetimeFigureOut">
              <a:rPr lang="en-US" smtClean="0"/>
              <a:t>10/11/22</a:t>
            </a:fld>
            <a:endParaRPr lang="en-US"/>
          </a:p>
        </p:txBody>
      </p:sp>
      <p:sp>
        <p:nvSpPr>
          <p:cNvPr id="5" name="Footer Placeholder 4">
            <a:extLst>
              <a:ext uri="{FF2B5EF4-FFF2-40B4-BE49-F238E27FC236}">
                <a16:creationId xmlns:a16="http://schemas.microsoft.com/office/drawing/2014/main" id="{3AD7B19F-B42D-EAB7-12CE-C48E6EF10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7D2C2C-4FC1-B272-1F21-874E9515BE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BEEB5-137A-6047-B60E-22234C1EFF10}" type="slidenum">
              <a:rPr lang="en-US" smtClean="0"/>
              <a:t>‹#›</a:t>
            </a:fld>
            <a:endParaRPr lang="en-US"/>
          </a:p>
        </p:txBody>
      </p:sp>
    </p:spTree>
    <p:extLst>
      <p:ext uri="{BB962C8B-B14F-4D97-AF65-F5344CB8AC3E}">
        <p14:creationId xmlns:p14="http://schemas.microsoft.com/office/powerpoint/2010/main" val="376157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153308-A695-2F06-419C-99FD2EE995A6}"/>
              </a:ext>
            </a:extLst>
          </p:cNvPr>
          <p:cNvSpPr>
            <a:spLocks noGrp="1"/>
          </p:cNvSpPr>
          <p:nvPr>
            <p:ph type="ctrTitle"/>
          </p:nvPr>
        </p:nvSpPr>
        <p:spPr>
          <a:xfrm>
            <a:off x="838200" y="914402"/>
            <a:ext cx="10515600" cy="2659957"/>
          </a:xfrm>
        </p:spPr>
        <p:txBody>
          <a:bodyPr>
            <a:normAutofit/>
          </a:bodyPr>
          <a:lstStyle/>
          <a:p>
            <a:r>
              <a:rPr lang="en-US" sz="8000" b="1" dirty="0">
                <a:solidFill>
                  <a:srgbClr val="FFFFFF"/>
                </a:solidFill>
                <a:latin typeface="Tahoma" panose="020B0604030504040204" pitchFamily="34" charset="0"/>
                <a:ea typeface="Tahoma" panose="020B0604030504040204" pitchFamily="34" charset="0"/>
                <a:cs typeface="Tahoma" panose="020B0604030504040204" pitchFamily="34" charset="0"/>
              </a:rPr>
              <a:t>Chapter 9</a:t>
            </a:r>
          </a:p>
        </p:txBody>
      </p:sp>
      <p:sp>
        <p:nvSpPr>
          <p:cNvPr id="3" name="Subtitle 2">
            <a:extLst>
              <a:ext uri="{FF2B5EF4-FFF2-40B4-BE49-F238E27FC236}">
                <a16:creationId xmlns:a16="http://schemas.microsoft.com/office/drawing/2014/main" id="{44581214-9DE7-37D9-BB6F-5442778C003F}"/>
              </a:ext>
            </a:extLst>
          </p:cNvPr>
          <p:cNvSpPr>
            <a:spLocks noGrp="1"/>
          </p:cNvSpPr>
          <p:nvPr>
            <p:ph type="subTitle" idx="1"/>
          </p:nvPr>
        </p:nvSpPr>
        <p:spPr>
          <a:xfrm>
            <a:off x="838200" y="4368800"/>
            <a:ext cx="10515600" cy="1390650"/>
          </a:xfrm>
        </p:spPr>
        <p:txBody>
          <a:bodyPr>
            <a:norm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Relational Database Design by ER- and EER-to-Relational Mapping</a:t>
            </a:r>
          </a:p>
        </p:txBody>
      </p:sp>
    </p:spTree>
    <p:extLst>
      <p:ext uri="{BB962C8B-B14F-4D97-AF65-F5344CB8AC3E}">
        <p14:creationId xmlns:p14="http://schemas.microsoft.com/office/powerpoint/2010/main" val="839656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ER-to-Relational Mapping Algorithm (contd.)</a:t>
            </a:r>
          </a:p>
        </p:txBody>
      </p:sp>
      <p:sp>
        <p:nvSpPr>
          <p:cNvPr id="27" name="Content Placeholder 2">
            <a:extLst>
              <a:ext uri="{FF2B5EF4-FFF2-40B4-BE49-F238E27FC236}">
                <a16:creationId xmlns:a16="http://schemas.microsoft.com/office/drawing/2014/main" id="{8B5D5CA4-D3A5-4AC0-4CC7-28789265C84E}"/>
              </a:ext>
            </a:extLst>
          </p:cNvPr>
          <p:cNvSpPr>
            <a:spLocks noGrp="1"/>
          </p:cNvSpPr>
          <p:nvPr>
            <p:ph idx="1"/>
          </p:nvPr>
        </p:nvSpPr>
        <p:spPr>
          <a:xfrm>
            <a:off x="838200" y="2055813"/>
            <a:ext cx="10515600" cy="4437062"/>
          </a:xfrm>
        </p:spPr>
        <p:txBody>
          <a:bodyPr>
            <a:normAutofit fontScale="92500" lnSpcReduction="10000"/>
          </a:bodyPr>
          <a:lstStyle/>
          <a:p>
            <a:pPr eaLnBrk="1" hangingPunct="1">
              <a:lnSpc>
                <a:spcPct val="80000"/>
              </a:lnSpc>
            </a:pPr>
            <a:r>
              <a:rPr lang="en-US" altLang="en-US" sz="26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Step 2: Mapping of Weak Entity Types</a:t>
            </a:r>
          </a:p>
          <a:p>
            <a:pPr lvl="1" eaLnBrk="1" hangingPunct="1">
              <a:lnSpc>
                <a:spcPct val="80000"/>
              </a:lnSpc>
            </a:pPr>
            <a:r>
              <a:rPr lang="en-US" altLang="en-US" sz="2600" dirty="0">
                <a:latin typeface="Tahoma" panose="020B0604030504040204" pitchFamily="34" charset="0"/>
                <a:ea typeface="Tahoma" panose="020B0604030504040204" pitchFamily="34" charset="0"/>
                <a:cs typeface="Tahoma" panose="020B0604030504040204" pitchFamily="34" charset="0"/>
              </a:rPr>
              <a:t>For each weak entity type W in the ER schema with owner entity type E, create a relation R &amp; include all simple attributes (or simple components of composite attributes) of W as attributes of R.</a:t>
            </a:r>
          </a:p>
          <a:p>
            <a:pPr lvl="1" eaLnBrk="1" hangingPunct="1">
              <a:lnSpc>
                <a:spcPct val="80000"/>
              </a:lnSpc>
            </a:pPr>
            <a:r>
              <a:rPr lang="en-US" altLang="en-US" sz="2600" dirty="0">
                <a:latin typeface="Tahoma" panose="020B0604030504040204" pitchFamily="34" charset="0"/>
                <a:ea typeface="Tahoma" panose="020B0604030504040204" pitchFamily="34" charset="0"/>
                <a:cs typeface="Tahoma" panose="020B0604030504040204" pitchFamily="34" charset="0"/>
              </a:rPr>
              <a:t>Also, include as foreign key attributes of R the primary key attribute(s) of the relation(s) that correspond to the owner entity type(s).</a:t>
            </a:r>
          </a:p>
          <a:p>
            <a:pPr lvl="1" eaLnBrk="1" hangingPunct="1">
              <a:lnSpc>
                <a:spcPct val="80000"/>
              </a:lnSpc>
            </a:pPr>
            <a:r>
              <a:rPr lang="en-US" altLang="en-US" sz="2600" dirty="0">
                <a:latin typeface="Tahoma" panose="020B0604030504040204" pitchFamily="34" charset="0"/>
                <a:ea typeface="Tahoma" panose="020B0604030504040204" pitchFamily="34" charset="0"/>
                <a:cs typeface="Tahoma" panose="020B0604030504040204" pitchFamily="34" charset="0"/>
              </a:rPr>
              <a:t>The primary key of R is the combination of the primary key(s) of the owner(s) and the partial key of the weak entity type W, if any.</a:t>
            </a:r>
          </a:p>
          <a:p>
            <a:pPr eaLnBrk="1" hangingPunct="1">
              <a:lnSpc>
                <a:spcPct val="80000"/>
              </a:lnSpc>
            </a:pPr>
            <a:r>
              <a:rPr lang="en-US" altLang="en-US" sz="2600" dirty="0">
                <a:latin typeface="Tahoma" panose="020B0604030504040204" pitchFamily="34" charset="0"/>
                <a:ea typeface="Tahoma" panose="020B0604030504040204" pitchFamily="34" charset="0"/>
                <a:cs typeface="Tahoma" panose="020B0604030504040204" pitchFamily="34" charset="0"/>
              </a:rPr>
              <a:t>Example: Create the relation DEPENDENT in this step to correspond to the weak entity type DEPENDENT.</a:t>
            </a:r>
          </a:p>
          <a:p>
            <a:pPr lvl="1" eaLnBrk="1" hangingPunct="1">
              <a:lnSpc>
                <a:spcPct val="80000"/>
              </a:lnSpc>
            </a:pPr>
            <a:r>
              <a:rPr lang="en-US" altLang="en-US" sz="2600" dirty="0">
                <a:latin typeface="Tahoma" panose="020B0604030504040204" pitchFamily="34" charset="0"/>
                <a:ea typeface="Tahoma" panose="020B0604030504040204" pitchFamily="34" charset="0"/>
                <a:cs typeface="Tahoma" panose="020B0604030504040204" pitchFamily="34" charset="0"/>
              </a:rPr>
              <a:t>Include the primary key SSN of the EMPLOYEE relation as a foreign key attribute of DEPENDENT (renamed to ESSN). </a:t>
            </a:r>
          </a:p>
          <a:p>
            <a:pPr lvl="1" eaLnBrk="1" hangingPunct="1">
              <a:lnSpc>
                <a:spcPct val="80000"/>
              </a:lnSpc>
            </a:pPr>
            <a:r>
              <a:rPr lang="en-US" altLang="en-US" sz="2600" dirty="0">
                <a:latin typeface="Tahoma" panose="020B0604030504040204" pitchFamily="34" charset="0"/>
                <a:ea typeface="Tahoma" panose="020B0604030504040204" pitchFamily="34" charset="0"/>
                <a:cs typeface="Tahoma" panose="020B0604030504040204" pitchFamily="34" charset="0"/>
              </a:rPr>
              <a:t>The primary key of the DEPENDENT relation is the combination {ESSN, DEPENDENT_NAME} because DEPENDENT_NAME is the partial key of DEPENDENT. </a:t>
            </a:r>
          </a:p>
          <a:p>
            <a:endParaRPr lang="en-US" sz="2000" dirty="0"/>
          </a:p>
        </p:txBody>
      </p:sp>
    </p:spTree>
    <p:extLst>
      <p:ext uri="{BB962C8B-B14F-4D97-AF65-F5344CB8AC3E}">
        <p14:creationId xmlns:p14="http://schemas.microsoft.com/office/powerpoint/2010/main" val="52092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ER-to-Relational Mapping Algorithm (contd.)</a:t>
            </a:r>
          </a:p>
        </p:txBody>
      </p:sp>
      <p:sp>
        <p:nvSpPr>
          <p:cNvPr id="27" name="Content Placeholder 2">
            <a:extLst>
              <a:ext uri="{FF2B5EF4-FFF2-40B4-BE49-F238E27FC236}">
                <a16:creationId xmlns:a16="http://schemas.microsoft.com/office/drawing/2014/main" id="{8B5D5CA4-D3A5-4AC0-4CC7-28789265C84E}"/>
              </a:ext>
            </a:extLst>
          </p:cNvPr>
          <p:cNvSpPr>
            <a:spLocks noGrp="1"/>
          </p:cNvSpPr>
          <p:nvPr>
            <p:ph idx="1"/>
          </p:nvPr>
        </p:nvSpPr>
        <p:spPr>
          <a:xfrm>
            <a:off x="838200" y="2438400"/>
            <a:ext cx="10515600" cy="3738562"/>
          </a:xfrm>
        </p:spPr>
        <p:txBody>
          <a:bodyPr>
            <a:normAutofit/>
          </a:bodyPr>
          <a:lstStyle/>
          <a:p>
            <a:pPr eaLnBrk="1" hangingPunct="1">
              <a:lnSpc>
                <a:spcPct val="80000"/>
              </a:lnSpc>
            </a:pPr>
            <a:r>
              <a:rPr lang="en-US" altLang="en-US" sz="2000" b="1" dirty="0"/>
              <a:t>Step 3: Mapping of Binary 1:1 Relation Types</a:t>
            </a:r>
          </a:p>
          <a:p>
            <a:pPr marL="781050" lvl="1" indent="-323850" eaLnBrk="1" hangingPunct="1">
              <a:lnSpc>
                <a:spcPct val="80000"/>
              </a:lnSpc>
            </a:pPr>
            <a:r>
              <a:rPr lang="en-US" altLang="en-US" sz="1800" dirty="0"/>
              <a:t>For each binary 1:1 relationship type R in the ER schema, identify the relations S and T that correspond to the entity types participating in R.</a:t>
            </a:r>
          </a:p>
          <a:p>
            <a:pPr eaLnBrk="1" hangingPunct="1">
              <a:lnSpc>
                <a:spcPct val="80000"/>
              </a:lnSpc>
            </a:pPr>
            <a:r>
              <a:rPr lang="en-US" altLang="en-US" sz="2000" dirty="0"/>
              <a:t>There are three possible approaches:</a:t>
            </a:r>
          </a:p>
          <a:p>
            <a:pPr marL="781050" lvl="1" indent="-323850" eaLnBrk="1" hangingPunct="1">
              <a:lnSpc>
                <a:spcPct val="80000"/>
              </a:lnSpc>
              <a:buSzTx/>
              <a:buFont typeface="Wingdings" pitchFamily="2" charset="2"/>
              <a:buAutoNum type="arabicPeriod"/>
            </a:pPr>
            <a:r>
              <a:rPr lang="en-US" altLang="en-US" sz="1800" b="1" dirty="0"/>
              <a:t>Foreign Key ( 2 relations) approach:</a:t>
            </a:r>
            <a:r>
              <a:rPr lang="en-US" altLang="en-US" sz="1800" dirty="0"/>
              <a:t> Choose one of the relations-say S-and include a foreign key in S the primary key of T. It is better to choose an entity type with total participation in R in the role of S. </a:t>
            </a:r>
          </a:p>
          <a:p>
            <a:pPr marL="1219200" lvl="2" indent="-304800" eaLnBrk="1" hangingPunct="1">
              <a:lnSpc>
                <a:spcPct val="80000"/>
              </a:lnSpc>
            </a:pPr>
            <a:r>
              <a:rPr lang="en-US" altLang="en-US" sz="1600" dirty="0"/>
              <a:t>Example: 1:1 relation MANAGES is mapped by choosing the participating entity type DEPARTMENT to serve in the role of S, because its participation in the MANAGES relationship type is total.</a:t>
            </a:r>
          </a:p>
          <a:p>
            <a:pPr marL="781050" lvl="1" indent="-323850" eaLnBrk="1" hangingPunct="1">
              <a:lnSpc>
                <a:spcPct val="80000"/>
              </a:lnSpc>
              <a:buSzTx/>
              <a:buFont typeface="Wingdings" pitchFamily="2" charset="2"/>
              <a:buAutoNum type="arabicPeriod"/>
            </a:pPr>
            <a:r>
              <a:rPr lang="en-US" altLang="en-US" sz="1800" b="1" dirty="0"/>
              <a:t>Merged relation (1 relation) option:</a:t>
            </a:r>
            <a:r>
              <a:rPr lang="en-US" altLang="en-US" sz="1800" dirty="0"/>
              <a:t> An alternate mapping of a 1:1 relationship type is possible by merging the two entity types and the relationship into a single relation. This may be appropriate when both participations are total.</a:t>
            </a:r>
          </a:p>
          <a:p>
            <a:pPr marL="781050" lvl="1" indent="-323850" eaLnBrk="1" hangingPunct="1">
              <a:lnSpc>
                <a:spcPct val="80000"/>
              </a:lnSpc>
              <a:buSzTx/>
              <a:buFont typeface="Wingdings" pitchFamily="2" charset="2"/>
              <a:buAutoNum type="arabicPeriod"/>
            </a:pPr>
            <a:r>
              <a:rPr lang="en-US" altLang="en-US" sz="1800" b="1" dirty="0"/>
              <a:t>Cross-reference</a:t>
            </a:r>
            <a:r>
              <a:rPr lang="en-US" altLang="en-US" sz="1800" dirty="0"/>
              <a:t> </a:t>
            </a:r>
            <a:r>
              <a:rPr lang="en-US" altLang="en-US" sz="1800" b="1" dirty="0"/>
              <a:t>or relationship relation ( 3 relations) option:</a:t>
            </a:r>
            <a:r>
              <a:rPr lang="en-US" altLang="en-US" sz="1800" dirty="0"/>
              <a:t> The third alternative is to set up a third relation R for the purpose of cross-referencing the primary keys of the two relations S and T representing the entity types.</a:t>
            </a:r>
          </a:p>
          <a:p>
            <a:endParaRPr lang="en-US" sz="2000" dirty="0"/>
          </a:p>
        </p:txBody>
      </p:sp>
    </p:spTree>
    <p:extLst>
      <p:ext uri="{BB962C8B-B14F-4D97-AF65-F5344CB8AC3E}">
        <p14:creationId xmlns:p14="http://schemas.microsoft.com/office/powerpoint/2010/main" val="78308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ER-to-Relational Mapping Algorithm (contd.)</a:t>
            </a:r>
          </a:p>
        </p:txBody>
      </p:sp>
      <p:sp>
        <p:nvSpPr>
          <p:cNvPr id="27" name="Content Placeholder 2">
            <a:extLst>
              <a:ext uri="{FF2B5EF4-FFF2-40B4-BE49-F238E27FC236}">
                <a16:creationId xmlns:a16="http://schemas.microsoft.com/office/drawing/2014/main" id="{8B5D5CA4-D3A5-4AC0-4CC7-28789265C84E}"/>
              </a:ext>
            </a:extLst>
          </p:cNvPr>
          <p:cNvSpPr>
            <a:spLocks noGrp="1"/>
          </p:cNvSpPr>
          <p:nvPr>
            <p:ph idx="1"/>
          </p:nvPr>
        </p:nvSpPr>
        <p:spPr>
          <a:xfrm>
            <a:off x="838200" y="1911351"/>
            <a:ext cx="10515600" cy="4265612"/>
          </a:xfrm>
        </p:spPr>
        <p:txBody>
          <a:bodyPr>
            <a:noAutofit/>
          </a:bodyPr>
          <a:lstStyle/>
          <a:p>
            <a:pPr eaLnBrk="1" hangingPunct="1">
              <a:lnSpc>
                <a:spcPct val="90000"/>
              </a:lnSpc>
            </a:pPr>
            <a:r>
              <a:rPr lang="en-US" altLang="en-US" sz="2400" dirty="0">
                <a:latin typeface="Tahoma" panose="020B0604030504040204" pitchFamily="34" charset="0"/>
                <a:ea typeface="Tahoma" panose="020B0604030504040204" pitchFamily="34" charset="0"/>
                <a:cs typeface="Tahoma" panose="020B0604030504040204" pitchFamily="34" charset="0"/>
              </a:rPr>
              <a:t>Step 4: Mapping of Binary 1:N Relationship Types.</a:t>
            </a:r>
          </a:p>
          <a:p>
            <a:pPr lvl="1" eaLnBrk="1" hangingPunct="1">
              <a:lnSpc>
                <a:spcPct val="90000"/>
              </a:lnSpc>
            </a:pPr>
            <a:r>
              <a:rPr lang="en-US" altLang="en-US" sz="2000" dirty="0">
                <a:latin typeface="Tahoma" panose="020B0604030504040204" pitchFamily="34" charset="0"/>
                <a:ea typeface="Tahoma" panose="020B0604030504040204" pitchFamily="34" charset="0"/>
                <a:cs typeface="Tahoma" panose="020B0604030504040204" pitchFamily="34" charset="0"/>
              </a:rPr>
              <a:t>For each regular binary 1:N relationship type R, identify the relation S that represent the participating entity type at the N-side of the relationship type. </a:t>
            </a:r>
          </a:p>
          <a:p>
            <a:pPr lvl="1" eaLnBrk="1" hangingPunct="1">
              <a:lnSpc>
                <a:spcPct val="90000"/>
              </a:lnSpc>
            </a:pPr>
            <a:r>
              <a:rPr lang="en-US" altLang="en-US" sz="2000" dirty="0">
                <a:latin typeface="Tahoma" panose="020B0604030504040204" pitchFamily="34" charset="0"/>
                <a:ea typeface="Tahoma" panose="020B0604030504040204" pitchFamily="34" charset="0"/>
                <a:cs typeface="Tahoma" panose="020B0604030504040204" pitchFamily="34" charset="0"/>
              </a:rPr>
              <a:t>Include as foreign key in S the primary key of the relation T that represents the other entity type participating in R. </a:t>
            </a:r>
          </a:p>
          <a:p>
            <a:pPr lvl="1" eaLnBrk="1" hangingPunct="1">
              <a:lnSpc>
                <a:spcPct val="90000"/>
              </a:lnSpc>
            </a:pPr>
            <a:r>
              <a:rPr lang="en-US" altLang="en-US" sz="2000" dirty="0">
                <a:latin typeface="Tahoma" panose="020B0604030504040204" pitchFamily="34" charset="0"/>
                <a:ea typeface="Tahoma" panose="020B0604030504040204" pitchFamily="34" charset="0"/>
                <a:cs typeface="Tahoma" panose="020B0604030504040204" pitchFamily="34" charset="0"/>
              </a:rPr>
              <a:t>Include any simple attributes of the 1:N relation type as attributes of S. </a:t>
            </a:r>
          </a:p>
          <a:p>
            <a:pPr eaLnBrk="1" hangingPunct="1">
              <a:lnSpc>
                <a:spcPct val="90000"/>
              </a:lnSpc>
            </a:pPr>
            <a:r>
              <a:rPr lang="en-US" altLang="en-US" sz="2400" dirty="0">
                <a:latin typeface="Tahoma" panose="020B0604030504040204" pitchFamily="34" charset="0"/>
                <a:ea typeface="Tahoma" panose="020B0604030504040204" pitchFamily="34" charset="0"/>
                <a:cs typeface="Tahoma" panose="020B0604030504040204" pitchFamily="34" charset="0"/>
              </a:rPr>
              <a:t>Example: 1:N relationship types WORKS_FOR, CONTROLS, and SUPERVISION in the figure.</a:t>
            </a:r>
          </a:p>
          <a:p>
            <a:pPr lvl="1" eaLnBrk="1" hangingPunct="1">
              <a:lnSpc>
                <a:spcPct val="90000"/>
              </a:lnSpc>
            </a:pPr>
            <a:r>
              <a:rPr lang="en-US" altLang="en-US" sz="2000" dirty="0">
                <a:latin typeface="Tahoma" panose="020B0604030504040204" pitchFamily="34" charset="0"/>
                <a:ea typeface="Tahoma" panose="020B0604030504040204" pitchFamily="34" charset="0"/>
                <a:cs typeface="Tahoma" panose="020B0604030504040204" pitchFamily="34" charset="0"/>
              </a:rPr>
              <a:t>For WORKS_FOR we include the primary key DNUMBER of the DEPARTMENT relation as foreign key in the EMPLOYEE relation and call it DNO. </a:t>
            </a:r>
          </a:p>
          <a:p>
            <a:pPr eaLnBrk="1" hangingPunct="1">
              <a:lnSpc>
                <a:spcPct val="90000"/>
              </a:lnSpc>
            </a:pPr>
            <a:r>
              <a:rPr lang="en-US" altLang="en-US" sz="2400" dirty="0">
                <a:latin typeface="Tahoma" panose="020B0604030504040204" pitchFamily="34" charset="0"/>
                <a:ea typeface="Tahoma" panose="020B0604030504040204" pitchFamily="34" charset="0"/>
                <a:cs typeface="Tahoma" panose="020B0604030504040204" pitchFamily="34" charset="0"/>
              </a:rPr>
              <a:t>An alternative approach is to use a Relationship relation (cross referencing relation) – this is rarely done.</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5911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ER-to-Relational Mapping Algorithm (contd.)</a:t>
            </a:r>
          </a:p>
        </p:txBody>
      </p:sp>
      <p:sp>
        <p:nvSpPr>
          <p:cNvPr id="27" name="Content Placeholder 2">
            <a:extLst>
              <a:ext uri="{FF2B5EF4-FFF2-40B4-BE49-F238E27FC236}">
                <a16:creationId xmlns:a16="http://schemas.microsoft.com/office/drawing/2014/main" id="{8B5D5CA4-D3A5-4AC0-4CC7-28789265C84E}"/>
              </a:ext>
            </a:extLst>
          </p:cNvPr>
          <p:cNvSpPr>
            <a:spLocks noGrp="1"/>
          </p:cNvSpPr>
          <p:nvPr>
            <p:ph idx="1"/>
          </p:nvPr>
        </p:nvSpPr>
        <p:spPr>
          <a:xfrm>
            <a:off x="838200" y="1911350"/>
            <a:ext cx="10515600" cy="4265612"/>
          </a:xfrm>
        </p:spPr>
        <p:txBody>
          <a:bodyPr>
            <a:noAutofit/>
          </a:bodyPr>
          <a:lstStyle/>
          <a:p>
            <a:pPr eaLnBrk="1" hangingPunct="1">
              <a:lnSpc>
                <a:spcPct val="80000"/>
              </a:lnSpc>
            </a:pPr>
            <a:r>
              <a:rPr lang="en-US" altLang="en-US" sz="2200" dirty="0">
                <a:latin typeface="Tahoma" panose="020B0604030504040204" pitchFamily="34" charset="0"/>
                <a:ea typeface="Tahoma" panose="020B0604030504040204" pitchFamily="34" charset="0"/>
                <a:cs typeface="Tahoma" panose="020B0604030504040204" pitchFamily="34" charset="0"/>
              </a:rPr>
              <a:t>Step 5: Mapping of Binary M:N Relationship Types.</a:t>
            </a:r>
          </a:p>
          <a:p>
            <a:pPr lvl="1" eaLnBrk="1" hangingPunct="1">
              <a:lnSpc>
                <a:spcPct val="80000"/>
              </a:lnSpc>
            </a:pPr>
            <a:r>
              <a:rPr lang="en-US" altLang="en-US" sz="2200" dirty="0">
                <a:latin typeface="Tahoma" panose="020B0604030504040204" pitchFamily="34" charset="0"/>
                <a:ea typeface="Tahoma" panose="020B0604030504040204" pitchFamily="34" charset="0"/>
                <a:cs typeface="Tahoma" panose="020B0604030504040204" pitchFamily="34" charset="0"/>
              </a:rPr>
              <a:t>For each regular binary M:N relationship type R, create a new relation S to represent R. This is a relationship relation.</a:t>
            </a:r>
          </a:p>
          <a:p>
            <a:pPr lvl="1" eaLnBrk="1" hangingPunct="1">
              <a:lnSpc>
                <a:spcPct val="80000"/>
              </a:lnSpc>
            </a:pPr>
            <a:r>
              <a:rPr lang="en-US" altLang="en-US" sz="2200" dirty="0">
                <a:latin typeface="Tahoma" panose="020B0604030504040204" pitchFamily="34" charset="0"/>
                <a:ea typeface="Tahoma" panose="020B0604030504040204" pitchFamily="34" charset="0"/>
                <a:cs typeface="Tahoma" panose="020B0604030504040204" pitchFamily="34" charset="0"/>
              </a:rPr>
              <a:t>Include as foreign key attributes in S the primary keys of the relations that represent the participating entity types; their combination will form the primary key of S. </a:t>
            </a:r>
          </a:p>
          <a:p>
            <a:pPr lvl="1" eaLnBrk="1" hangingPunct="1">
              <a:lnSpc>
                <a:spcPct val="80000"/>
              </a:lnSpc>
            </a:pPr>
            <a:r>
              <a:rPr lang="en-US" altLang="en-US" sz="2200" dirty="0">
                <a:latin typeface="Tahoma" panose="020B0604030504040204" pitchFamily="34" charset="0"/>
                <a:ea typeface="Tahoma" panose="020B0604030504040204" pitchFamily="34" charset="0"/>
                <a:cs typeface="Tahoma" panose="020B0604030504040204" pitchFamily="34" charset="0"/>
              </a:rPr>
              <a:t>Also include any simple attributes of the M:N relationship type (or simple components of composite attributes) as attributes of S.</a:t>
            </a:r>
          </a:p>
          <a:p>
            <a:pPr eaLnBrk="1" hangingPunct="1">
              <a:lnSpc>
                <a:spcPct val="80000"/>
              </a:lnSpc>
            </a:pPr>
            <a:r>
              <a:rPr lang="en-US" altLang="en-US" sz="2200" dirty="0">
                <a:latin typeface="Tahoma" panose="020B0604030504040204" pitchFamily="34" charset="0"/>
                <a:ea typeface="Tahoma" panose="020B0604030504040204" pitchFamily="34" charset="0"/>
                <a:cs typeface="Tahoma" panose="020B0604030504040204" pitchFamily="34" charset="0"/>
              </a:rPr>
              <a:t>Example: The M:N relationship type WORKS_ON from the ER  diagram is mapped by creating a relation WORKS_ON in the relational database schema.</a:t>
            </a:r>
          </a:p>
          <a:p>
            <a:pPr lvl="1" eaLnBrk="1" hangingPunct="1">
              <a:lnSpc>
                <a:spcPct val="80000"/>
              </a:lnSpc>
            </a:pPr>
            <a:r>
              <a:rPr lang="en-US" altLang="en-US" sz="2200" dirty="0">
                <a:latin typeface="Tahoma" panose="020B0604030504040204" pitchFamily="34" charset="0"/>
                <a:ea typeface="Tahoma" panose="020B0604030504040204" pitchFamily="34" charset="0"/>
                <a:cs typeface="Tahoma" panose="020B0604030504040204" pitchFamily="34" charset="0"/>
              </a:rPr>
              <a:t>The primary keys of the PROJECT and EMPLOYEE relations are included as foreign keys in WORKS_ON and renamed PNO and ESSN, respectively. </a:t>
            </a:r>
          </a:p>
          <a:p>
            <a:pPr lvl="1" eaLnBrk="1" hangingPunct="1">
              <a:lnSpc>
                <a:spcPct val="80000"/>
              </a:lnSpc>
            </a:pPr>
            <a:r>
              <a:rPr lang="en-US" altLang="en-US" sz="2200" dirty="0">
                <a:latin typeface="Tahoma" panose="020B0604030504040204" pitchFamily="34" charset="0"/>
                <a:ea typeface="Tahoma" panose="020B0604030504040204" pitchFamily="34" charset="0"/>
                <a:cs typeface="Tahoma" panose="020B0604030504040204" pitchFamily="34" charset="0"/>
              </a:rPr>
              <a:t>Attribute HOURS in WORKS_ON represents the HOURS attribute of the relation type. The primary key of the WORKS_ON relation is the combination of the foreign key attributes {ESSN, PNO}.</a:t>
            </a:r>
          </a:p>
          <a:p>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35462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ER-to-Relational Mapping Algorithm (contd.)</a:t>
            </a:r>
          </a:p>
        </p:txBody>
      </p:sp>
      <p:sp>
        <p:nvSpPr>
          <p:cNvPr id="27" name="Content Placeholder 2">
            <a:extLst>
              <a:ext uri="{FF2B5EF4-FFF2-40B4-BE49-F238E27FC236}">
                <a16:creationId xmlns:a16="http://schemas.microsoft.com/office/drawing/2014/main" id="{8B5D5CA4-D3A5-4AC0-4CC7-28789265C84E}"/>
              </a:ext>
            </a:extLst>
          </p:cNvPr>
          <p:cNvSpPr>
            <a:spLocks noGrp="1"/>
          </p:cNvSpPr>
          <p:nvPr>
            <p:ph idx="1"/>
          </p:nvPr>
        </p:nvSpPr>
        <p:spPr>
          <a:xfrm>
            <a:off x="838200" y="2055812"/>
            <a:ext cx="10515600" cy="4121149"/>
          </a:xfrm>
        </p:spPr>
        <p:txBody>
          <a:bodyPr>
            <a:noAutofit/>
          </a:bodyPr>
          <a:lstStyle/>
          <a:p>
            <a:pPr eaLnBrk="1" hangingPunct="1">
              <a:lnSpc>
                <a:spcPct val="90000"/>
              </a:lnSpc>
            </a:pPr>
            <a:r>
              <a:rPr lang="en-US" altLang="en-US" sz="2400" dirty="0">
                <a:latin typeface="Tahoma" panose="020B0604030504040204" pitchFamily="34" charset="0"/>
                <a:ea typeface="Tahoma" panose="020B0604030504040204" pitchFamily="34" charset="0"/>
                <a:cs typeface="Tahoma" panose="020B0604030504040204" pitchFamily="34" charset="0"/>
              </a:rPr>
              <a:t>Step 6: Mapping of Multivalued attributes.</a:t>
            </a:r>
          </a:p>
          <a:p>
            <a:pPr lvl="1" eaLnBrk="1" hangingPunct="1">
              <a:lnSpc>
                <a:spcPct val="90000"/>
              </a:lnSpc>
            </a:pPr>
            <a:r>
              <a:rPr lang="en-US" altLang="en-US" dirty="0">
                <a:latin typeface="Tahoma" panose="020B0604030504040204" pitchFamily="34" charset="0"/>
                <a:ea typeface="Tahoma" panose="020B0604030504040204" pitchFamily="34" charset="0"/>
                <a:cs typeface="Tahoma" panose="020B0604030504040204" pitchFamily="34" charset="0"/>
              </a:rPr>
              <a:t>For each multivalued attribute A, create a new relation R. </a:t>
            </a:r>
          </a:p>
          <a:p>
            <a:pPr lvl="1" eaLnBrk="1" hangingPunct="1">
              <a:lnSpc>
                <a:spcPct val="90000"/>
              </a:lnSpc>
            </a:pPr>
            <a:r>
              <a:rPr lang="en-US" altLang="en-US" dirty="0">
                <a:latin typeface="Tahoma" panose="020B0604030504040204" pitchFamily="34" charset="0"/>
                <a:ea typeface="Tahoma" panose="020B0604030504040204" pitchFamily="34" charset="0"/>
                <a:cs typeface="Tahoma" panose="020B0604030504040204" pitchFamily="34" charset="0"/>
              </a:rPr>
              <a:t>This relation R will include an attribute corresponding to A, plus the primary key attribute K-as a foreign key in R-of the relation that represents the entity type of relationship type that has A as an attribute. </a:t>
            </a:r>
          </a:p>
          <a:p>
            <a:pPr lvl="1" eaLnBrk="1" hangingPunct="1">
              <a:lnSpc>
                <a:spcPct val="90000"/>
              </a:lnSpc>
            </a:pPr>
            <a:r>
              <a:rPr lang="en-US" altLang="en-US" dirty="0">
                <a:latin typeface="Tahoma" panose="020B0604030504040204" pitchFamily="34" charset="0"/>
                <a:ea typeface="Tahoma" panose="020B0604030504040204" pitchFamily="34" charset="0"/>
                <a:cs typeface="Tahoma" panose="020B0604030504040204" pitchFamily="34" charset="0"/>
              </a:rPr>
              <a:t>The primary key of R is the combination of A and K. If the multivalued attribute is composite, we include its simple components.</a:t>
            </a:r>
          </a:p>
          <a:p>
            <a:pPr eaLnBrk="1" hangingPunct="1">
              <a:lnSpc>
                <a:spcPct val="90000"/>
              </a:lnSpc>
            </a:pPr>
            <a:r>
              <a:rPr lang="en-US" altLang="en-US" sz="2400" dirty="0">
                <a:latin typeface="Tahoma" panose="020B0604030504040204" pitchFamily="34" charset="0"/>
                <a:ea typeface="Tahoma" panose="020B0604030504040204" pitchFamily="34" charset="0"/>
                <a:cs typeface="Tahoma" panose="020B0604030504040204" pitchFamily="34" charset="0"/>
              </a:rPr>
              <a:t>Example: The relation DEPT_LOCATIONS is created. </a:t>
            </a:r>
          </a:p>
          <a:p>
            <a:pPr lvl="1" eaLnBrk="1" hangingPunct="1">
              <a:lnSpc>
                <a:spcPct val="90000"/>
              </a:lnSpc>
            </a:pPr>
            <a:r>
              <a:rPr lang="en-US" altLang="en-US" dirty="0">
                <a:latin typeface="Tahoma" panose="020B0604030504040204" pitchFamily="34" charset="0"/>
                <a:ea typeface="Tahoma" panose="020B0604030504040204" pitchFamily="34" charset="0"/>
                <a:cs typeface="Tahoma" panose="020B0604030504040204" pitchFamily="34" charset="0"/>
              </a:rPr>
              <a:t>The attribute DLOCATION represents the multivalued attribute LOCATIONS of DEPARTMENT, while DNUMBER-as foreign key-represents the primary key of the DEPARTMENT relation.</a:t>
            </a:r>
          </a:p>
          <a:p>
            <a:pPr lvl="1" eaLnBrk="1" hangingPunct="1">
              <a:lnSpc>
                <a:spcPct val="90000"/>
              </a:lnSpc>
            </a:pPr>
            <a:r>
              <a:rPr lang="en-US" altLang="en-US" dirty="0">
                <a:latin typeface="Tahoma" panose="020B0604030504040204" pitchFamily="34" charset="0"/>
                <a:ea typeface="Tahoma" panose="020B0604030504040204" pitchFamily="34" charset="0"/>
                <a:cs typeface="Tahoma" panose="020B0604030504040204" pitchFamily="34" charset="0"/>
              </a:rPr>
              <a:t>The primary key of R is the combination of {DNUMBER, DLOCATION}.</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3477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ER-to-Relational Mapping Algorithm (contd.)</a:t>
            </a:r>
          </a:p>
        </p:txBody>
      </p:sp>
      <p:sp>
        <p:nvSpPr>
          <p:cNvPr id="27" name="Content Placeholder 2">
            <a:extLst>
              <a:ext uri="{FF2B5EF4-FFF2-40B4-BE49-F238E27FC236}">
                <a16:creationId xmlns:a16="http://schemas.microsoft.com/office/drawing/2014/main" id="{8B5D5CA4-D3A5-4AC0-4CC7-28789265C84E}"/>
              </a:ext>
            </a:extLst>
          </p:cNvPr>
          <p:cNvSpPr>
            <a:spLocks noGrp="1"/>
          </p:cNvSpPr>
          <p:nvPr>
            <p:ph idx="1"/>
          </p:nvPr>
        </p:nvSpPr>
        <p:spPr>
          <a:xfrm>
            <a:off x="838200" y="2438400"/>
            <a:ext cx="10515600" cy="3738562"/>
          </a:xfrm>
        </p:spPr>
        <p:txBody>
          <a:bodyPr>
            <a:noAutofit/>
          </a:bodyPr>
          <a:lstStyle/>
          <a:p>
            <a:pPr eaLnBrk="1" hangingPunct="1">
              <a:lnSpc>
                <a:spcPct val="90000"/>
              </a:lnSpc>
            </a:pPr>
            <a:r>
              <a:rPr lang="en-US" altLang="en-US" sz="2400" dirty="0">
                <a:latin typeface="Tahoma" panose="020B0604030504040204" pitchFamily="34" charset="0"/>
                <a:ea typeface="Tahoma" panose="020B0604030504040204" pitchFamily="34" charset="0"/>
                <a:cs typeface="Tahoma" panose="020B0604030504040204" pitchFamily="34" charset="0"/>
              </a:rPr>
              <a:t>Step 7: Mapping of N-</a:t>
            </a:r>
            <a:r>
              <a:rPr lang="en-US" altLang="en-US" sz="2400" dirty="0" err="1">
                <a:latin typeface="Tahoma" panose="020B0604030504040204" pitchFamily="34" charset="0"/>
                <a:ea typeface="Tahoma" panose="020B0604030504040204" pitchFamily="34" charset="0"/>
                <a:cs typeface="Tahoma" panose="020B0604030504040204" pitchFamily="34" charset="0"/>
              </a:rPr>
              <a:t>ary</a:t>
            </a:r>
            <a:r>
              <a:rPr lang="en-US" altLang="en-US" sz="2400" dirty="0">
                <a:latin typeface="Tahoma" panose="020B0604030504040204" pitchFamily="34" charset="0"/>
                <a:ea typeface="Tahoma" panose="020B0604030504040204" pitchFamily="34" charset="0"/>
                <a:cs typeface="Tahoma" panose="020B0604030504040204" pitchFamily="34" charset="0"/>
              </a:rPr>
              <a:t> Relationship Types.</a:t>
            </a:r>
          </a:p>
          <a:p>
            <a:pPr lvl="1" eaLnBrk="1" hangingPunct="1">
              <a:lnSpc>
                <a:spcPct val="90000"/>
              </a:lnSpc>
            </a:pPr>
            <a:r>
              <a:rPr lang="en-US" altLang="en-US" dirty="0">
                <a:latin typeface="Tahoma" panose="020B0604030504040204" pitchFamily="34" charset="0"/>
                <a:ea typeface="Tahoma" panose="020B0604030504040204" pitchFamily="34" charset="0"/>
                <a:cs typeface="Tahoma" panose="020B0604030504040204" pitchFamily="34" charset="0"/>
              </a:rPr>
              <a:t>For each n-</a:t>
            </a:r>
            <a:r>
              <a:rPr lang="en-US" altLang="en-US" dirty="0" err="1">
                <a:latin typeface="Tahoma" panose="020B0604030504040204" pitchFamily="34" charset="0"/>
                <a:ea typeface="Tahoma" panose="020B0604030504040204" pitchFamily="34" charset="0"/>
                <a:cs typeface="Tahoma" panose="020B0604030504040204" pitchFamily="34" charset="0"/>
              </a:rPr>
              <a:t>ary</a:t>
            </a:r>
            <a:r>
              <a:rPr lang="en-US" altLang="en-US" dirty="0">
                <a:latin typeface="Tahoma" panose="020B0604030504040204" pitchFamily="34" charset="0"/>
                <a:ea typeface="Tahoma" panose="020B0604030504040204" pitchFamily="34" charset="0"/>
                <a:cs typeface="Tahoma" panose="020B0604030504040204" pitchFamily="34" charset="0"/>
              </a:rPr>
              <a:t> relationship type R, where n&gt;2, create a new relationship S to represent R.</a:t>
            </a:r>
          </a:p>
          <a:p>
            <a:pPr lvl="1" eaLnBrk="1" hangingPunct="1">
              <a:lnSpc>
                <a:spcPct val="90000"/>
              </a:lnSpc>
            </a:pPr>
            <a:r>
              <a:rPr lang="en-US" altLang="en-US" dirty="0">
                <a:latin typeface="Tahoma" panose="020B0604030504040204" pitchFamily="34" charset="0"/>
                <a:ea typeface="Tahoma" panose="020B0604030504040204" pitchFamily="34" charset="0"/>
                <a:cs typeface="Tahoma" panose="020B0604030504040204" pitchFamily="34" charset="0"/>
              </a:rPr>
              <a:t>Include as foreign key attributes in S the primary keys of the relations that represent the participating entity types. </a:t>
            </a:r>
          </a:p>
          <a:p>
            <a:pPr lvl="1" eaLnBrk="1" hangingPunct="1">
              <a:lnSpc>
                <a:spcPct val="90000"/>
              </a:lnSpc>
            </a:pPr>
            <a:r>
              <a:rPr lang="en-US" altLang="en-US" dirty="0">
                <a:latin typeface="Tahoma" panose="020B0604030504040204" pitchFamily="34" charset="0"/>
                <a:ea typeface="Tahoma" panose="020B0604030504040204" pitchFamily="34" charset="0"/>
                <a:cs typeface="Tahoma" panose="020B0604030504040204" pitchFamily="34" charset="0"/>
              </a:rPr>
              <a:t>Also include any simple attributes of the n-</a:t>
            </a:r>
            <a:r>
              <a:rPr lang="en-US" altLang="en-US" dirty="0" err="1">
                <a:latin typeface="Tahoma" panose="020B0604030504040204" pitchFamily="34" charset="0"/>
                <a:ea typeface="Tahoma" panose="020B0604030504040204" pitchFamily="34" charset="0"/>
                <a:cs typeface="Tahoma" panose="020B0604030504040204" pitchFamily="34" charset="0"/>
              </a:rPr>
              <a:t>ary</a:t>
            </a:r>
            <a:r>
              <a:rPr lang="en-US" altLang="en-US" dirty="0">
                <a:latin typeface="Tahoma" panose="020B0604030504040204" pitchFamily="34" charset="0"/>
                <a:ea typeface="Tahoma" panose="020B0604030504040204" pitchFamily="34" charset="0"/>
                <a:cs typeface="Tahoma" panose="020B0604030504040204" pitchFamily="34" charset="0"/>
              </a:rPr>
              <a:t> relationship type (or simple components of composite attributes) as attributes of S. </a:t>
            </a:r>
          </a:p>
          <a:p>
            <a:pPr eaLnBrk="1" hangingPunct="1">
              <a:lnSpc>
                <a:spcPct val="90000"/>
              </a:lnSpc>
            </a:pPr>
            <a:r>
              <a:rPr lang="en-US" altLang="en-US" sz="2400" dirty="0">
                <a:latin typeface="Tahoma" panose="020B0604030504040204" pitchFamily="34" charset="0"/>
                <a:ea typeface="Tahoma" panose="020B0604030504040204" pitchFamily="34" charset="0"/>
                <a:cs typeface="Tahoma" panose="020B0604030504040204" pitchFamily="34" charset="0"/>
              </a:rPr>
              <a:t>Example: The relationship type SUPPY in the ER on the next slide.</a:t>
            </a:r>
          </a:p>
          <a:p>
            <a:pPr lvl="1" eaLnBrk="1" hangingPunct="1">
              <a:lnSpc>
                <a:spcPct val="90000"/>
              </a:lnSpc>
            </a:pPr>
            <a:r>
              <a:rPr lang="en-US" altLang="en-US" dirty="0">
                <a:latin typeface="Tahoma" panose="020B0604030504040204" pitchFamily="34" charset="0"/>
                <a:ea typeface="Tahoma" panose="020B0604030504040204" pitchFamily="34" charset="0"/>
                <a:cs typeface="Tahoma" panose="020B0604030504040204" pitchFamily="34" charset="0"/>
              </a:rPr>
              <a:t>This can be mapped to the relation SUPPLY shown in the relational schema, whose primary key is the combination of the three foreign keys {SNAME, PARTNO, PROJNAME}</a:t>
            </a:r>
            <a:endParaRPr lang="en-US" altLang="en-US" dirty="0">
              <a:solidFill>
                <a:srgbClr val="FF006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6320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Figure 9.2   Result of mapping the COMPANY ER schema into a relational database schema.</a:t>
            </a:r>
          </a:p>
        </p:txBody>
      </p:sp>
      <p:pic>
        <p:nvPicPr>
          <p:cNvPr id="3" name="Content Placeholder 2" descr="fig09_02.jpg">
            <a:extLst>
              <a:ext uri="{FF2B5EF4-FFF2-40B4-BE49-F238E27FC236}">
                <a16:creationId xmlns:a16="http://schemas.microsoft.com/office/drawing/2014/main" id="{5B7827BA-0D34-A9AC-D9BA-677E0E7CCEA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19500" y="2529681"/>
            <a:ext cx="4953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920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FIGURE 3.17 TERNARY RELATIONSHIP: SUPPLY</a:t>
            </a:r>
          </a:p>
        </p:txBody>
      </p:sp>
      <p:pic>
        <p:nvPicPr>
          <p:cNvPr id="3" name="Picture 3">
            <a:extLst>
              <a:ext uri="{FF2B5EF4-FFF2-40B4-BE49-F238E27FC236}">
                <a16:creationId xmlns:a16="http://schemas.microsoft.com/office/drawing/2014/main" id="{2AD02C6C-11F9-E404-D4DB-71CE462B79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2512020"/>
            <a:ext cx="10515600" cy="3591322"/>
          </a:xfrm>
        </p:spPr>
      </p:pic>
    </p:spTree>
    <p:extLst>
      <p:ext uri="{BB962C8B-B14F-4D97-AF65-F5344CB8AC3E}">
        <p14:creationId xmlns:p14="http://schemas.microsoft.com/office/powerpoint/2010/main" val="3365408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FIGURE 3.17 TERNARY RELATIONSHIP: SUPPLY</a:t>
            </a:r>
          </a:p>
        </p:txBody>
      </p:sp>
      <p:pic>
        <p:nvPicPr>
          <p:cNvPr id="3" name="Picture 3">
            <a:extLst>
              <a:ext uri="{FF2B5EF4-FFF2-40B4-BE49-F238E27FC236}">
                <a16:creationId xmlns:a16="http://schemas.microsoft.com/office/drawing/2014/main" id="{6E953F37-3490-7C1B-C25C-D3B967ED2C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2512020"/>
            <a:ext cx="10515600" cy="3591322"/>
          </a:xfrm>
        </p:spPr>
      </p:pic>
    </p:spTree>
    <p:extLst>
      <p:ext uri="{BB962C8B-B14F-4D97-AF65-F5344CB8AC3E}">
        <p14:creationId xmlns:p14="http://schemas.microsoft.com/office/powerpoint/2010/main" val="2629257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lowchart: Document 3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b="1" kern="1200">
                <a:solidFill>
                  <a:srgbClr val="FFFFFF"/>
                </a:solidFill>
                <a:latin typeface="+mj-lt"/>
                <a:ea typeface="+mj-ea"/>
                <a:cs typeface="+mj-cs"/>
              </a:rPr>
              <a:t>Mapping the n-ary relationship type SUPPLY</a:t>
            </a:r>
          </a:p>
        </p:txBody>
      </p:sp>
      <p:pic>
        <p:nvPicPr>
          <p:cNvPr id="3" name="Content Placeholder 2" descr="fig09_04.jpg">
            <a:extLst>
              <a:ext uri="{FF2B5EF4-FFF2-40B4-BE49-F238E27FC236}">
                <a16:creationId xmlns:a16="http://schemas.microsoft.com/office/drawing/2014/main" id="{57E12A51-190B-314F-031E-091C09E285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628748" y="640080"/>
            <a:ext cx="6505906" cy="5578816"/>
          </a:xfrm>
          <a:prstGeom prst="rect">
            <a:avLst/>
          </a:prstGeom>
          <a:noFill/>
        </p:spPr>
      </p:pic>
    </p:spTree>
    <p:extLst>
      <p:ext uri="{BB962C8B-B14F-4D97-AF65-F5344CB8AC3E}">
        <p14:creationId xmlns:p14="http://schemas.microsoft.com/office/powerpoint/2010/main" val="355480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Chapter Outline</a:t>
            </a:r>
          </a:p>
        </p:txBody>
      </p:sp>
      <p:sp>
        <p:nvSpPr>
          <p:cNvPr id="27" name="Content Placeholder 2">
            <a:extLst>
              <a:ext uri="{FF2B5EF4-FFF2-40B4-BE49-F238E27FC236}">
                <a16:creationId xmlns:a16="http://schemas.microsoft.com/office/drawing/2014/main" id="{8B5D5CA4-D3A5-4AC0-4CC7-28789265C84E}"/>
              </a:ext>
            </a:extLst>
          </p:cNvPr>
          <p:cNvSpPr>
            <a:spLocks noGrp="1"/>
          </p:cNvSpPr>
          <p:nvPr>
            <p:ph idx="1"/>
          </p:nvPr>
        </p:nvSpPr>
        <p:spPr>
          <a:xfrm>
            <a:off x="838200" y="2438400"/>
            <a:ext cx="10515600" cy="3738562"/>
          </a:xfrm>
        </p:spPr>
        <p:txBody>
          <a:bodyPr>
            <a:normAutofit fontScale="92500" lnSpcReduction="10000"/>
          </a:bodyPr>
          <a:lstStyle/>
          <a:p>
            <a:pPr eaLnBrk="1" hangingPunct="1">
              <a:lnSpc>
                <a:spcPct val="80000"/>
              </a:lnSpc>
            </a:pPr>
            <a:r>
              <a:rPr lang="en-US" altLang="en-US" sz="2400" dirty="0">
                <a:latin typeface="Tahoma" panose="020B0604030504040204" pitchFamily="34" charset="0"/>
                <a:ea typeface="Tahoma" panose="020B0604030504040204" pitchFamily="34" charset="0"/>
                <a:cs typeface="Tahoma" panose="020B0604030504040204" pitchFamily="34" charset="0"/>
              </a:rPr>
              <a:t>Relational Model Concepts</a:t>
            </a:r>
          </a:p>
          <a:p>
            <a:pPr eaLnBrk="1" hangingPunct="1">
              <a:lnSpc>
                <a:spcPct val="80000"/>
              </a:lnSpc>
            </a:pPr>
            <a:r>
              <a:rPr lang="en-US" altLang="en-US" sz="2400" dirty="0">
                <a:latin typeface="Tahoma" panose="020B0604030504040204" pitchFamily="34" charset="0"/>
                <a:ea typeface="Tahoma" panose="020B0604030504040204" pitchFamily="34" charset="0"/>
                <a:cs typeface="Tahoma" panose="020B0604030504040204" pitchFamily="34" charset="0"/>
              </a:rPr>
              <a:t>ER-to-Relational Mapping Algorithm </a:t>
            </a:r>
          </a:p>
          <a:p>
            <a:pPr lvl="1" eaLnBrk="1" hangingPunct="1">
              <a:lnSpc>
                <a:spcPct val="80000"/>
              </a:lnSpc>
            </a:pPr>
            <a:r>
              <a:rPr lang="en-US" altLang="en-US" sz="2100" dirty="0">
                <a:latin typeface="Tahoma" panose="020B0604030504040204" pitchFamily="34" charset="0"/>
                <a:ea typeface="Tahoma" panose="020B0604030504040204" pitchFamily="34" charset="0"/>
                <a:cs typeface="Tahoma" panose="020B0604030504040204" pitchFamily="34" charset="0"/>
              </a:rPr>
              <a:t>Step 1: Mapping of Regular Entity Types</a:t>
            </a:r>
          </a:p>
          <a:p>
            <a:pPr lvl="1" eaLnBrk="1" hangingPunct="1">
              <a:lnSpc>
                <a:spcPct val="80000"/>
              </a:lnSpc>
            </a:pPr>
            <a:r>
              <a:rPr lang="en-US" altLang="en-US" sz="2100" dirty="0">
                <a:latin typeface="Tahoma" panose="020B0604030504040204" pitchFamily="34" charset="0"/>
                <a:ea typeface="Tahoma" panose="020B0604030504040204" pitchFamily="34" charset="0"/>
                <a:cs typeface="Tahoma" panose="020B0604030504040204" pitchFamily="34" charset="0"/>
              </a:rPr>
              <a:t>Step 2: Mapping of Weak Entity Types</a:t>
            </a:r>
          </a:p>
          <a:p>
            <a:pPr lvl="1" eaLnBrk="1" hangingPunct="1">
              <a:lnSpc>
                <a:spcPct val="80000"/>
              </a:lnSpc>
            </a:pPr>
            <a:r>
              <a:rPr lang="en-US" altLang="en-US" sz="2100" dirty="0">
                <a:latin typeface="Tahoma" panose="020B0604030504040204" pitchFamily="34" charset="0"/>
                <a:ea typeface="Tahoma" panose="020B0604030504040204" pitchFamily="34" charset="0"/>
                <a:cs typeface="Tahoma" panose="020B0604030504040204" pitchFamily="34" charset="0"/>
              </a:rPr>
              <a:t>Step 3: Mapping of Binary 1:1 Relation Types</a:t>
            </a:r>
          </a:p>
          <a:p>
            <a:pPr lvl="1" eaLnBrk="1" hangingPunct="1">
              <a:lnSpc>
                <a:spcPct val="80000"/>
              </a:lnSpc>
            </a:pPr>
            <a:r>
              <a:rPr lang="en-US" altLang="en-US" sz="2100" dirty="0">
                <a:latin typeface="Tahoma" panose="020B0604030504040204" pitchFamily="34" charset="0"/>
                <a:ea typeface="Tahoma" panose="020B0604030504040204" pitchFamily="34" charset="0"/>
                <a:cs typeface="Tahoma" panose="020B0604030504040204" pitchFamily="34" charset="0"/>
              </a:rPr>
              <a:t>Step 4: Mapping of Binary 1:N Relationship Types.</a:t>
            </a:r>
          </a:p>
          <a:p>
            <a:pPr lvl="1" eaLnBrk="1" hangingPunct="1">
              <a:lnSpc>
                <a:spcPct val="80000"/>
              </a:lnSpc>
            </a:pPr>
            <a:r>
              <a:rPr lang="en-US" altLang="en-US" sz="2100" dirty="0">
                <a:latin typeface="Tahoma" panose="020B0604030504040204" pitchFamily="34" charset="0"/>
                <a:ea typeface="Tahoma" panose="020B0604030504040204" pitchFamily="34" charset="0"/>
                <a:cs typeface="Tahoma" panose="020B0604030504040204" pitchFamily="34" charset="0"/>
              </a:rPr>
              <a:t>Step 5: Mapping of Binary M:N Relationship Types.</a:t>
            </a:r>
          </a:p>
          <a:p>
            <a:pPr lvl="1" eaLnBrk="1" hangingPunct="1">
              <a:lnSpc>
                <a:spcPct val="80000"/>
              </a:lnSpc>
            </a:pPr>
            <a:r>
              <a:rPr lang="en-US" altLang="en-US" sz="2100" dirty="0">
                <a:latin typeface="Tahoma" panose="020B0604030504040204" pitchFamily="34" charset="0"/>
                <a:ea typeface="Tahoma" panose="020B0604030504040204" pitchFamily="34" charset="0"/>
                <a:cs typeface="Tahoma" panose="020B0604030504040204" pitchFamily="34" charset="0"/>
              </a:rPr>
              <a:t>Step 6: Mapping of Multivalued attributes.</a:t>
            </a:r>
          </a:p>
          <a:p>
            <a:pPr lvl="1" eaLnBrk="1" hangingPunct="1">
              <a:lnSpc>
                <a:spcPct val="80000"/>
              </a:lnSpc>
            </a:pPr>
            <a:r>
              <a:rPr lang="en-US" altLang="en-US" sz="2100" dirty="0">
                <a:latin typeface="Tahoma" panose="020B0604030504040204" pitchFamily="34" charset="0"/>
                <a:ea typeface="Tahoma" panose="020B0604030504040204" pitchFamily="34" charset="0"/>
                <a:cs typeface="Tahoma" panose="020B0604030504040204" pitchFamily="34" charset="0"/>
              </a:rPr>
              <a:t>Step 7: Mapping of N-</a:t>
            </a:r>
            <a:r>
              <a:rPr lang="en-US" altLang="en-US" sz="2100" dirty="0" err="1">
                <a:latin typeface="Tahoma" panose="020B0604030504040204" pitchFamily="34" charset="0"/>
                <a:ea typeface="Tahoma" panose="020B0604030504040204" pitchFamily="34" charset="0"/>
                <a:cs typeface="Tahoma" panose="020B0604030504040204" pitchFamily="34" charset="0"/>
              </a:rPr>
              <a:t>ary</a:t>
            </a:r>
            <a:r>
              <a:rPr lang="en-US" altLang="en-US" sz="2100" dirty="0">
                <a:latin typeface="Tahoma" panose="020B0604030504040204" pitchFamily="34" charset="0"/>
                <a:ea typeface="Tahoma" panose="020B0604030504040204" pitchFamily="34" charset="0"/>
                <a:cs typeface="Tahoma" panose="020B0604030504040204" pitchFamily="34" charset="0"/>
              </a:rPr>
              <a:t> Relationship Types.</a:t>
            </a:r>
          </a:p>
          <a:p>
            <a:pPr lvl="1" eaLnBrk="1" hangingPunct="1">
              <a:lnSpc>
                <a:spcPct val="80000"/>
              </a:lnSpc>
            </a:pPr>
            <a:endParaRPr lang="en-US" altLang="en-US" sz="2100"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pPr>
            <a:r>
              <a:rPr lang="en-US" altLang="en-US" sz="2400" dirty="0">
                <a:latin typeface="Tahoma" panose="020B0604030504040204" pitchFamily="34" charset="0"/>
                <a:ea typeface="Tahoma" panose="020B0604030504040204" pitchFamily="34" charset="0"/>
                <a:cs typeface="Tahoma" panose="020B0604030504040204" pitchFamily="34" charset="0"/>
              </a:rPr>
              <a:t>Mapping EER Model Constructs to Relations </a:t>
            </a:r>
          </a:p>
          <a:p>
            <a:pPr lvl="1" eaLnBrk="1" hangingPunct="1">
              <a:lnSpc>
                <a:spcPct val="80000"/>
              </a:lnSpc>
            </a:pPr>
            <a:r>
              <a:rPr lang="en-US" altLang="en-US" sz="2100" dirty="0">
                <a:latin typeface="Tahoma" panose="020B0604030504040204" pitchFamily="34" charset="0"/>
                <a:ea typeface="Tahoma" panose="020B0604030504040204" pitchFamily="34" charset="0"/>
                <a:cs typeface="Tahoma" panose="020B0604030504040204" pitchFamily="34" charset="0"/>
              </a:rPr>
              <a:t>Step 8: Options for Mapping Specialization or Generalization.</a:t>
            </a:r>
          </a:p>
          <a:p>
            <a:pPr lvl="1" eaLnBrk="1" hangingPunct="1">
              <a:lnSpc>
                <a:spcPct val="80000"/>
              </a:lnSpc>
            </a:pPr>
            <a:r>
              <a:rPr lang="en-US" altLang="en-US" sz="2100" dirty="0">
                <a:latin typeface="Tahoma" panose="020B0604030504040204" pitchFamily="34" charset="0"/>
                <a:ea typeface="Tahoma" panose="020B0604030504040204" pitchFamily="34" charset="0"/>
                <a:cs typeface="Tahoma" panose="020B0604030504040204" pitchFamily="34" charset="0"/>
              </a:rPr>
              <a:t>Step 9: Mapping of Union Types (Categories).</a:t>
            </a:r>
          </a:p>
          <a:p>
            <a:endParaRPr lang="en-US" sz="2000" dirty="0"/>
          </a:p>
        </p:txBody>
      </p:sp>
    </p:spTree>
    <p:extLst>
      <p:ext uri="{BB962C8B-B14F-4D97-AF65-F5344CB8AC3E}">
        <p14:creationId xmlns:p14="http://schemas.microsoft.com/office/powerpoint/2010/main" val="2559492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199" y="291090"/>
            <a:ext cx="10515599" cy="932688"/>
          </a:xfrm>
        </p:spPr>
        <p:txBody>
          <a:bodyPr vert="horz" lIns="91440" tIns="45720" rIns="91440" bIns="45720" rtlCol="0" anchor="b">
            <a:normAutofit fontScale="90000"/>
          </a:bodyPr>
          <a:lstStyle/>
          <a:p>
            <a:r>
              <a:rPr lang="en-US" sz="4200" b="1" kern="1200">
                <a:solidFill>
                  <a:schemeClr val="tx1"/>
                </a:solidFill>
                <a:latin typeface="+mj-lt"/>
                <a:ea typeface="+mj-ea"/>
                <a:cs typeface="+mj-cs"/>
              </a:rPr>
              <a:t>Summary of Mapping constructs and constraints</a:t>
            </a:r>
          </a:p>
        </p:txBody>
      </p:sp>
      <p:pic>
        <p:nvPicPr>
          <p:cNvPr id="3" name="Content Placeholder 2" descr="tab09_01.jpg">
            <a:extLst>
              <a:ext uri="{FF2B5EF4-FFF2-40B4-BE49-F238E27FC236}">
                <a16:creationId xmlns:a16="http://schemas.microsoft.com/office/drawing/2014/main" id="{8A208296-973D-4A2C-8DFD-D30D586900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1802" y="1863801"/>
            <a:ext cx="9448395" cy="44407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017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2555631" y="1441938"/>
            <a:ext cx="7080738" cy="3974124"/>
          </a:xfrm>
        </p:spPr>
        <p:txBody>
          <a:bodyPr vert="horz" lIns="91440" tIns="45720" rIns="91440" bIns="45720" rtlCol="0" anchor="ctr">
            <a:normAutofit fontScale="90000"/>
          </a:bodyPr>
          <a:lstStyle/>
          <a:p>
            <a:pPr algn="ctr"/>
            <a:r>
              <a:rPr lang="en-US" sz="5400" b="1" dirty="0">
                <a:solidFill>
                  <a:schemeClr val="bg1">
                    <a:lumMod val="95000"/>
                    <a:lumOff val="5000"/>
                  </a:schemeClr>
                </a:solidFill>
              </a:rPr>
              <a:t>Mapping of Generalization and Specialization Hierarchies</a:t>
            </a:r>
            <a:br>
              <a:rPr lang="en-US" sz="5400" b="1" dirty="0">
                <a:solidFill>
                  <a:schemeClr val="bg1">
                    <a:lumMod val="95000"/>
                    <a:lumOff val="5000"/>
                  </a:schemeClr>
                </a:solidFill>
              </a:rPr>
            </a:br>
            <a:r>
              <a:rPr lang="en-US" sz="5400" b="1" dirty="0">
                <a:solidFill>
                  <a:schemeClr val="bg1">
                    <a:lumMod val="95000"/>
                    <a:lumOff val="5000"/>
                  </a:schemeClr>
                </a:solidFill>
              </a:rPr>
              <a:t>to a Relational Schema</a:t>
            </a:r>
            <a:br>
              <a:rPr lang="en-US" sz="5400" b="1" dirty="0">
                <a:solidFill>
                  <a:schemeClr val="bg1">
                    <a:lumMod val="95000"/>
                    <a:lumOff val="5000"/>
                  </a:schemeClr>
                </a:solidFill>
              </a:rPr>
            </a:br>
            <a:r>
              <a:rPr lang="en-US" sz="5400" b="1" dirty="0">
                <a:solidFill>
                  <a:schemeClr val="bg1">
                    <a:lumMod val="95000"/>
                    <a:lumOff val="5000"/>
                  </a:schemeClr>
                </a:solidFill>
              </a:rPr>
              <a:t> </a:t>
            </a:r>
          </a:p>
        </p:txBody>
      </p:sp>
    </p:spTree>
    <p:extLst>
      <p:ext uri="{BB962C8B-B14F-4D97-AF65-F5344CB8AC3E}">
        <p14:creationId xmlns:p14="http://schemas.microsoft.com/office/powerpoint/2010/main" val="348622302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Mapping EER Model Constructs to Relations </a:t>
            </a:r>
          </a:p>
        </p:txBody>
      </p:sp>
      <p:sp>
        <p:nvSpPr>
          <p:cNvPr id="27" name="Content Placeholder 2">
            <a:extLst>
              <a:ext uri="{FF2B5EF4-FFF2-40B4-BE49-F238E27FC236}">
                <a16:creationId xmlns:a16="http://schemas.microsoft.com/office/drawing/2014/main" id="{8B5D5CA4-D3A5-4AC0-4CC7-28789265C84E}"/>
              </a:ext>
            </a:extLst>
          </p:cNvPr>
          <p:cNvSpPr>
            <a:spLocks noGrp="1"/>
          </p:cNvSpPr>
          <p:nvPr>
            <p:ph idx="1"/>
          </p:nvPr>
        </p:nvSpPr>
        <p:spPr>
          <a:xfrm>
            <a:off x="838200" y="2438400"/>
            <a:ext cx="10515600" cy="3738562"/>
          </a:xfrm>
        </p:spPr>
        <p:txBody>
          <a:bodyPr>
            <a:normAutofit/>
          </a:bodyPr>
          <a:lstStyle/>
          <a:p>
            <a:pPr eaLnBrk="1" hangingPunct="1">
              <a:lnSpc>
                <a:spcPct val="90000"/>
              </a:lnSpc>
            </a:pPr>
            <a:r>
              <a:rPr lang="en-US" altLang="en-US" sz="2400" dirty="0">
                <a:latin typeface="Tahoma" panose="020B0604030504040204" pitchFamily="34" charset="0"/>
                <a:ea typeface="Tahoma" panose="020B0604030504040204" pitchFamily="34" charset="0"/>
                <a:cs typeface="Tahoma" panose="020B0604030504040204" pitchFamily="34" charset="0"/>
              </a:rPr>
              <a:t>Step8: Options for Mapping Specialization or Generalization.</a:t>
            </a:r>
          </a:p>
          <a:p>
            <a:pPr lvl="1" eaLnBrk="1" hangingPunct="1">
              <a:lnSpc>
                <a:spcPct val="90000"/>
              </a:lnSpc>
            </a:pPr>
            <a:r>
              <a:rPr lang="en-US" altLang="en-US" dirty="0">
                <a:latin typeface="Tahoma" panose="020B0604030504040204" pitchFamily="34" charset="0"/>
                <a:ea typeface="Tahoma" panose="020B0604030504040204" pitchFamily="34" charset="0"/>
                <a:cs typeface="Tahoma" panose="020B0604030504040204" pitchFamily="34" charset="0"/>
              </a:rPr>
              <a:t>Convert each specialization with m subclasses {S1, S2,….,</a:t>
            </a:r>
            <a:r>
              <a:rPr lang="en-US" altLang="en-US" dirty="0" err="1">
                <a:latin typeface="Tahoma" panose="020B0604030504040204" pitchFamily="34" charset="0"/>
                <a:ea typeface="Tahoma" panose="020B0604030504040204" pitchFamily="34" charset="0"/>
                <a:cs typeface="Tahoma" panose="020B0604030504040204" pitchFamily="34" charset="0"/>
              </a:rPr>
              <a:t>Sm</a:t>
            </a:r>
            <a:r>
              <a:rPr lang="en-US" altLang="en-US" dirty="0">
                <a:latin typeface="Tahoma" panose="020B0604030504040204" pitchFamily="34" charset="0"/>
                <a:ea typeface="Tahoma" panose="020B0604030504040204" pitchFamily="34" charset="0"/>
                <a:cs typeface="Tahoma" panose="020B0604030504040204" pitchFamily="34" charset="0"/>
              </a:rPr>
              <a:t>} and generalized superclass C, where the attributes of C are {k,a1,…an} and k is the (primary) key, into relational schemas using one of the four following options:</a:t>
            </a:r>
          </a:p>
          <a:p>
            <a:pPr lvl="2" eaLnBrk="1" hangingPunct="1">
              <a:lnSpc>
                <a:spcPct val="90000"/>
              </a:lnSpc>
            </a:pPr>
            <a:r>
              <a:rPr lang="en-US" altLang="en-US" sz="2400" dirty="0">
                <a:latin typeface="Tahoma" panose="020B0604030504040204" pitchFamily="34" charset="0"/>
                <a:ea typeface="Tahoma" panose="020B0604030504040204" pitchFamily="34" charset="0"/>
                <a:cs typeface="Tahoma" panose="020B0604030504040204" pitchFamily="34" charset="0"/>
              </a:rPr>
              <a:t>Option 8A: Multiple relations-Superclass and subclasses</a:t>
            </a:r>
          </a:p>
          <a:p>
            <a:pPr lvl="2" eaLnBrk="1" hangingPunct="1">
              <a:lnSpc>
                <a:spcPct val="90000"/>
              </a:lnSpc>
            </a:pPr>
            <a:r>
              <a:rPr lang="en-US" altLang="en-US" sz="2400" dirty="0">
                <a:latin typeface="Tahoma" panose="020B0604030504040204" pitchFamily="34" charset="0"/>
                <a:ea typeface="Tahoma" panose="020B0604030504040204" pitchFamily="34" charset="0"/>
                <a:cs typeface="Tahoma" panose="020B0604030504040204" pitchFamily="34" charset="0"/>
              </a:rPr>
              <a:t>Option 8B: Multiple relations-Subclass relations only</a:t>
            </a:r>
          </a:p>
          <a:p>
            <a:pPr lvl="2" eaLnBrk="1" hangingPunct="1">
              <a:lnSpc>
                <a:spcPct val="80000"/>
              </a:lnSpc>
            </a:pPr>
            <a:r>
              <a:rPr lang="en-US" altLang="en-US" sz="2400" dirty="0">
                <a:latin typeface="Tahoma" panose="020B0604030504040204" pitchFamily="34" charset="0"/>
                <a:ea typeface="Tahoma" panose="020B0604030504040204" pitchFamily="34" charset="0"/>
                <a:cs typeface="Tahoma" panose="020B0604030504040204" pitchFamily="34" charset="0"/>
              </a:rPr>
              <a:t>Option 8C: Single relation with one type attribute</a:t>
            </a:r>
          </a:p>
          <a:p>
            <a:pPr lvl="2" eaLnBrk="1" hangingPunct="1">
              <a:lnSpc>
                <a:spcPct val="80000"/>
              </a:lnSpc>
            </a:pPr>
            <a:r>
              <a:rPr lang="en-US" altLang="en-US" sz="2400" dirty="0">
                <a:latin typeface="Tahoma" panose="020B0604030504040204" pitchFamily="34" charset="0"/>
                <a:ea typeface="Tahoma" panose="020B0604030504040204" pitchFamily="34" charset="0"/>
                <a:cs typeface="Tahoma" panose="020B0604030504040204" pitchFamily="34" charset="0"/>
              </a:rPr>
              <a:t>Option 8D: Single relation with multiple type attributes</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4679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Mapping EER Model Constructs to Relations </a:t>
            </a:r>
          </a:p>
        </p:txBody>
      </p:sp>
      <p:sp>
        <p:nvSpPr>
          <p:cNvPr id="27" name="Content Placeholder 2">
            <a:extLst>
              <a:ext uri="{FF2B5EF4-FFF2-40B4-BE49-F238E27FC236}">
                <a16:creationId xmlns:a16="http://schemas.microsoft.com/office/drawing/2014/main" id="{8B5D5CA4-D3A5-4AC0-4CC7-28789265C84E}"/>
              </a:ext>
            </a:extLst>
          </p:cNvPr>
          <p:cNvSpPr>
            <a:spLocks noGrp="1"/>
          </p:cNvSpPr>
          <p:nvPr>
            <p:ph idx="1"/>
          </p:nvPr>
        </p:nvSpPr>
        <p:spPr>
          <a:xfrm>
            <a:off x="838200" y="2438400"/>
            <a:ext cx="10515600" cy="3738562"/>
          </a:xfrm>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Option 8A: Multiple relations-Superclass and subclasses</a:t>
            </a:r>
          </a:p>
          <a:p>
            <a:pPr lvl="1"/>
            <a:r>
              <a:rPr lang="en-US" dirty="0">
                <a:latin typeface="Tahoma" panose="020B0604030504040204" pitchFamily="34" charset="0"/>
                <a:ea typeface="Tahoma" panose="020B0604030504040204" pitchFamily="34" charset="0"/>
                <a:cs typeface="Tahoma" panose="020B0604030504040204" pitchFamily="34" charset="0"/>
              </a:rPr>
              <a:t>Create a relation L for C with attributes </a:t>
            </a:r>
            <a:r>
              <a:rPr lang="en-US" dirty="0" err="1">
                <a:latin typeface="Tahoma" panose="020B0604030504040204" pitchFamily="34" charset="0"/>
                <a:ea typeface="Tahoma" panose="020B0604030504040204" pitchFamily="34" charset="0"/>
                <a:cs typeface="Tahoma" panose="020B0604030504040204" pitchFamily="34" charset="0"/>
              </a:rPr>
              <a:t>Attrs</a:t>
            </a:r>
            <a:r>
              <a:rPr lang="en-US" dirty="0">
                <a:latin typeface="Tahoma" panose="020B0604030504040204" pitchFamily="34" charset="0"/>
                <a:ea typeface="Tahoma" panose="020B0604030504040204" pitchFamily="34" charset="0"/>
                <a:cs typeface="Tahoma" panose="020B0604030504040204" pitchFamily="34" charset="0"/>
              </a:rPr>
              <a:t>(L) = {k,a1,…an} and PK(L) = k. Create a relation Li for each subclass Si, 1 &lt; </a:t>
            </a:r>
            <a:r>
              <a:rPr lang="en-US" dirty="0" err="1">
                <a:latin typeface="Tahoma" panose="020B0604030504040204" pitchFamily="34" charset="0"/>
                <a:ea typeface="Tahoma" panose="020B0604030504040204" pitchFamily="34" charset="0"/>
                <a:cs typeface="Tahoma" panose="020B0604030504040204" pitchFamily="34" charset="0"/>
              </a:rPr>
              <a:t>i</a:t>
            </a:r>
            <a:r>
              <a:rPr lang="en-US" dirty="0">
                <a:latin typeface="Tahoma" panose="020B0604030504040204" pitchFamily="34" charset="0"/>
                <a:ea typeface="Tahoma" panose="020B0604030504040204" pitchFamily="34" charset="0"/>
                <a:cs typeface="Tahoma" panose="020B0604030504040204" pitchFamily="34" charset="0"/>
              </a:rPr>
              <a:t> &lt; m, with the </a:t>
            </a:r>
            <a:r>
              <a:rPr lang="en-US" dirty="0" err="1">
                <a:latin typeface="Tahoma" panose="020B0604030504040204" pitchFamily="34" charset="0"/>
                <a:ea typeface="Tahoma" panose="020B0604030504040204" pitchFamily="34" charset="0"/>
                <a:cs typeface="Tahoma" panose="020B0604030504040204" pitchFamily="34" charset="0"/>
              </a:rPr>
              <a:t>attributesAttrs</a:t>
            </a:r>
            <a:r>
              <a:rPr lang="en-US" dirty="0">
                <a:latin typeface="Tahoma" panose="020B0604030504040204" pitchFamily="34" charset="0"/>
                <a:ea typeface="Tahoma" panose="020B0604030504040204" pitchFamily="34" charset="0"/>
                <a:cs typeface="Tahoma" panose="020B0604030504040204" pitchFamily="34" charset="0"/>
              </a:rPr>
              <a:t>(Li) = {k} U {attributes of Si} and PK(Li)=k. This option works for any specialization (total or partial, disjoint of over-lapping). </a:t>
            </a:r>
          </a:p>
          <a:p>
            <a:r>
              <a:rPr lang="en-US" sz="2400" dirty="0">
                <a:latin typeface="Tahoma" panose="020B0604030504040204" pitchFamily="34" charset="0"/>
                <a:ea typeface="Tahoma" panose="020B0604030504040204" pitchFamily="34" charset="0"/>
                <a:cs typeface="Tahoma" panose="020B0604030504040204" pitchFamily="34" charset="0"/>
              </a:rPr>
              <a:t>Option 8B: Multiple relations-Subclass relations only</a:t>
            </a:r>
          </a:p>
          <a:p>
            <a:pPr lvl="1"/>
            <a:r>
              <a:rPr lang="en-US" dirty="0">
                <a:latin typeface="Tahoma" panose="020B0604030504040204" pitchFamily="34" charset="0"/>
                <a:ea typeface="Tahoma" panose="020B0604030504040204" pitchFamily="34" charset="0"/>
                <a:cs typeface="Tahoma" panose="020B0604030504040204" pitchFamily="34" charset="0"/>
              </a:rPr>
              <a:t>Create a relation Li for each subclass Si, 1 &lt; </a:t>
            </a:r>
            <a:r>
              <a:rPr lang="en-US" dirty="0" err="1">
                <a:latin typeface="Tahoma" panose="020B0604030504040204" pitchFamily="34" charset="0"/>
                <a:ea typeface="Tahoma" panose="020B0604030504040204" pitchFamily="34" charset="0"/>
                <a:cs typeface="Tahoma" panose="020B0604030504040204" pitchFamily="34" charset="0"/>
              </a:rPr>
              <a:t>i</a:t>
            </a:r>
            <a:r>
              <a:rPr lang="en-US" dirty="0">
                <a:latin typeface="Tahoma" panose="020B0604030504040204" pitchFamily="34" charset="0"/>
                <a:ea typeface="Tahoma" panose="020B0604030504040204" pitchFamily="34" charset="0"/>
                <a:cs typeface="Tahoma" panose="020B0604030504040204" pitchFamily="34" charset="0"/>
              </a:rPr>
              <a:t> &lt; m, with the attributes </a:t>
            </a:r>
            <a:r>
              <a:rPr lang="en-US" dirty="0" err="1">
                <a:latin typeface="Tahoma" panose="020B0604030504040204" pitchFamily="34" charset="0"/>
                <a:ea typeface="Tahoma" panose="020B0604030504040204" pitchFamily="34" charset="0"/>
                <a:cs typeface="Tahoma" panose="020B0604030504040204" pitchFamily="34" charset="0"/>
              </a:rPr>
              <a:t>Attr</a:t>
            </a:r>
            <a:r>
              <a:rPr lang="en-US" dirty="0">
                <a:latin typeface="Tahoma" panose="020B0604030504040204" pitchFamily="34" charset="0"/>
                <a:ea typeface="Tahoma" panose="020B0604030504040204" pitchFamily="34" charset="0"/>
                <a:cs typeface="Tahoma" panose="020B0604030504040204" pitchFamily="34" charset="0"/>
              </a:rPr>
              <a:t>(Li) = {attributes of Si} U {k,a1…,an} and PK(Li) = k. This option only works for a  specialization whose subclasses are total (every entity in the superclass must belong to (at least) one of the subclasses).</a:t>
            </a:r>
          </a:p>
        </p:txBody>
      </p:sp>
    </p:spTree>
    <p:extLst>
      <p:ext uri="{BB962C8B-B14F-4D97-AF65-F5344CB8AC3E}">
        <p14:creationId xmlns:p14="http://schemas.microsoft.com/office/powerpoint/2010/main" val="3322267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Mapping EER Model Constructs to Relations (contd.)</a:t>
            </a:r>
          </a:p>
        </p:txBody>
      </p:sp>
      <p:sp>
        <p:nvSpPr>
          <p:cNvPr id="27" name="Content Placeholder 2">
            <a:extLst>
              <a:ext uri="{FF2B5EF4-FFF2-40B4-BE49-F238E27FC236}">
                <a16:creationId xmlns:a16="http://schemas.microsoft.com/office/drawing/2014/main" id="{8B5D5CA4-D3A5-4AC0-4CC7-28789265C84E}"/>
              </a:ext>
            </a:extLst>
          </p:cNvPr>
          <p:cNvSpPr>
            <a:spLocks noGrp="1"/>
          </p:cNvSpPr>
          <p:nvPr>
            <p:ph idx="1"/>
          </p:nvPr>
        </p:nvSpPr>
        <p:spPr>
          <a:xfrm>
            <a:off x="838200" y="2438400"/>
            <a:ext cx="10515600" cy="3738562"/>
          </a:xfrm>
        </p:spPr>
        <p:txBody>
          <a:bodyPr>
            <a:normAutofit/>
          </a:bodyPr>
          <a:lstStyle/>
          <a:p>
            <a:pPr eaLnBrk="1" hangingPunct="1"/>
            <a:r>
              <a:rPr lang="en-US" altLang="en-US" sz="2400" dirty="0">
                <a:latin typeface="Tahoma" panose="020B0604030504040204" pitchFamily="34" charset="0"/>
                <a:ea typeface="Tahoma" panose="020B0604030504040204" pitchFamily="34" charset="0"/>
                <a:cs typeface="Tahoma" panose="020B0604030504040204" pitchFamily="34" charset="0"/>
              </a:rPr>
              <a:t>Option 8C: Single relation with one type attribute</a:t>
            </a:r>
          </a:p>
          <a:p>
            <a:pPr lvl="1" eaLnBrk="1" hangingPunct="1"/>
            <a:r>
              <a:rPr lang="en-US" altLang="en-US" dirty="0">
                <a:latin typeface="Tahoma" panose="020B0604030504040204" pitchFamily="34" charset="0"/>
                <a:ea typeface="Tahoma" panose="020B0604030504040204" pitchFamily="34" charset="0"/>
                <a:cs typeface="Tahoma" panose="020B0604030504040204" pitchFamily="34" charset="0"/>
              </a:rPr>
              <a:t>Create a single relation L with attributes </a:t>
            </a:r>
            <a:r>
              <a:rPr lang="en-US" altLang="en-US" dirty="0" err="1">
                <a:latin typeface="Tahoma" panose="020B0604030504040204" pitchFamily="34" charset="0"/>
                <a:ea typeface="Tahoma" panose="020B0604030504040204" pitchFamily="34" charset="0"/>
                <a:cs typeface="Tahoma" panose="020B0604030504040204" pitchFamily="34" charset="0"/>
              </a:rPr>
              <a:t>Attrs</a:t>
            </a:r>
            <a:r>
              <a:rPr lang="en-US" altLang="en-US" dirty="0">
                <a:latin typeface="Tahoma" panose="020B0604030504040204" pitchFamily="34" charset="0"/>
                <a:ea typeface="Tahoma" panose="020B0604030504040204" pitchFamily="34" charset="0"/>
                <a:cs typeface="Tahoma" panose="020B0604030504040204" pitchFamily="34" charset="0"/>
              </a:rPr>
              <a:t>(L) = {k,a</a:t>
            </a:r>
            <a:r>
              <a:rPr lang="en-US" altLang="en-US" baseline="-25000" dirty="0">
                <a:latin typeface="Tahoma" panose="020B0604030504040204" pitchFamily="34" charset="0"/>
                <a:ea typeface="Tahoma" panose="020B0604030504040204" pitchFamily="34" charset="0"/>
                <a:cs typeface="Tahoma" panose="020B0604030504040204" pitchFamily="34" charset="0"/>
              </a:rPr>
              <a:t>1</a:t>
            </a:r>
            <a:r>
              <a:rPr lang="en-US" altLang="en-US" dirty="0">
                <a:latin typeface="Tahoma" panose="020B0604030504040204" pitchFamily="34" charset="0"/>
                <a:ea typeface="Tahoma" panose="020B0604030504040204" pitchFamily="34" charset="0"/>
                <a:cs typeface="Tahoma" panose="020B0604030504040204" pitchFamily="34" charset="0"/>
              </a:rPr>
              <a:t>,…a</a:t>
            </a:r>
            <a:r>
              <a:rPr lang="en-US" altLang="en-US" baseline="-25000" dirty="0">
                <a:latin typeface="Tahoma" panose="020B0604030504040204" pitchFamily="34" charset="0"/>
                <a:ea typeface="Tahoma" panose="020B0604030504040204" pitchFamily="34" charset="0"/>
                <a:cs typeface="Tahoma" panose="020B0604030504040204" pitchFamily="34" charset="0"/>
              </a:rPr>
              <a:t>n</a:t>
            </a:r>
            <a:r>
              <a:rPr lang="en-US" altLang="en-US" dirty="0">
                <a:latin typeface="Tahoma" panose="020B0604030504040204" pitchFamily="34" charset="0"/>
                <a:ea typeface="Tahoma" panose="020B0604030504040204" pitchFamily="34" charset="0"/>
                <a:cs typeface="Tahoma" panose="020B0604030504040204" pitchFamily="34" charset="0"/>
              </a:rPr>
              <a:t>} U {attributes of S</a:t>
            </a:r>
            <a:r>
              <a:rPr lang="en-US" altLang="en-US" baseline="-25000" dirty="0">
                <a:latin typeface="Tahoma" panose="020B0604030504040204" pitchFamily="34" charset="0"/>
                <a:ea typeface="Tahoma" panose="020B0604030504040204" pitchFamily="34" charset="0"/>
                <a:cs typeface="Tahoma" panose="020B0604030504040204" pitchFamily="34" charset="0"/>
              </a:rPr>
              <a:t>1</a:t>
            </a:r>
            <a:r>
              <a:rPr lang="en-US" altLang="en-US" dirty="0">
                <a:latin typeface="Tahoma" panose="020B0604030504040204" pitchFamily="34" charset="0"/>
                <a:ea typeface="Tahoma" panose="020B0604030504040204" pitchFamily="34" charset="0"/>
                <a:cs typeface="Tahoma" panose="020B0604030504040204" pitchFamily="34" charset="0"/>
              </a:rPr>
              <a:t>} U…U {attributes of </a:t>
            </a:r>
            <a:r>
              <a:rPr lang="en-US" altLang="en-US" dirty="0" err="1">
                <a:latin typeface="Tahoma" panose="020B0604030504040204" pitchFamily="34" charset="0"/>
                <a:ea typeface="Tahoma" panose="020B0604030504040204" pitchFamily="34" charset="0"/>
                <a:cs typeface="Tahoma" panose="020B0604030504040204" pitchFamily="34" charset="0"/>
              </a:rPr>
              <a:t>S</a:t>
            </a:r>
            <a:r>
              <a:rPr lang="en-US" altLang="en-US" baseline="-25000" dirty="0" err="1">
                <a:latin typeface="Tahoma" panose="020B0604030504040204" pitchFamily="34" charset="0"/>
                <a:ea typeface="Tahoma" panose="020B0604030504040204" pitchFamily="34" charset="0"/>
                <a:cs typeface="Tahoma" panose="020B0604030504040204" pitchFamily="34" charset="0"/>
              </a:rPr>
              <a:t>m</a:t>
            </a:r>
            <a:r>
              <a:rPr lang="en-US" altLang="en-US" dirty="0">
                <a:latin typeface="Tahoma" panose="020B0604030504040204" pitchFamily="34" charset="0"/>
                <a:ea typeface="Tahoma" panose="020B0604030504040204" pitchFamily="34" charset="0"/>
                <a:cs typeface="Tahoma" panose="020B0604030504040204" pitchFamily="34" charset="0"/>
              </a:rPr>
              <a:t>} U {t} and PK(L) = k. The attribute t is called a type (or discriminating) attribute that indicates the subclass to which each tuple belongs</a:t>
            </a:r>
          </a:p>
          <a:p>
            <a:pPr eaLnBrk="1" hangingPunct="1"/>
            <a:r>
              <a:rPr lang="en-US" altLang="en-US" sz="2400" dirty="0">
                <a:latin typeface="Tahoma" panose="020B0604030504040204" pitchFamily="34" charset="0"/>
                <a:ea typeface="Tahoma" panose="020B0604030504040204" pitchFamily="34" charset="0"/>
                <a:cs typeface="Tahoma" panose="020B0604030504040204" pitchFamily="34" charset="0"/>
              </a:rPr>
              <a:t>Option 8D: Single relation with multiple type attributes</a:t>
            </a:r>
          </a:p>
          <a:p>
            <a:pPr lvl="1" eaLnBrk="1" hangingPunct="1"/>
            <a:r>
              <a:rPr lang="en-US" altLang="en-US" dirty="0">
                <a:latin typeface="Tahoma" panose="020B0604030504040204" pitchFamily="34" charset="0"/>
                <a:ea typeface="Tahoma" panose="020B0604030504040204" pitchFamily="34" charset="0"/>
                <a:cs typeface="Tahoma" panose="020B0604030504040204" pitchFamily="34" charset="0"/>
              </a:rPr>
              <a:t>Create a single relation schema L with attributes </a:t>
            </a:r>
            <a:r>
              <a:rPr lang="en-US" altLang="en-US" dirty="0" err="1">
                <a:latin typeface="Tahoma" panose="020B0604030504040204" pitchFamily="34" charset="0"/>
                <a:ea typeface="Tahoma" panose="020B0604030504040204" pitchFamily="34" charset="0"/>
                <a:cs typeface="Tahoma" panose="020B0604030504040204" pitchFamily="34" charset="0"/>
              </a:rPr>
              <a:t>Attrs</a:t>
            </a:r>
            <a:r>
              <a:rPr lang="en-US" altLang="en-US" dirty="0">
                <a:latin typeface="Tahoma" panose="020B0604030504040204" pitchFamily="34" charset="0"/>
                <a:ea typeface="Tahoma" panose="020B0604030504040204" pitchFamily="34" charset="0"/>
                <a:cs typeface="Tahoma" panose="020B0604030504040204" pitchFamily="34" charset="0"/>
              </a:rPr>
              <a:t>(L) = {k,a</a:t>
            </a:r>
            <a:r>
              <a:rPr lang="en-US" altLang="en-US" baseline="-25000" dirty="0">
                <a:latin typeface="Tahoma" panose="020B0604030504040204" pitchFamily="34" charset="0"/>
                <a:ea typeface="Tahoma" panose="020B0604030504040204" pitchFamily="34" charset="0"/>
                <a:cs typeface="Tahoma" panose="020B0604030504040204" pitchFamily="34" charset="0"/>
              </a:rPr>
              <a:t>1</a:t>
            </a:r>
            <a:r>
              <a:rPr lang="en-US" altLang="en-US" dirty="0">
                <a:latin typeface="Tahoma" panose="020B0604030504040204" pitchFamily="34" charset="0"/>
                <a:ea typeface="Tahoma" panose="020B0604030504040204" pitchFamily="34" charset="0"/>
                <a:cs typeface="Tahoma" panose="020B0604030504040204" pitchFamily="34" charset="0"/>
              </a:rPr>
              <a:t>,…a</a:t>
            </a:r>
            <a:r>
              <a:rPr lang="en-US" altLang="en-US" baseline="-25000" dirty="0">
                <a:latin typeface="Tahoma" panose="020B0604030504040204" pitchFamily="34" charset="0"/>
                <a:ea typeface="Tahoma" panose="020B0604030504040204" pitchFamily="34" charset="0"/>
                <a:cs typeface="Tahoma" panose="020B0604030504040204" pitchFamily="34" charset="0"/>
              </a:rPr>
              <a:t>n</a:t>
            </a:r>
            <a:r>
              <a:rPr lang="en-US" altLang="en-US" dirty="0">
                <a:latin typeface="Tahoma" panose="020B0604030504040204" pitchFamily="34" charset="0"/>
                <a:ea typeface="Tahoma" panose="020B0604030504040204" pitchFamily="34" charset="0"/>
                <a:cs typeface="Tahoma" panose="020B0604030504040204" pitchFamily="34" charset="0"/>
              </a:rPr>
              <a:t>} U {attributes of S</a:t>
            </a:r>
            <a:r>
              <a:rPr lang="en-US" altLang="en-US" baseline="-25000" dirty="0">
                <a:latin typeface="Tahoma" panose="020B0604030504040204" pitchFamily="34" charset="0"/>
                <a:ea typeface="Tahoma" panose="020B0604030504040204" pitchFamily="34" charset="0"/>
                <a:cs typeface="Tahoma" panose="020B0604030504040204" pitchFamily="34" charset="0"/>
              </a:rPr>
              <a:t>1</a:t>
            </a:r>
            <a:r>
              <a:rPr lang="en-US" altLang="en-US" dirty="0">
                <a:latin typeface="Tahoma" panose="020B0604030504040204" pitchFamily="34" charset="0"/>
                <a:ea typeface="Tahoma" panose="020B0604030504040204" pitchFamily="34" charset="0"/>
                <a:cs typeface="Tahoma" panose="020B0604030504040204" pitchFamily="34" charset="0"/>
              </a:rPr>
              <a:t>} U…U {attributes of </a:t>
            </a:r>
            <a:r>
              <a:rPr lang="en-US" altLang="en-US" dirty="0" err="1">
                <a:latin typeface="Tahoma" panose="020B0604030504040204" pitchFamily="34" charset="0"/>
                <a:ea typeface="Tahoma" panose="020B0604030504040204" pitchFamily="34" charset="0"/>
                <a:cs typeface="Tahoma" panose="020B0604030504040204" pitchFamily="34" charset="0"/>
              </a:rPr>
              <a:t>S</a:t>
            </a:r>
            <a:r>
              <a:rPr lang="en-US" altLang="en-US" baseline="-25000" dirty="0" err="1">
                <a:latin typeface="Tahoma" panose="020B0604030504040204" pitchFamily="34" charset="0"/>
                <a:ea typeface="Tahoma" panose="020B0604030504040204" pitchFamily="34" charset="0"/>
                <a:cs typeface="Tahoma" panose="020B0604030504040204" pitchFamily="34" charset="0"/>
              </a:rPr>
              <a:t>m</a:t>
            </a:r>
            <a:r>
              <a:rPr lang="en-US" altLang="en-US" dirty="0">
                <a:latin typeface="Tahoma" panose="020B0604030504040204" pitchFamily="34" charset="0"/>
                <a:ea typeface="Tahoma" panose="020B0604030504040204" pitchFamily="34" charset="0"/>
                <a:cs typeface="Tahoma" panose="020B0604030504040204" pitchFamily="34" charset="0"/>
              </a:rPr>
              <a:t>} U {t</a:t>
            </a:r>
            <a:r>
              <a:rPr lang="en-US" altLang="en-US" baseline="-25000" dirty="0">
                <a:latin typeface="Tahoma" panose="020B0604030504040204" pitchFamily="34" charset="0"/>
                <a:ea typeface="Tahoma" panose="020B0604030504040204" pitchFamily="34" charset="0"/>
                <a:cs typeface="Tahoma" panose="020B0604030504040204" pitchFamily="34" charset="0"/>
              </a:rPr>
              <a:t>1</a:t>
            </a:r>
            <a:r>
              <a:rPr lang="en-US" altLang="en-US" dirty="0">
                <a:latin typeface="Tahoma" panose="020B0604030504040204" pitchFamily="34" charset="0"/>
                <a:ea typeface="Tahoma" panose="020B0604030504040204" pitchFamily="34" charset="0"/>
                <a:cs typeface="Tahoma" panose="020B0604030504040204" pitchFamily="34" charset="0"/>
              </a:rPr>
              <a:t>, t</a:t>
            </a:r>
            <a:r>
              <a:rPr lang="en-US" altLang="en-US" baseline="-25000" dirty="0">
                <a:latin typeface="Tahoma" panose="020B0604030504040204" pitchFamily="34" charset="0"/>
                <a:ea typeface="Tahoma" panose="020B0604030504040204" pitchFamily="34" charset="0"/>
                <a:cs typeface="Tahoma" panose="020B0604030504040204" pitchFamily="34" charset="0"/>
              </a:rPr>
              <a:t>2</a:t>
            </a:r>
            <a:r>
              <a:rPr lang="en-US" altLang="en-US" dirty="0">
                <a:latin typeface="Tahoma" panose="020B0604030504040204" pitchFamily="34" charset="0"/>
                <a:ea typeface="Tahoma" panose="020B0604030504040204" pitchFamily="34" charset="0"/>
                <a:cs typeface="Tahoma" panose="020B0604030504040204" pitchFamily="34" charset="0"/>
              </a:rPr>
              <a:t>,…,t</a:t>
            </a:r>
            <a:r>
              <a:rPr lang="en-US" altLang="en-US" baseline="-25000" dirty="0">
                <a:latin typeface="Tahoma" panose="020B0604030504040204" pitchFamily="34" charset="0"/>
                <a:ea typeface="Tahoma" panose="020B0604030504040204" pitchFamily="34" charset="0"/>
                <a:cs typeface="Tahoma" panose="020B0604030504040204" pitchFamily="34" charset="0"/>
              </a:rPr>
              <a:t>m</a:t>
            </a:r>
            <a:r>
              <a:rPr lang="en-US" altLang="en-US" dirty="0">
                <a:latin typeface="Tahoma" panose="020B0604030504040204" pitchFamily="34" charset="0"/>
                <a:ea typeface="Tahoma" panose="020B0604030504040204" pitchFamily="34" charset="0"/>
                <a:cs typeface="Tahoma" panose="020B0604030504040204" pitchFamily="34" charset="0"/>
              </a:rPr>
              <a:t>} and PK(L) = k. Each </a:t>
            </a:r>
            <a:r>
              <a:rPr lang="en-US" altLang="en-US" dirty="0" err="1">
                <a:latin typeface="Tahoma" panose="020B0604030504040204" pitchFamily="34" charset="0"/>
                <a:ea typeface="Tahoma" panose="020B0604030504040204" pitchFamily="34" charset="0"/>
                <a:cs typeface="Tahoma" panose="020B0604030504040204" pitchFamily="34" charset="0"/>
              </a:rPr>
              <a:t>t</a:t>
            </a:r>
            <a:r>
              <a:rPr lang="en-US" altLang="en-US" baseline="-25000" dirty="0" err="1">
                <a:latin typeface="Tahoma" panose="020B0604030504040204" pitchFamily="34" charset="0"/>
                <a:ea typeface="Tahoma" panose="020B0604030504040204" pitchFamily="34" charset="0"/>
                <a:cs typeface="Tahoma" panose="020B0604030504040204" pitchFamily="34" charset="0"/>
              </a:rPr>
              <a:t>i</a:t>
            </a:r>
            <a:r>
              <a:rPr lang="en-US" altLang="en-US" dirty="0">
                <a:latin typeface="Tahoma" panose="020B0604030504040204" pitchFamily="34" charset="0"/>
                <a:ea typeface="Tahoma" panose="020B0604030504040204" pitchFamily="34" charset="0"/>
                <a:cs typeface="Tahoma" panose="020B0604030504040204" pitchFamily="34" charset="0"/>
              </a:rPr>
              <a:t>, 1 &lt; I &lt; m, is a Boolean type attribute indicating whether a tuple belongs to the subclass S</a:t>
            </a:r>
            <a:r>
              <a:rPr lang="en-US" altLang="en-US" baseline="-25000" dirty="0">
                <a:latin typeface="Tahoma" panose="020B0604030504040204" pitchFamily="34" charset="0"/>
                <a:ea typeface="Tahoma" panose="020B0604030504040204" pitchFamily="34" charset="0"/>
                <a:cs typeface="Tahoma" panose="020B0604030504040204" pitchFamily="34" charset="0"/>
              </a:rPr>
              <a:t>i</a:t>
            </a:r>
            <a:r>
              <a:rPr lang="en-US" altLang="en-US" dirty="0">
                <a:latin typeface="Tahoma" panose="020B0604030504040204" pitchFamily="34" charset="0"/>
                <a:ea typeface="Tahoma" panose="020B0604030504040204" pitchFamily="34" charset="0"/>
                <a:cs typeface="Tahoma" panose="020B0604030504040204" pitchFamily="34" charset="0"/>
              </a:rPr>
              <a:t>.</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1871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100" b="1" kern="1200">
                <a:solidFill>
                  <a:srgbClr val="FFFFFF"/>
                </a:solidFill>
                <a:latin typeface="+mj-lt"/>
                <a:ea typeface="+mj-ea"/>
                <a:cs typeface="+mj-cs"/>
              </a:rPr>
              <a:t>FIGURE 4.4 EER diagram notation for an attribute-defined specialization on JobType.</a:t>
            </a:r>
          </a:p>
        </p:txBody>
      </p:sp>
      <p:pic>
        <p:nvPicPr>
          <p:cNvPr id="3" name="Picture 3">
            <a:extLst>
              <a:ext uri="{FF2B5EF4-FFF2-40B4-BE49-F238E27FC236}">
                <a16:creationId xmlns:a16="http://schemas.microsoft.com/office/drawing/2014/main" id="{9EB3EE87-3AD2-C28D-F167-EECDD8AA05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502428" y="511604"/>
            <a:ext cx="7225748" cy="5834791"/>
          </a:xfrm>
          <a:prstGeom prst="rect">
            <a:avLst/>
          </a:prstGeom>
        </p:spPr>
      </p:pic>
    </p:spTree>
    <p:extLst>
      <p:ext uri="{BB962C8B-B14F-4D97-AF65-F5344CB8AC3E}">
        <p14:creationId xmlns:p14="http://schemas.microsoft.com/office/powerpoint/2010/main" val="1896723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Mapping the EER schema in Figure 4.4 using option 8A </a:t>
            </a:r>
          </a:p>
        </p:txBody>
      </p:sp>
      <p:pic>
        <p:nvPicPr>
          <p:cNvPr id="3" name="Content Placeholder 2">
            <a:extLst>
              <a:ext uri="{FF2B5EF4-FFF2-40B4-BE49-F238E27FC236}">
                <a16:creationId xmlns:a16="http://schemas.microsoft.com/office/drawing/2014/main" id="{0193422C-17C3-3C7F-856F-B1838634F8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019383"/>
            <a:ext cx="10515600" cy="257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919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Mapping the EER schema in Figure 4.4 using option 8C</a:t>
            </a:r>
          </a:p>
        </p:txBody>
      </p:sp>
      <p:pic>
        <p:nvPicPr>
          <p:cNvPr id="3" name="Picture 3">
            <a:extLst>
              <a:ext uri="{FF2B5EF4-FFF2-40B4-BE49-F238E27FC236}">
                <a16:creationId xmlns:a16="http://schemas.microsoft.com/office/drawing/2014/main" id="{65009D0F-C31A-1C41-8829-18813A8341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921197"/>
            <a:ext cx="10515600" cy="77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292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lowchart: Document 3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000" b="1" kern="1200">
                <a:solidFill>
                  <a:srgbClr val="FFFFFF"/>
                </a:solidFill>
                <a:latin typeface="+mj-lt"/>
                <a:ea typeface="+mj-ea"/>
                <a:cs typeface="+mj-cs"/>
              </a:rPr>
              <a:t>FIGURE 4.3 (b) Generalizing CAR and TRUCK into the superclass VEHICLE.</a:t>
            </a:r>
          </a:p>
        </p:txBody>
      </p:sp>
      <p:pic>
        <p:nvPicPr>
          <p:cNvPr id="3" name="Content Placeholder 2" descr="fig04_03.jpg">
            <a:extLst>
              <a:ext uri="{FF2B5EF4-FFF2-40B4-BE49-F238E27FC236}">
                <a16:creationId xmlns:a16="http://schemas.microsoft.com/office/drawing/2014/main" id="{3E9E0CC4-A825-AE26-5F61-54D41C1A03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207933" y="1115014"/>
            <a:ext cx="7347537" cy="46289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6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Mapping the EER schema in Figure 4.3b using option 8B.</a:t>
            </a:r>
          </a:p>
        </p:txBody>
      </p:sp>
      <p:pic>
        <p:nvPicPr>
          <p:cNvPr id="3" name="Picture 3">
            <a:extLst>
              <a:ext uri="{FF2B5EF4-FFF2-40B4-BE49-F238E27FC236}">
                <a16:creationId xmlns:a16="http://schemas.microsoft.com/office/drawing/2014/main" id="{84568B08-475D-ED50-E6E0-B0EF9D8A8F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893719"/>
            <a:ext cx="10515600" cy="282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3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Relational Model Introduction</a:t>
            </a:r>
          </a:p>
        </p:txBody>
      </p:sp>
      <p:sp>
        <p:nvSpPr>
          <p:cNvPr id="27" name="Content Placeholder 2">
            <a:extLst>
              <a:ext uri="{FF2B5EF4-FFF2-40B4-BE49-F238E27FC236}">
                <a16:creationId xmlns:a16="http://schemas.microsoft.com/office/drawing/2014/main" id="{8B5D5CA4-D3A5-4AC0-4CC7-28789265C84E}"/>
              </a:ext>
            </a:extLst>
          </p:cNvPr>
          <p:cNvSpPr>
            <a:spLocks noGrp="1"/>
          </p:cNvSpPr>
          <p:nvPr>
            <p:ph idx="1"/>
          </p:nvPr>
        </p:nvSpPr>
        <p:spPr>
          <a:xfrm>
            <a:off x="838200" y="2438400"/>
            <a:ext cx="10515600" cy="3738562"/>
          </a:xfrm>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 relational model represents the database as a collection of relations.</a:t>
            </a:r>
          </a:p>
          <a:p>
            <a:r>
              <a:rPr lang="en-US" sz="2400" dirty="0">
                <a:latin typeface="Tahoma" panose="020B0604030504040204" pitchFamily="34" charset="0"/>
                <a:ea typeface="Tahoma" panose="020B0604030504040204" pitchFamily="34" charset="0"/>
                <a:cs typeface="Tahoma" panose="020B0604030504040204" pitchFamily="34" charset="0"/>
              </a:rPr>
              <a:t> Informally, each relation resembles a table of values</a:t>
            </a:r>
          </a:p>
          <a:p>
            <a:r>
              <a:rPr lang="en-US" sz="2400" dirty="0">
                <a:latin typeface="Tahoma" panose="020B0604030504040204" pitchFamily="34" charset="0"/>
                <a:ea typeface="Tahoma" panose="020B0604030504040204" pitchFamily="34" charset="0"/>
                <a:cs typeface="Tahoma" panose="020B0604030504040204" pitchFamily="34" charset="0"/>
              </a:rPr>
              <a:t>When a relation is thought of as a table of values, each row in the table represents a collection of related data values.</a:t>
            </a:r>
          </a:p>
          <a:p>
            <a:r>
              <a:rPr lang="en-US" sz="2400" dirty="0">
                <a:latin typeface="Tahoma" panose="020B0604030504040204" pitchFamily="34" charset="0"/>
                <a:ea typeface="Tahoma" panose="020B0604030504040204" pitchFamily="34" charset="0"/>
                <a:cs typeface="Tahoma" panose="020B0604030504040204" pitchFamily="34" charset="0"/>
              </a:rPr>
              <a:t>The table name and column names are used to help to interpret the meaning of the values in each row.</a:t>
            </a:r>
          </a:p>
        </p:txBody>
      </p:sp>
    </p:spTree>
    <p:extLst>
      <p:ext uri="{BB962C8B-B14F-4D97-AF65-F5344CB8AC3E}">
        <p14:creationId xmlns:p14="http://schemas.microsoft.com/office/powerpoint/2010/main" val="1042624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3400" b="1" kern="1200">
                <a:solidFill>
                  <a:schemeClr val="bg1"/>
                </a:solidFill>
                <a:latin typeface="+mj-lt"/>
                <a:ea typeface="+mj-ea"/>
                <a:cs typeface="+mj-cs"/>
              </a:rPr>
              <a:t>FIGURE 4.5 An overlapping (non-disjoint) specialization. </a:t>
            </a:r>
          </a:p>
        </p:txBody>
      </p:sp>
      <p:pic>
        <p:nvPicPr>
          <p:cNvPr id="3" name="Content Placeholder 2" descr="fig04_05.jpg">
            <a:extLst>
              <a:ext uri="{FF2B5EF4-FFF2-40B4-BE49-F238E27FC236}">
                <a16:creationId xmlns:a16="http://schemas.microsoft.com/office/drawing/2014/main" id="{8FA76273-8209-D585-B823-29CC01D595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2513164"/>
            <a:ext cx="10515599" cy="34175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351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Mapping Figure 4.5 using option 8D with Boolean type fields </a:t>
            </a:r>
            <a:r>
              <a:rPr lang="en-US" sz="4600" b="1" dirty="0" err="1">
                <a:solidFill>
                  <a:srgbClr val="FFFFFF"/>
                </a:solidFill>
                <a:latin typeface="Tahoma" panose="020B0604030504040204" pitchFamily="34" charset="0"/>
                <a:ea typeface="Tahoma" panose="020B0604030504040204" pitchFamily="34" charset="0"/>
                <a:cs typeface="Tahoma" panose="020B0604030504040204" pitchFamily="34" charset="0"/>
              </a:rPr>
              <a:t>Mflag</a:t>
            </a:r>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 and </a:t>
            </a:r>
            <a:r>
              <a:rPr lang="en-US" sz="4600" b="1" dirty="0" err="1">
                <a:solidFill>
                  <a:srgbClr val="FFFFFF"/>
                </a:solidFill>
                <a:latin typeface="Tahoma" panose="020B0604030504040204" pitchFamily="34" charset="0"/>
                <a:ea typeface="Tahoma" panose="020B0604030504040204" pitchFamily="34" charset="0"/>
                <a:cs typeface="Tahoma" panose="020B0604030504040204" pitchFamily="34" charset="0"/>
              </a:rPr>
              <a:t>Pflag</a:t>
            </a:r>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pic>
        <p:nvPicPr>
          <p:cNvPr id="3" name="Picture 3">
            <a:extLst>
              <a:ext uri="{FF2B5EF4-FFF2-40B4-BE49-F238E27FC236}">
                <a16:creationId xmlns:a16="http://schemas.microsoft.com/office/drawing/2014/main" id="{B7CED371-5C12-E3A2-DAC2-9172D05906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9854" y="3733597"/>
            <a:ext cx="10515600" cy="65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898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Different Options for Mapping Generalization Hierarchies</a:t>
            </a:r>
          </a:p>
        </p:txBody>
      </p:sp>
      <p:sp>
        <p:nvSpPr>
          <p:cNvPr id="27" name="Content Placeholder 2">
            <a:extLst>
              <a:ext uri="{FF2B5EF4-FFF2-40B4-BE49-F238E27FC236}">
                <a16:creationId xmlns:a16="http://schemas.microsoft.com/office/drawing/2014/main" id="{8B5D5CA4-D3A5-4AC0-4CC7-28789265C84E}"/>
              </a:ext>
            </a:extLst>
          </p:cNvPr>
          <p:cNvSpPr>
            <a:spLocks noGrp="1"/>
          </p:cNvSpPr>
          <p:nvPr>
            <p:ph idx="1"/>
          </p:nvPr>
        </p:nvSpPr>
        <p:spPr>
          <a:xfrm>
            <a:off x="838200" y="2438400"/>
            <a:ext cx="10515600" cy="3738562"/>
          </a:xfrm>
        </p:spPr>
        <p:txBody>
          <a:bodyPr>
            <a:normAutofit/>
          </a:bodyPr>
          <a:lstStyle/>
          <a:p>
            <a:r>
              <a:rPr lang="en-US" altLang="en-US" sz="2400" b="1" dirty="0">
                <a:latin typeface="Tahoma" panose="020B0604030504040204" pitchFamily="34" charset="0"/>
                <a:ea typeface="Tahoma" panose="020B0604030504040204" pitchFamily="34" charset="0"/>
                <a:cs typeface="Tahoma" panose="020B0604030504040204" pitchFamily="34" charset="0"/>
              </a:rPr>
              <a:t>Next </a:t>
            </a:r>
            <a:r>
              <a:rPr lang="en-US" altLang="en-US" sz="2400" b="1" dirty="0" err="1">
                <a:latin typeface="Tahoma" panose="020B0604030504040204" pitchFamily="34" charset="0"/>
                <a:ea typeface="Tahoma" panose="020B0604030504040204" pitchFamily="34" charset="0"/>
                <a:cs typeface="Tahoma" panose="020B0604030504040204" pitchFamily="34" charset="0"/>
              </a:rPr>
              <a:t>Slide:Figure</a:t>
            </a:r>
            <a:r>
              <a:rPr lang="en-US" altLang="en-US" sz="2400" b="1" dirty="0">
                <a:latin typeface="Tahoma" panose="020B0604030504040204" pitchFamily="34" charset="0"/>
                <a:ea typeface="Tahoma" panose="020B0604030504040204" pitchFamily="34" charset="0"/>
                <a:cs typeface="Tahoma" panose="020B0604030504040204" pitchFamily="34" charset="0"/>
              </a:rPr>
              <a:t> 9.5   </a:t>
            </a:r>
            <a:r>
              <a:rPr lang="en-US" altLang="en-US" sz="2400" dirty="0">
                <a:latin typeface="Tahoma" panose="020B0604030504040204" pitchFamily="34" charset="0"/>
                <a:ea typeface="Tahoma" panose="020B0604030504040204" pitchFamily="34" charset="0"/>
                <a:cs typeface="Tahoma" panose="020B0604030504040204" pitchFamily="34" charset="0"/>
              </a:rPr>
              <a:t>Options for mapping specialization or generalization. (a) Mapping the EER schema in Figure 4.4 using option 8A. </a:t>
            </a:r>
          </a:p>
          <a:p>
            <a:r>
              <a:rPr lang="en-US" altLang="en-US" sz="2400" dirty="0">
                <a:latin typeface="Tahoma" panose="020B0604030504040204" pitchFamily="34" charset="0"/>
                <a:ea typeface="Tahoma" panose="020B0604030504040204" pitchFamily="34" charset="0"/>
                <a:cs typeface="Tahoma" panose="020B0604030504040204" pitchFamily="34" charset="0"/>
              </a:rPr>
              <a:t>(b) Mapping the EER schema in Figure 4.3(b) using option 8B. </a:t>
            </a:r>
          </a:p>
          <a:p>
            <a:r>
              <a:rPr lang="en-US" altLang="en-US" sz="2400" dirty="0">
                <a:latin typeface="Tahoma" panose="020B0604030504040204" pitchFamily="34" charset="0"/>
                <a:ea typeface="Tahoma" panose="020B0604030504040204" pitchFamily="34" charset="0"/>
                <a:cs typeface="Tahoma" panose="020B0604030504040204" pitchFamily="34" charset="0"/>
              </a:rPr>
              <a:t>(c) Mapping the EER schema in Figure 4.4 using option 8C. </a:t>
            </a:r>
          </a:p>
          <a:p>
            <a:r>
              <a:rPr lang="en-US" altLang="en-US" sz="2400" dirty="0">
                <a:latin typeface="Tahoma" panose="020B0604030504040204" pitchFamily="34" charset="0"/>
                <a:ea typeface="Tahoma" panose="020B0604030504040204" pitchFamily="34" charset="0"/>
                <a:cs typeface="Tahoma" panose="020B0604030504040204" pitchFamily="34" charset="0"/>
              </a:rPr>
              <a:t>(d) Mapping Figure 4.5 using option 8D with Boolean type fields </a:t>
            </a:r>
            <a:r>
              <a:rPr lang="en-US" altLang="en-US" sz="2400" dirty="0" err="1">
                <a:latin typeface="Tahoma" panose="020B0604030504040204" pitchFamily="34" charset="0"/>
                <a:ea typeface="Tahoma" panose="020B0604030504040204" pitchFamily="34" charset="0"/>
                <a:cs typeface="Tahoma" panose="020B0604030504040204" pitchFamily="34" charset="0"/>
              </a:rPr>
              <a:t>Mflag</a:t>
            </a:r>
            <a:r>
              <a:rPr lang="en-US" altLang="en-US" sz="2400" dirty="0">
                <a:latin typeface="Tahoma" panose="020B0604030504040204" pitchFamily="34" charset="0"/>
                <a:ea typeface="Tahoma" panose="020B0604030504040204" pitchFamily="34" charset="0"/>
                <a:cs typeface="Tahoma" panose="020B0604030504040204" pitchFamily="34" charset="0"/>
              </a:rPr>
              <a:t> and </a:t>
            </a:r>
            <a:r>
              <a:rPr lang="en-US" altLang="en-US" sz="2400" dirty="0" err="1">
                <a:latin typeface="Tahoma" panose="020B0604030504040204" pitchFamily="34" charset="0"/>
                <a:ea typeface="Tahoma" panose="020B0604030504040204" pitchFamily="34" charset="0"/>
                <a:cs typeface="Tahoma" panose="020B0604030504040204" pitchFamily="34" charset="0"/>
              </a:rPr>
              <a:t>Pflag</a:t>
            </a:r>
            <a:r>
              <a:rPr lang="en-US" altLang="en-US" sz="2400" dirty="0">
                <a:latin typeface="Tahoma" panose="020B0604030504040204" pitchFamily="34" charset="0"/>
                <a:ea typeface="Tahoma" panose="020B0604030504040204" pitchFamily="34" charset="0"/>
                <a:cs typeface="Tahoma" panose="020B0604030504040204" pitchFamily="34" charset="0"/>
              </a:rPr>
              <a:t>.</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3364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100" b="1" kern="1200">
                <a:solidFill>
                  <a:srgbClr val="FFFFFF"/>
                </a:solidFill>
                <a:latin typeface="+mj-lt"/>
                <a:ea typeface="+mj-ea"/>
                <a:cs typeface="+mj-cs"/>
              </a:rPr>
              <a:t>Fig. 9.5: Different Options for Mapping Generalization Hierarchies - summary</a:t>
            </a:r>
          </a:p>
        </p:txBody>
      </p:sp>
      <p:pic>
        <p:nvPicPr>
          <p:cNvPr id="3" name="Content Placeholder 2" descr="fig09_05.jpg">
            <a:extLst>
              <a:ext uri="{FF2B5EF4-FFF2-40B4-BE49-F238E27FC236}">
                <a16:creationId xmlns:a16="http://schemas.microsoft.com/office/drawing/2014/main" id="{D7CA93A6-C20E-3DAD-7807-35CC84EA24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502428" y="1586435"/>
            <a:ext cx="7225748" cy="3685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528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Mapping EER Model Constructs to Relations (contd.)</a:t>
            </a:r>
          </a:p>
        </p:txBody>
      </p:sp>
      <p:sp>
        <p:nvSpPr>
          <p:cNvPr id="27" name="Content Placeholder 2">
            <a:extLst>
              <a:ext uri="{FF2B5EF4-FFF2-40B4-BE49-F238E27FC236}">
                <a16:creationId xmlns:a16="http://schemas.microsoft.com/office/drawing/2014/main" id="{8B5D5CA4-D3A5-4AC0-4CC7-28789265C84E}"/>
              </a:ext>
            </a:extLst>
          </p:cNvPr>
          <p:cNvSpPr>
            <a:spLocks noGrp="1"/>
          </p:cNvSpPr>
          <p:nvPr>
            <p:ph idx="1"/>
          </p:nvPr>
        </p:nvSpPr>
        <p:spPr>
          <a:xfrm>
            <a:off x="838200" y="2438400"/>
            <a:ext cx="10515600" cy="3738562"/>
          </a:xfrm>
        </p:spPr>
        <p:txBody>
          <a:bodyPr>
            <a:normAutofit/>
          </a:bodyPr>
          <a:lstStyle/>
          <a:p>
            <a:pPr eaLnBrk="1" hangingPunct="1"/>
            <a:r>
              <a:rPr lang="en-US" altLang="en-US" sz="2400" dirty="0">
                <a:latin typeface="Tahoma" panose="020B0604030504040204" pitchFamily="34" charset="0"/>
                <a:ea typeface="Tahoma" panose="020B0604030504040204" pitchFamily="34" charset="0"/>
                <a:cs typeface="Tahoma" panose="020B0604030504040204" pitchFamily="34" charset="0"/>
              </a:rPr>
              <a:t>Mapping of Shared Subclasses (Multiple Inheritance)</a:t>
            </a:r>
          </a:p>
          <a:p>
            <a:pPr lvl="1" eaLnBrk="1" hangingPunct="1"/>
            <a:r>
              <a:rPr lang="en-US" altLang="en-US" dirty="0">
                <a:latin typeface="Tahoma" panose="020B0604030504040204" pitchFamily="34" charset="0"/>
                <a:ea typeface="Tahoma" panose="020B0604030504040204" pitchFamily="34" charset="0"/>
                <a:cs typeface="Tahoma" panose="020B0604030504040204" pitchFamily="34" charset="0"/>
              </a:rPr>
              <a:t>A shared subclass, such as STUDENT_ASSISTANT, is a subclass of several classes, indicating multiple inheritance. These classes must all have the same key attribute; otherwise, the shared subclass would be modeled as a category.</a:t>
            </a:r>
          </a:p>
          <a:p>
            <a:pPr lvl="1" eaLnBrk="1" hangingPunct="1"/>
            <a:r>
              <a:rPr lang="en-US" altLang="en-US" dirty="0">
                <a:latin typeface="Tahoma" panose="020B0604030504040204" pitchFamily="34" charset="0"/>
                <a:ea typeface="Tahoma" panose="020B0604030504040204" pitchFamily="34" charset="0"/>
                <a:cs typeface="Tahoma" panose="020B0604030504040204" pitchFamily="34" charset="0"/>
              </a:rPr>
              <a:t>We can apply any of the options discussed in Step 8 to a shared subclass, subject to the restriction discussed in Step 8 of the mapping algorithm. Below both 8C and 8D are used for the shared class STUDENT_ASSISTANT.</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1934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100" b="1" kern="1200">
                <a:solidFill>
                  <a:srgbClr val="FFFFFF"/>
                </a:solidFill>
                <a:latin typeface="+mj-lt"/>
                <a:ea typeface="+mj-ea"/>
                <a:cs typeface="+mj-cs"/>
              </a:rPr>
              <a:t>FIGURE 4.7 A specialization lattice with multiple inheritance for a UNIVERSITY database.</a:t>
            </a:r>
          </a:p>
        </p:txBody>
      </p:sp>
      <p:pic>
        <p:nvPicPr>
          <p:cNvPr id="3" name="Picture 3">
            <a:extLst>
              <a:ext uri="{FF2B5EF4-FFF2-40B4-BE49-F238E27FC236}">
                <a16:creationId xmlns:a16="http://schemas.microsoft.com/office/drawing/2014/main" id="{5A14C1F4-F117-0085-03BE-01C81C82B4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545948" y="467208"/>
            <a:ext cx="5138708" cy="5923584"/>
          </a:xfrm>
          <a:prstGeom prst="rect">
            <a:avLst/>
          </a:prstGeom>
        </p:spPr>
      </p:pic>
    </p:spTree>
    <p:extLst>
      <p:ext uri="{BB962C8B-B14F-4D97-AF65-F5344CB8AC3E}">
        <p14:creationId xmlns:p14="http://schemas.microsoft.com/office/powerpoint/2010/main" val="971516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FIGURE 9.6 Mapping the EER specialization lattice in Figure 4.7 using multiple options.</a:t>
            </a:r>
          </a:p>
        </p:txBody>
      </p:sp>
      <p:pic>
        <p:nvPicPr>
          <p:cNvPr id="3" name="Content Placeholder 2" descr="fig09_06.jpg">
            <a:extLst>
              <a:ext uri="{FF2B5EF4-FFF2-40B4-BE49-F238E27FC236}">
                <a16:creationId xmlns:a16="http://schemas.microsoft.com/office/drawing/2014/main" id="{6929B6F9-0BF9-8359-FF81-F81566666A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2108" y="2276476"/>
            <a:ext cx="9897761" cy="4216400"/>
          </a:xfrm>
          <a:noFill/>
        </p:spPr>
      </p:pic>
    </p:spTree>
    <p:extLst>
      <p:ext uri="{BB962C8B-B14F-4D97-AF65-F5344CB8AC3E}">
        <p14:creationId xmlns:p14="http://schemas.microsoft.com/office/powerpoint/2010/main" val="220449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Mapping EER Model Constructs to Relations (contd.)</a:t>
            </a:r>
          </a:p>
        </p:txBody>
      </p:sp>
      <p:sp>
        <p:nvSpPr>
          <p:cNvPr id="27" name="Content Placeholder 2">
            <a:extLst>
              <a:ext uri="{FF2B5EF4-FFF2-40B4-BE49-F238E27FC236}">
                <a16:creationId xmlns:a16="http://schemas.microsoft.com/office/drawing/2014/main" id="{8B5D5CA4-D3A5-4AC0-4CC7-28789265C84E}"/>
              </a:ext>
            </a:extLst>
          </p:cNvPr>
          <p:cNvSpPr>
            <a:spLocks noGrp="1"/>
          </p:cNvSpPr>
          <p:nvPr>
            <p:ph idx="1"/>
          </p:nvPr>
        </p:nvSpPr>
        <p:spPr>
          <a:xfrm>
            <a:off x="838200" y="2438400"/>
            <a:ext cx="10515600" cy="3738562"/>
          </a:xfrm>
        </p:spPr>
        <p:txBody>
          <a:bodyPr>
            <a:normAutofit/>
          </a:bodyPr>
          <a:lstStyle/>
          <a:p>
            <a:pPr eaLnBrk="1" hangingPunct="1">
              <a:lnSpc>
                <a:spcPct val="90000"/>
              </a:lnSpc>
            </a:pPr>
            <a:r>
              <a:rPr lang="en-US" altLang="en-US" b="1" dirty="0"/>
              <a:t>Step 9: Mapping of Union Types (Categories).</a:t>
            </a:r>
          </a:p>
          <a:p>
            <a:pPr lvl="1" eaLnBrk="1" hangingPunct="1">
              <a:lnSpc>
                <a:spcPct val="90000"/>
              </a:lnSpc>
            </a:pPr>
            <a:r>
              <a:rPr lang="en-US" altLang="en-US" dirty="0"/>
              <a:t>For mapping a category whose defining superclass have different keys, it is customary to specify a new key attribute, called a surrogate key, when creating a relation to correspond to the category. </a:t>
            </a:r>
          </a:p>
          <a:p>
            <a:pPr lvl="1" eaLnBrk="1" hangingPunct="1">
              <a:lnSpc>
                <a:spcPct val="90000"/>
              </a:lnSpc>
            </a:pPr>
            <a:r>
              <a:rPr lang="en-US" altLang="en-US" dirty="0"/>
              <a:t>In the example below we can create a relation OWNER to correspond to the OWNER category and include any attributes of the category in this relation. The primary key of the OWNER relation is the surrogate key, which we called </a:t>
            </a:r>
            <a:r>
              <a:rPr lang="en-US" altLang="en-US" dirty="0" err="1"/>
              <a:t>OwnerId</a:t>
            </a:r>
            <a:r>
              <a:rPr lang="en-US" altLang="en-US" dirty="0"/>
              <a:t>.</a:t>
            </a:r>
          </a:p>
          <a:p>
            <a:endParaRPr lang="en-US" sz="2000" dirty="0"/>
          </a:p>
        </p:txBody>
      </p:sp>
    </p:spTree>
    <p:extLst>
      <p:ext uri="{BB962C8B-B14F-4D97-AF65-F5344CB8AC3E}">
        <p14:creationId xmlns:p14="http://schemas.microsoft.com/office/powerpoint/2010/main" val="1368794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fontScale="90000"/>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FIGURE 4.8 Two categories (union types): OWNER and REGISTERED_VEHICLE.</a:t>
            </a:r>
          </a:p>
        </p:txBody>
      </p:sp>
      <p:pic>
        <p:nvPicPr>
          <p:cNvPr id="3" name="Picture 3">
            <a:extLst>
              <a:ext uri="{FF2B5EF4-FFF2-40B4-BE49-F238E27FC236}">
                <a16:creationId xmlns:a16="http://schemas.microsoft.com/office/drawing/2014/main" id="{AC66511B-88E1-941D-59B8-271D989B1B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40891" y="2438400"/>
            <a:ext cx="2710217" cy="3738563"/>
          </a:xfrm>
        </p:spPr>
      </p:pic>
    </p:spTree>
    <p:extLst>
      <p:ext uri="{BB962C8B-B14F-4D97-AF65-F5344CB8AC3E}">
        <p14:creationId xmlns:p14="http://schemas.microsoft.com/office/powerpoint/2010/main" val="1856502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400" b="1" kern="1200">
                <a:solidFill>
                  <a:srgbClr val="FFFFFF"/>
                </a:solidFill>
                <a:latin typeface="+mj-lt"/>
                <a:ea typeface="+mj-ea"/>
                <a:cs typeface="+mj-cs"/>
              </a:rPr>
              <a:t>FIGURE 9.7 Mapping the EER categories (union types) in Figure 4.8 to relations.</a:t>
            </a:r>
          </a:p>
        </p:txBody>
      </p:sp>
      <p:pic>
        <p:nvPicPr>
          <p:cNvPr id="3" name="Content Placeholder 2" descr="fig09_07.jpg">
            <a:extLst>
              <a:ext uri="{FF2B5EF4-FFF2-40B4-BE49-F238E27FC236}">
                <a16:creationId xmlns:a16="http://schemas.microsoft.com/office/drawing/2014/main" id="{4BBB6ED4-DBAB-44FD-90C4-C2F45DF0D4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738463" y="467208"/>
            <a:ext cx="4753677" cy="59235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604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Example of a Relation</a:t>
            </a:r>
          </a:p>
        </p:txBody>
      </p:sp>
      <p:pic>
        <p:nvPicPr>
          <p:cNvPr id="3" name="Picture 6" descr="fig05_01">
            <a:extLst>
              <a:ext uri="{FF2B5EF4-FFF2-40B4-BE49-F238E27FC236}">
                <a16:creationId xmlns:a16="http://schemas.microsoft.com/office/drawing/2014/main" id="{D153F94C-9F3B-37D7-13A3-2516F08686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0401" y="2438400"/>
            <a:ext cx="10311197"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985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1146879" y="998002"/>
            <a:ext cx="3182940" cy="1471959"/>
          </a:xfrm>
        </p:spPr>
        <p:txBody>
          <a:bodyPr>
            <a:normAutofit/>
          </a:bodyPr>
          <a:lstStyle/>
          <a:p>
            <a:r>
              <a:rPr lang="en-US" altLang="en-US" sz="3600" b="1">
                <a:solidFill>
                  <a:srgbClr val="FFFFFF"/>
                </a:solidFill>
              </a:rPr>
              <a:t>Mapping Exercise-1</a:t>
            </a:r>
            <a:endParaRPr lang="en-US" sz="3600" b="1">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4">
            <a:extLst>
              <a:ext uri="{FF2B5EF4-FFF2-40B4-BE49-F238E27FC236}">
                <a16:creationId xmlns:a16="http://schemas.microsoft.com/office/drawing/2014/main" id="{023634D0-FA1C-90C6-2CC0-0C59116252CB}"/>
              </a:ext>
            </a:extLst>
          </p:cNvPr>
          <p:cNvSpPr>
            <a:spLocks noGrp="1" noChangeArrowheads="1"/>
          </p:cNvSpPr>
          <p:nvPr>
            <p:ph idx="1"/>
          </p:nvPr>
        </p:nvSpPr>
        <p:spPr>
          <a:xfrm>
            <a:off x="1139635" y="2546161"/>
            <a:ext cx="3200451" cy="2985929"/>
          </a:xfrm>
        </p:spPr>
        <p:txBody>
          <a:bodyPr anchor="t">
            <a:normAutofit/>
          </a:bodyPr>
          <a:lstStyle/>
          <a:p>
            <a:pPr eaLnBrk="1" hangingPunct="1">
              <a:buFont typeface="Wingdings" pitchFamily="2" charset="2"/>
              <a:buNone/>
            </a:pPr>
            <a:r>
              <a:rPr lang="en-US" altLang="en-US" sz="2400" dirty="0">
                <a:solidFill>
                  <a:srgbClr val="FEFFFF"/>
                </a:solidFill>
              </a:rPr>
              <a:t>Exercise 9.4 : Map this schema into a set of relations.</a:t>
            </a:r>
            <a:endParaRPr lang="en-US" altLang="en-US" sz="2400" b="1" dirty="0">
              <a:solidFill>
                <a:srgbClr val="FEFFFF"/>
              </a:solidFill>
            </a:endParaRPr>
          </a:p>
          <a:p>
            <a:pPr eaLnBrk="1" hangingPunct="1">
              <a:buFont typeface="Wingdings" pitchFamily="2" charset="2"/>
              <a:buNone/>
            </a:pPr>
            <a:endParaRPr lang="en-US" altLang="en-US" sz="2400" dirty="0">
              <a:solidFill>
                <a:srgbClr val="FEFFFF"/>
              </a:solidFill>
            </a:endParaRPr>
          </a:p>
          <a:p>
            <a:pPr eaLnBrk="1" hangingPunct="1">
              <a:buFont typeface="Wingdings" pitchFamily="2" charset="2"/>
              <a:buNone/>
            </a:pPr>
            <a:endParaRPr lang="en-US" altLang="en-US" sz="2400" dirty="0">
              <a:solidFill>
                <a:srgbClr val="FEFFFF"/>
              </a:solidFill>
            </a:endParaRPr>
          </a:p>
        </p:txBody>
      </p:sp>
      <p:pic>
        <p:nvPicPr>
          <p:cNvPr id="5" name="Picture 2">
            <a:extLst>
              <a:ext uri="{FF2B5EF4-FFF2-40B4-BE49-F238E27FC236}">
                <a16:creationId xmlns:a16="http://schemas.microsoft.com/office/drawing/2014/main" id="{4F97E9F4-68BD-CEFC-2763-B32BD922F21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98268" y="1160438"/>
            <a:ext cx="6539075" cy="47355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171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1146879" y="998002"/>
            <a:ext cx="3182940" cy="1471959"/>
          </a:xfrm>
        </p:spPr>
        <p:txBody>
          <a:bodyPr>
            <a:normAutofit/>
          </a:bodyPr>
          <a:lstStyle/>
          <a:p>
            <a:r>
              <a:rPr lang="en-US" altLang="en-US" sz="3600" b="1" dirty="0">
                <a:solidFill>
                  <a:srgbClr val="FFFFFF"/>
                </a:solidFill>
              </a:rPr>
              <a:t>Mapping Exercise-2</a:t>
            </a:r>
            <a:endParaRPr lang="en-US" sz="36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4">
            <a:extLst>
              <a:ext uri="{FF2B5EF4-FFF2-40B4-BE49-F238E27FC236}">
                <a16:creationId xmlns:a16="http://schemas.microsoft.com/office/drawing/2014/main" id="{023634D0-FA1C-90C6-2CC0-0C59116252CB}"/>
              </a:ext>
            </a:extLst>
          </p:cNvPr>
          <p:cNvSpPr>
            <a:spLocks noGrp="1" noChangeArrowheads="1"/>
          </p:cNvSpPr>
          <p:nvPr>
            <p:ph idx="1"/>
          </p:nvPr>
        </p:nvSpPr>
        <p:spPr>
          <a:xfrm>
            <a:off x="1139635" y="2546161"/>
            <a:ext cx="3200451" cy="2985929"/>
          </a:xfrm>
        </p:spPr>
        <p:txBody>
          <a:bodyPr anchor="t">
            <a:normAutofit/>
          </a:bodyPr>
          <a:lstStyle/>
          <a:p>
            <a:pPr>
              <a:spcBef>
                <a:spcPct val="0"/>
              </a:spcBef>
              <a:buClrTx/>
              <a:buSzTx/>
              <a:buFontTx/>
              <a:buNone/>
            </a:pPr>
            <a:r>
              <a:rPr lang="en-US" altLang="en-US" sz="2400" b="1" dirty="0">
                <a:solidFill>
                  <a:srgbClr val="990033"/>
                </a:solidFill>
              </a:rPr>
              <a:t>FIGURE 9.9</a:t>
            </a:r>
          </a:p>
          <a:p>
            <a:pPr>
              <a:spcBef>
                <a:spcPct val="0"/>
              </a:spcBef>
              <a:buClrTx/>
              <a:buSzTx/>
              <a:buFontTx/>
              <a:buNone/>
            </a:pPr>
            <a:r>
              <a:rPr lang="en-US" altLang="en-US" sz="2400" dirty="0">
                <a:solidFill>
                  <a:srgbClr val="990033"/>
                </a:solidFill>
              </a:rPr>
              <a:t>EER diagram for a car dealer</a:t>
            </a:r>
            <a:endParaRPr lang="en-US" altLang="en-US" sz="2400" dirty="0">
              <a:solidFill>
                <a:srgbClr val="FEFFFF"/>
              </a:solidFill>
            </a:endParaRPr>
          </a:p>
          <a:p>
            <a:pPr eaLnBrk="1" hangingPunct="1">
              <a:buFont typeface="Wingdings" pitchFamily="2" charset="2"/>
              <a:buNone/>
            </a:pPr>
            <a:endParaRPr lang="en-US" altLang="en-US" sz="2400" dirty="0">
              <a:solidFill>
                <a:srgbClr val="FEFFFF"/>
              </a:solidFill>
            </a:endParaRPr>
          </a:p>
        </p:txBody>
      </p:sp>
      <p:pic>
        <p:nvPicPr>
          <p:cNvPr id="4" name="Picture 2" descr="fig09_09.jpg">
            <a:extLst>
              <a:ext uri="{FF2B5EF4-FFF2-40B4-BE49-F238E27FC236}">
                <a16:creationId xmlns:a16="http://schemas.microsoft.com/office/drawing/2014/main" id="{AD5D161B-953E-9294-EA10-FD2E348F0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27213" y="822801"/>
            <a:ext cx="6064623" cy="4058118"/>
          </a:xfrm>
          <a:prstGeom prst="rect">
            <a:avLst/>
          </a:prstGeom>
          <a:noFill/>
        </p:spPr>
      </p:pic>
    </p:spTree>
    <p:extLst>
      <p:ext uri="{BB962C8B-B14F-4D97-AF65-F5344CB8AC3E}">
        <p14:creationId xmlns:p14="http://schemas.microsoft.com/office/powerpoint/2010/main" val="2057471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Chapter Summary</a:t>
            </a:r>
          </a:p>
        </p:txBody>
      </p:sp>
      <p:sp>
        <p:nvSpPr>
          <p:cNvPr id="27" name="Content Placeholder 2">
            <a:extLst>
              <a:ext uri="{FF2B5EF4-FFF2-40B4-BE49-F238E27FC236}">
                <a16:creationId xmlns:a16="http://schemas.microsoft.com/office/drawing/2014/main" id="{8B5D5CA4-D3A5-4AC0-4CC7-28789265C84E}"/>
              </a:ext>
            </a:extLst>
          </p:cNvPr>
          <p:cNvSpPr>
            <a:spLocks noGrp="1"/>
          </p:cNvSpPr>
          <p:nvPr>
            <p:ph idx="1"/>
          </p:nvPr>
        </p:nvSpPr>
        <p:spPr>
          <a:xfrm>
            <a:off x="838200" y="2276475"/>
            <a:ext cx="10515600" cy="3900487"/>
          </a:xfrm>
        </p:spPr>
        <p:txBody>
          <a:bodyPr>
            <a:noAutofit/>
          </a:bodyPr>
          <a:lstStyle/>
          <a:p>
            <a:pPr eaLnBrk="1" hangingPunct="1">
              <a:lnSpc>
                <a:spcPct val="80000"/>
              </a:lnSpc>
            </a:pPr>
            <a:r>
              <a:rPr lang="en-US" altLang="en-US" sz="2400" dirty="0">
                <a:latin typeface="Tahoma" panose="020B0604030504040204" pitchFamily="34" charset="0"/>
                <a:ea typeface="Tahoma" panose="020B0604030504040204" pitchFamily="34" charset="0"/>
                <a:cs typeface="Tahoma" panose="020B0604030504040204" pitchFamily="34" charset="0"/>
              </a:rPr>
              <a:t>ER-to-Relational Mapping Algorithm </a:t>
            </a:r>
          </a:p>
          <a:p>
            <a:pPr lvl="1" eaLnBrk="1" hangingPunct="1">
              <a:lnSpc>
                <a:spcPct val="80000"/>
              </a:lnSpc>
            </a:pPr>
            <a:r>
              <a:rPr lang="en-US" altLang="en-US" dirty="0">
                <a:latin typeface="Tahoma" panose="020B0604030504040204" pitchFamily="34" charset="0"/>
                <a:ea typeface="Tahoma" panose="020B0604030504040204" pitchFamily="34" charset="0"/>
                <a:cs typeface="Tahoma" panose="020B0604030504040204" pitchFamily="34" charset="0"/>
              </a:rPr>
              <a:t>Step 1: Mapping of Regular Entity Types</a:t>
            </a:r>
          </a:p>
          <a:p>
            <a:pPr lvl="1" eaLnBrk="1" hangingPunct="1">
              <a:lnSpc>
                <a:spcPct val="80000"/>
              </a:lnSpc>
            </a:pPr>
            <a:r>
              <a:rPr lang="en-US" altLang="en-US" dirty="0">
                <a:latin typeface="Tahoma" panose="020B0604030504040204" pitchFamily="34" charset="0"/>
                <a:ea typeface="Tahoma" panose="020B0604030504040204" pitchFamily="34" charset="0"/>
                <a:cs typeface="Tahoma" panose="020B0604030504040204" pitchFamily="34" charset="0"/>
              </a:rPr>
              <a:t>Step 2: Mapping of Weak Entity Types</a:t>
            </a:r>
          </a:p>
          <a:p>
            <a:pPr lvl="1" eaLnBrk="1" hangingPunct="1">
              <a:lnSpc>
                <a:spcPct val="80000"/>
              </a:lnSpc>
            </a:pPr>
            <a:r>
              <a:rPr lang="en-US" altLang="en-US" dirty="0">
                <a:latin typeface="Tahoma" panose="020B0604030504040204" pitchFamily="34" charset="0"/>
                <a:ea typeface="Tahoma" panose="020B0604030504040204" pitchFamily="34" charset="0"/>
                <a:cs typeface="Tahoma" panose="020B0604030504040204" pitchFamily="34" charset="0"/>
              </a:rPr>
              <a:t>Step 3: Mapping of Binary 1:1 Relation Types</a:t>
            </a:r>
          </a:p>
          <a:p>
            <a:pPr lvl="1" eaLnBrk="1" hangingPunct="1">
              <a:lnSpc>
                <a:spcPct val="80000"/>
              </a:lnSpc>
            </a:pPr>
            <a:r>
              <a:rPr lang="en-US" altLang="en-US" dirty="0">
                <a:latin typeface="Tahoma" panose="020B0604030504040204" pitchFamily="34" charset="0"/>
                <a:ea typeface="Tahoma" panose="020B0604030504040204" pitchFamily="34" charset="0"/>
                <a:cs typeface="Tahoma" panose="020B0604030504040204" pitchFamily="34" charset="0"/>
              </a:rPr>
              <a:t>Step 4: Mapping of Binary 1:N Relationship Types.</a:t>
            </a:r>
          </a:p>
          <a:p>
            <a:pPr lvl="1" eaLnBrk="1" hangingPunct="1">
              <a:lnSpc>
                <a:spcPct val="80000"/>
              </a:lnSpc>
            </a:pPr>
            <a:r>
              <a:rPr lang="en-US" altLang="en-US" dirty="0">
                <a:latin typeface="Tahoma" panose="020B0604030504040204" pitchFamily="34" charset="0"/>
                <a:ea typeface="Tahoma" panose="020B0604030504040204" pitchFamily="34" charset="0"/>
                <a:cs typeface="Tahoma" panose="020B0604030504040204" pitchFamily="34" charset="0"/>
              </a:rPr>
              <a:t>Step 5: Mapping of Binary M:N Relationship Types.</a:t>
            </a:r>
          </a:p>
          <a:p>
            <a:pPr lvl="1" eaLnBrk="1" hangingPunct="1">
              <a:lnSpc>
                <a:spcPct val="80000"/>
              </a:lnSpc>
            </a:pPr>
            <a:r>
              <a:rPr lang="en-US" altLang="en-US" dirty="0">
                <a:latin typeface="Tahoma" panose="020B0604030504040204" pitchFamily="34" charset="0"/>
                <a:ea typeface="Tahoma" panose="020B0604030504040204" pitchFamily="34" charset="0"/>
                <a:cs typeface="Tahoma" panose="020B0604030504040204" pitchFamily="34" charset="0"/>
              </a:rPr>
              <a:t>Step 6: Mapping of Multivalued attributes.</a:t>
            </a:r>
          </a:p>
          <a:p>
            <a:pPr lvl="1" eaLnBrk="1" hangingPunct="1">
              <a:lnSpc>
                <a:spcPct val="80000"/>
              </a:lnSpc>
            </a:pPr>
            <a:r>
              <a:rPr lang="en-US" altLang="en-US" dirty="0">
                <a:latin typeface="Tahoma" panose="020B0604030504040204" pitchFamily="34" charset="0"/>
                <a:ea typeface="Tahoma" panose="020B0604030504040204" pitchFamily="34" charset="0"/>
                <a:cs typeface="Tahoma" panose="020B0604030504040204" pitchFamily="34" charset="0"/>
              </a:rPr>
              <a:t>Step 7: Mapping of N-</a:t>
            </a:r>
            <a:r>
              <a:rPr lang="en-US" altLang="en-US" dirty="0" err="1">
                <a:latin typeface="Tahoma" panose="020B0604030504040204" pitchFamily="34" charset="0"/>
                <a:ea typeface="Tahoma" panose="020B0604030504040204" pitchFamily="34" charset="0"/>
                <a:cs typeface="Tahoma" panose="020B0604030504040204" pitchFamily="34" charset="0"/>
              </a:rPr>
              <a:t>ary</a:t>
            </a:r>
            <a:r>
              <a:rPr lang="en-US" altLang="en-US" dirty="0">
                <a:latin typeface="Tahoma" panose="020B0604030504040204" pitchFamily="34" charset="0"/>
                <a:ea typeface="Tahoma" panose="020B0604030504040204" pitchFamily="34" charset="0"/>
                <a:cs typeface="Tahoma" panose="020B0604030504040204" pitchFamily="34" charset="0"/>
              </a:rPr>
              <a:t> Relationship Types.</a:t>
            </a:r>
          </a:p>
          <a:p>
            <a:pPr eaLnBrk="1" hangingPunct="1">
              <a:lnSpc>
                <a:spcPct val="80000"/>
              </a:lnSpc>
            </a:pPr>
            <a:r>
              <a:rPr lang="en-US" altLang="en-US" sz="2400" dirty="0">
                <a:latin typeface="Tahoma" panose="020B0604030504040204" pitchFamily="34" charset="0"/>
                <a:ea typeface="Tahoma" panose="020B0604030504040204" pitchFamily="34" charset="0"/>
                <a:cs typeface="Tahoma" panose="020B0604030504040204" pitchFamily="34" charset="0"/>
              </a:rPr>
              <a:t>Mapping EER Model Constructs to Relations </a:t>
            </a:r>
          </a:p>
          <a:p>
            <a:pPr lvl="1" eaLnBrk="1" hangingPunct="1">
              <a:lnSpc>
                <a:spcPct val="80000"/>
              </a:lnSpc>
            </a:pPr>
            <a:r>
              <a:rPr lang="en-US" altLang="en-US" dirty="0">
                <a:latin typeface="Tahoma" panose="020B0604030504040204" pitchFamily="34" charset="0"/>
                <a:ea typeface="Tahoma" panose="020B0604030504040204" pitchFamily="34" charset="0"/>
                <a:cs typeface="Tahoma" panose="020B0604030504040204" pitchFamily="34" charset="0"/>
              </a:rPr>
              <a:t>Step 8: Options for Mapping Specialization or Generalization.</a:t>
            </a:r>
          </a:p>
          <a:p>
            <a:pPr lvl="1" eaLnBrk="1" hangingPunct="1">
              <a:lnSpc>
                <a:spcPct val="80000"/>
              </a:lnSpc>
            </a:pPr>
            <a:r>
              <a:rPr lang="en-US" altLang="en-US" dirty="0">
                <a:latin typeface="Tahoma" panose="020B0604030504040204" pitchFamily="34" charset="0"/>
                <a:ea typeface="Tahoma" panose="020B0604030504040204" pitchFamily="34" charset="0"/>
                <a:cs typeface="Tahoma" panose="020B0604030504040204" pitchFamily="34" charset="0"/>
              </a:rPr>
              <a:t>Step 9: Mapping of Union Types (Categories).</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82043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Introduction of the Mappings</a:t>
            </a:r>
          </a:p>
        </p:txBody>
      </p:sp>
      <p:sp>
        <p:nvSpPr>
          <p:cNvPr id="27" name="Content Placeholder 2">
            <a:extLst>
              <a:ext uri="{FF2B5EF4-FFF2-40B4-BE49-F238E27FC236}">
                <a16:creationId xmlns:a16="http://schemas.microsoft.com/office/drawing/2014/main" id="{8B5D5CA4-D3A5-4AC0-4CC7-28789265C84E}"/>
              </a:ext>
            </a:extLst>
          </p:cNvPr>
          <p:cNvSpPr>
            <a:spLocks noGrp="1"/>
          </p:cNvSpPr>
          <p:nvPr>
            <p:ph idx="1"/>
          </p:nvPr>
        </p:nvSpPr>
        <p:spPr>
          <a:xfrm>
            <a:off x="838200" y="2438400"/>
            <a:ext cx="10515600" cy="3738562"/>
          </a:xfrm>
        </p:spPr>
        <p:txBody>
          <a:bodyPr>
            <a:normAutofit/>
          </a:bodyPr>
          <a:lstStyle/>
          <a:p>
            <a:r>
              <a:rPr lang="en-US" sz="2000" dirty="0">
                <a:latin typeface="Tahoma" panose="020B0604030504040204" pitchFamily="34" charset="0"/>
                <a:ea typeface="Tahoma" panose="020B0604030504040204" pitchFamily="34" charset="0"/>
                <a:cs typeface="Tahoma" panose="020B0604030504040204" pitchFamily="34" charset="0"/>
              </a:rPr>
              <a:t>The goal of the chapter it to map ER models or EER models to relational models.</a:t>
            </a: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14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a:bodyPr>
          <a:lstStyle/>
          <a:p>
            <a:r>
              <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rPr>
              <a:t>Goals during Mapping</a:t>
            </a:r>
          </a:p>
        </p:txBody>
      </p:sp>
      <p:sp>
        <p:nvSpPr>
          <p:cNvPr id="27" name="Content Placeholder 2">
            <a:extLst>
              <a:ext uri="{FF2B5EF4-FFF2-40B4-BE49-F238E27FC236}">
                <a16:creationId xmlns:a16="http://schemas.microsoft.com/office/drawing/2014/main" id="{8B5D5CA4-D3A5-4AC0-4CC7-28789265C84E}"/>
              </a:ext>
            </a:extLst>
          </p:cNvPr>
          <p:cNvSpPr>
            <a:spLocks noGrp="1"/>
          </p:cNvSpPr>
          <p:nvPr>
            <p:ph idx="1"/>
          </p:nvPr>
        </p:nvSpPr>
        <p:spPr>
          <a:xfrm>
            <a:off x="838200" y="2438400"/>
            <a:ext cx="10515600" cy="3738562"/>
          </a:xfrm>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Preserve all information from the ER or EER models (that includes all attributes)</a:t>
            </a:r>
          </a:p>
          <a:p>
            <a:r>
              <a:rPr lang="en-US" sz="2400" dirty="0">
                <a:latin typeface="Tahoma" panose="020B0604030504040204" pitchFamily="34" charset="0"/>
                <a:ea typeface="Tahoma" panose="020B0604030504040204" pitchFamily="34" charset="0"/>
                <a:cs typeface="Tahoma" panose="020B0604030504040204" pitchFamily="34" charset="0"/>
              </a:rPr>
              <a:t>Maintain the constraints to the extent possible (Relational Model cannot preserve all constraints- e.g., max cardinality ratio such as 1:10 in ER; exhaustive classification into subtypes, e.g., STUDENTS are specialized into Domestic and Foreign)</a:t>
            </a:r>
          </a:p>
          <a:p>
            <a:r>
              <a:rPr lang="en-US" sz="2400" dirty="0">
                <a:latin typeface="Tahoma" panose="020B0604030504040204" pitchFamily="34" charset="0"/>
                <a:ea typeface="Tahoma" panose="020B0604030504040204" pitchFamily="34" charset="0"/>
                <a:cs typeface="Tahoma" panose="020B0604030504040204" pitchFamily="34" charset="0"/>
              </a:rPr>
              <a:t>Minimize null values</a:t>
            </a:r>
          </a:p>
        </p:txBody>
      </p:sp>
    </p:spTree>
    <p:extLst>
      <p:ext uri="{BB962C8B-B14F-4D97-AF65-F5344CB8AC3E}">
        <p14:creationId xmlns:p14="http://schemas.microsoft.com/office/powerpoint/2010/main" val="420107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a:bodyPr>
          <a:lstStyle/>
          <a:p>
            <a:r>
              <a:rPr lang="en-US" altLang="en-US" sz="4800" b="1" dirty="0"/>
              <a:t>ER-to-Relational Mapping </a:t>
            </a:r>
            <a:endPar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7" name="Content Placeholder 2">
            <a:extLst>
              <a:ext uri="{FF2B5EF4-FFF2-40B4-BE49-F238E27FC236}">
                <a16:creationId xmlns:a16="http://schemas.microsoft.com/office/drawing/2014/main" id="{8B5D5CA4-D3A5-4AC0-4CC7-28789265C84E}"/>
              </a:ext>
            </a:extLst>
          </p:cNvPr>
          <p:cNvSpPr>
            <a:spLocks noGrp="1"/>
          </p:cNvSpPr>
          <p:nvPr>
            <p:ph idx="1"/>
          </p:nvPr>
        </p:nvSpPr>
        <p:spPr>
          <a:xfrm>
            <a:off x="838200" y="2438400"/>
            <a:ext cx="10515600" cy="3738562"/>
          </a:xfrm>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There seven steps required to map the </a:t>
            </a:r>
            <a:r>
              <a:rPr lang="en-US" altLang="en-US" sz="2400" dirty="0">
                <a:latin typeface="Tahoma" panose="020B0604030504040204" pitchFamily="34" charset="0"/>
                <a:ea typeface="Tahoma" panose="020B0604030504040204" pitchFamily="34" charset="0"/>
                <a:cs typeface="Tahoma" panose="020B0604030504040204" pitchFamily="34" charset="0"/>
              </a:rPr>
              <a:t>ER-to-Relational model</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62758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838200" y="365125"/>
            <a:ext cx="10515600" cy="1325563"/>
          </a:xfrm>
        </p:spPr>
        <p:txBody>
          <a:bodyPr>
            <a:normAutofit/>
          </a:bodyPr>
          <a:lstStyle/>
          <a:p>
            <a:r>
              <a:rPr lang="en-US" altLang="en-US" sz="4800" b="1" dirty="0"/>
              <a:t>ER-to-Relational Mapping Algorithm </a:t>
            </a:r>
            <a:endParaRPr lang="en-US" sz="46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7" name="Content Placeholder 2">
            <a:extLst>
              <a:ext uri="{FF2B5EF4-FFF2-40B4-BE49-F238E27FC236}">
                <a16:creationId xmlns:a16="http://schemas.microsoft.com/office/drawing/2014/main" id="{8B5D5CA4-D3A5-4AC0-4CC7-28789265C84E}"/>
              </a:ext>
            </a:extLst>
          </p:cNvPr>
          <p:cNvSpPr>
            <a:spLocks noGrp="1"/>
          </p:cNvSpPr>
          <p:nvPr>
            <p:ph idx="1"/>
          </p:nvPr>
        </p:nvSpPr>
        <p:spPr>
          <a:xfrm>
            <a:off x="838200" y="2438400"/>
            <a:ext cx="10515600" cy="3738562"/>
          </a:xfrm>
        </p:spPr>
        <p:txBody>
          <a:bodyPr>
            <a:normAutofit/>
          </a:bodyPr>
          <a:lstStyle/>
          <a:p>
            <a:pPr eaLnBrk="1" hangingPunct="1">
              <a:lnSpc>
                <a:spcPct val="80000"/>
              </a:lnSpc>
            </a:pPr>
            <a:r>
              <a:rPr lang="en-US" alt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Step 1: Mapping of Regular Entity Types.</a:t>
            </a:r>
          </a:p>
          <a:p>
            <a:pPr lvl="1" eaLnBrk="1" hangingPunct="1">
              <a:lnSpc>
                <a:spcPct val="80000"/>
              </a:lnSpc>
            </a:pPr>
            <a:r>
              <a:rPr lang="en-US" altLang="en-US" dirty="0">
                <a:latin typeface="Tahoma" panose="020B0604030504040204" pitchFamily="34" charset="0"/>
                <a:ea typeface="Tahoma" panose="020B0604030504040204" pitchFamily="34" charset="0"/>
                <a:cs typeface="Tahoma" panose="020B0604030504040204" pitchFamily="34" charset="0"/>
              </a:rPr>
              <a:t>For each regular (strong) entity type E in the ER schema, create a relation R that includes all the simple attributes of E.</a:t>
            </a:r>
          </a:p>
          <a:p>
            <a:pPr lvl="1" eaLnBrk="1" hangingPunct="1">
              <a:lnSpc>
                <a:spcPct val="80000"/>
              </a:lnSpc>
            </a:pPr>
            <a:r>
              <a:rPr lang="en-US" altLang="en-US" dirty="0">
                <a:latin typeface="Tahoma" panose="020B0604030504040204" pitchFamily="34" charset="0"/>
                <a:ea typeface="Tahoma" panose="020B0604030504040204" pitchFamily="34" charset="0"/>
                <a:cs typeface="Tahoma" panose="020B0604030504040204" pitchFamily="34" charset="0"/>
              </a:rPr>
              <a:t>Choose one of the key attributes of E as the primary key for R.</a:t>
            </a:r>
          </a:p>
          <a:p>
            <a:pPr lvl="1" eaLnBrk="1" hangingPunct="1">
              <a:lnSpc>
                <a:spcPct val="80000"/>
              </a:lnSpc>
            </a:pPr>
            <a:r>
              <a:rPr lang="en-US" altLang="en-US" dirty="0">
                <a:latin typeface="Tahoma" panose="020B0604030504040204" pitchFamily="34" charset="0"/>
                <a:ea typeface="Tahoma" panose="020B0604030504040204" pitchFamily="34" charset="0"/>
                <a:cs typeface="Tahoma" panose="020B0604030504040204" pitchFamily="34" charset="0"/>
              </a:rPr>
              <a:t>If the chosen key of E is composite, the set of simple attributes that form it will together form the primary key of R.</a:t>
            </a:r>
          </a:p>
          <a:p>
            <a:pPr eaLnBrk="1" hangingPunct="1">
              <a:lnSpc>
                <a:spcPct val="80000"/>
              </a:lnSpc>
            </a:pPr>
            <a:r>
              <a:rPr lang="en-US" alt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Example: We create the relations EMPLOYEE, DEPARTMENT, and PROJECT in the relational schema corresponding to the regular entities in the ER diagram.</a:t>
            </a:r>
          </a:p>
          <a:p>
            <a:pPr lvl="1" eaLnBrk="1" hangingPunct="1">
              <a:lnSpc>
                <a:spcPct val="80000"/>
              </a:lnSpc>
            </a:pPr>
            <a:r>
              <a:rPr lang="en-US" altLang="en-US" dirty="0">
                <a:latin typeface="Tahoma" panose="020B0604030504040204" pitchFamily="34" charset="0"/>
                <a:ea typeface="Tahoma" panose="020B0604030504040204" pitchFamily="34" charset="0"/>
                <a:cs typeface="Tahoma" panose="020B0604030504040204" pitchFamily="34" charset="0"/>
              </a:rPr>
              <a:t>SSN, DNUMBER, and PNUMBER are the primary keys for the relations EMPLOYEE, DEPARTMENT, and PROJECT as shown.</a:t>
            </a:r>
          </a:p>
        </p:txBody>
      </p:sp>
    </p:spTree>
    <p:extLst>
      <p:ext uri="{BB962C8B-B14F-4D97-AF65-F5344CB8AC3E}">
        <p14:creationId xmlns:p14="http://schemas.microsoft.com/office/powerpoint/2010/main" val="251200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CEB120C-9F0A-6333-BEBB-F532C3A4144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400" b="1" kern="1200">
                <a:solidFill>
                  <a:srgbClr val="FFFFFF"/>
                </a:solidFill>
                <a:latin typeface="+mj-lt"/>
                <a:ea typeface="+mj-ea"/>
                <a:cs typeface="+mj-cs"/>
              </a:rPr>
              <a:t>Figure 9.1   The ER conceptual schema diagram for the COMPANY database.</a:t>
            </a:r>
          </a:p>
        </p:txBody>
      </p:sp>
      <p:pic>
        <p:nvPicPr>
          <p:cNvPr id="3" name="Content Placeholder 2" descr="fig09_01.jpg">
            <a:extLst>
              <a:ext uri="{FF2B5EF4-FFF2-40B4-BE49-F238E27FC236}">
                <a16:creationId xmlns:a16="http://schemas.microsoft.com/office/drawing/2014/main" id="{2D7DA8B8-2B74-9691-3170-4D7D8EB1B7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768646" y="467208"/>
            <a:ext cx="6693312" cy="59235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998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2470</Words>
  <Application>Microsoft Macintosh PowerPoint</Application>
  <PresentationFormat>Widescreen</PresentationFormat>
  <Paragraphs>150</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Tahoma</vt:lpstr>
      <vt:lpstr>Wingdings</vt:lpstr>
      <vt:lpstr>Office Theme</vt:lpstr>
      <vt:lpstr>Chapter 9</vt:lpstr>
      <vt:lpstr>Chapter Outline</vt:lpstr>
      <vt:lpstr>Relational Model Introduction</vt:lpstr>
      <vt:lpstr>Example of a Relation</vt:lpstr>
      <vt:lpstr>Introduction of the Mappings</vt:lpstr>
      <vt:lpstr>Goals during Mapping</vt:lpstr>
      <vt:lpstr>ER-to-Relational Mapping </vt:lpstr>
      <vt:lpstr>ER-to-Relational Mapping Algorithm </vt:lpstr>
      <vt:lpstr>Figure 9.1   The ER conceptual schema diagram for the COMPANY database.</vt:lpstr>
      <vt:lpstr>ER-to-Relational Mapping Algorithm (contd.)</vt:lpstr>
      <vt:lpstr>ER-to-Relational Mapping Algorithm (contd.)</vt:lpstr>
      <vt:lpstr>ER-to-Relational Mapping Algorithm (contd.)</vt:lpstr>
      <vt:lpstr>ER-to-Relational Mapping Algorithm (contd.)</vt:lpstr>
      <vt:lpstr>ER-to-Relational Mapping Algorithm (contd.)</vt:lpstr>
      <vt:lpstr>ER-to-Relational Mapping Algorithm (contd.)</vt:lpstr>
      <vt:lpstr>Figure 9.2   Result of mapping the COMPANY ER schema into a relational database schema.</vt:lpstr>
      <vt:lpstr>FIGURE 3.17 TERNARY RELATIONSHIP: SUPPLY</vt:lpstr>
      <vt:lpstr>FIGURE 3.17 TERNARY RELATIONSHIP: SUPPLY</vt:lpstr>
      <vt:lpstr>Mapping the n-ary relationship type SUPPLY</vt:lpstr>
      <vt:lpstr>Summary of Mapping constructs and constraints</vt:lpstr>
      <vt:lpstr>Mapping of Generalization and Specialization Hierarchies to a Relational Schema  </vt:lpstr>
      <vt:lpstr>Mapping EER Model Constructs to Relations </vt:lpstr>
      <vt:lpstr>Mapping EER Model Constructs to Relations </vt:lpstr>
      <vt:lpstr>Mapping EER Model Constructs to Relations (contd.)</vt:lpstr>
      <vt:lpstr>FIGURE 4.4 EER diagram notation for an attribute-defined specialization on JobType.</vt:lpstr>
      <vt:lpstr>Mapping the EER schema in Figure 4.4 using option 8A </vt:lpstr>
      <vt:lpstr>Mapping the EER schema in Figure 4.4 using option 8C</vt:lpstr>
      <vt:lpstr>FIGURE 4.3 (b) Generalizing CAR and TRUCK into the superclass VEHICLE.</vt:lpstr>
      <vt:lpstr>Mapping the EER schema in Figure 4.3b using option 8B.</vt:lpstr>
      <vt:lpstr>FIGURE 4.5 An overlapping (non-disjoint) specialization. </vt:lpstr>
      <vt:lpstr>Mapping Figure 4.5 using option 8D with Boolean type fields Mflag and Pflag.</vt:lpstr>
      <vt:lpstr>Different Options for Mapping Generalization Hierarchies</vt:lpstr>
      <vt:lpstr>Fig. 9.5: Different Options for Mapping Generalization Hierarchies - summary</vt:lpstr>
      <vt:lpstr>Mapping EER Model Constructs to Relations (contd.)</vt:lpstr>
      <vt:lpstr>FIGURE 4.7 A specialization lattice with multiple inheritance for a UNIVERSITY database.</vt:lpstr>
      <vt:lpstr>FIGURE 9.6 Mapping the EER specialization lattice in Figure 4.7 using multiple options.</vt:lpstr>
      <vt:lpstr>Mapping EER Model Constructs to Relations (contd.)</vt:lpstr>
      <vt:lpstr>FIGURE 4.8 Two categories (union types): OWNER and REGISTERED_VEHICLE.</vt:lpstr>
      <vt:lpstr>FIGURE 9.7 Mapping the EER categories (union types) in Figure 4.8 to relations.</vt:lpstr>
      <vt:lpstr>Mapping Exercise-1</vt:lpstr>
      <vt:lpstr>Mapping Exercise-2</vt:lpstr>
      <vt:lpstr>Chapter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steven.fulakeza@lc.cuny.edu</dc:creator>
  <cp:lastModifiedBy>steven.fulakeza@lc.cuny.edu</cp:lastModifiedBy>
  <cp:revision>6</cp:revision>
  <dcterms:created xsi:type="dcterms:W3CDTF">2022-08-27T15:13:29Z</dcterms:created>
  <dcterms:modified xsi:type="dcterms:W3CDTF">2022-10-12T04:38:12Z</dcterms:modified>
</cp:coreProperties>
</file>