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4" r:id="rId19"/>
    <p:sldId id="273" r:id="rId20"/>
    <p:sldId id="272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91" r:id="rId36"/>
    <p:sldId id="292" r:id="rId37"/>
    <p:sldId id="287" r:id="rId38"/>
    <p:sldId id="293" r:id="rId39"/>
    <p:sldId id="294" r:id="rId40"/>
    <p:sldId id="295" r:id="rId41"/>
    <p:sldId id="303" r:id="rId42"/>
    <p:sldId id="296" r:id="rId43"/>
    <p:sldId id="297" r:id="rId44"/>
    <p:sldId id="298" r:id="rId45"/>
    <p:sldId id="299" r:id="rId46"/>
    <p:sldId id="300" r:id="rId47"/>
    <p:sldId id="302" r:id="rId48"/>
    <p:sldId id="301" r:id="rId49"/>
    <p:sldId id="306" r:id="rId50"/>
    <p:sldId id="304" r:id="rId51"/>
    <p:sldId id="305" r:id="rId52"/>
    <p:sldId id="307" r:id="rId53"/>
    <p:sldId id="308" r:id="rId54"/>
    <p:sldId id="309" r:id="rId55"/>
    <p:sldId id="312" r:id="rId56"/>
    <p:sldId id="314" r:id="rId57"/>
    <p:sldId id="313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89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16E34-F179-7F42-9499-978764995733}" type="datetimeFigureOut">
              <a:rPr lang="en-US" smtClean="0"/>
              <a:t>9/13/22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04BD-7EEA-1744-9721-CC4D428BD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60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04BD-7EEA-1744-9721-CC4D428BDD6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19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04BD-7EEA-1744-9721-CC4D428BDD6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95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04BD-7EEA-1744-9721-CC4D428BDD6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07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04BD-7EEA-1744-9721-CC4D428BDD6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98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04BD-7EEA-1744-9721-CC4D428BDD6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72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04BD-7EEA-1744-9721-CC4D428BDD6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79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04BD-7EEA-1744-9721-CC4D428BDD6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42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04BD-7EEA-1744-9721-CC4D428BDD6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23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04BD-7EEA-1744-9721-CC4D428BDD6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04BD-7EEA-1744-9721-CC4D428BDD6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31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04BD-7EEA-1744-9721-CC4D428BDD6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3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04BD-7EEA-1744-9721-CC4D428BDD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764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04BD-7EEA-1744-9721-CC4D428BDD6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545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04BD-7EEA-1744-9721-CC4D428BDD6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95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04BD-7EEA-1744-9721-CC4D428BDD6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510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04BD-7EEA-1744-9721-CC4D428BDD6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66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04BD-7EEA-1744-9721-CC4D428BDD6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607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04BD-7EEA-1744-9721-CC4D428BDD6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150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04BD-7EEA-1744-9721-CC4D428BDD6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497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04BD-7EEA-1744-9721-CC4D428BDD6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10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04BD-7EEA-1744-9721-CC4D428BDD6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243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04BD-7EEA-1744-9721-CC4D428BDD6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92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04BD-7EEA-1744-9721-CC4D428BDD6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659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04BD-7EEA-1744-9721-CC4D428BDD6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761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04BD-7EEA-1744-9721-CC4D428BDD6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69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04BD-7EEA-1744-9721-CC4D428BDD6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583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04BD-7EEA-1744-9721-CC4D428BDD6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494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04BD-7EEA-1744-9721-CC4D428BDD6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458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04BD-7EEA-1744-9721-CC4D428BDD6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206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04BD-7EEA-1744-9721-CC4D428BDD6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06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04BD-7EEA-1744-9721-CC4D428BDD6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573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04BD-7EEA-1744-9721-CC4D428BDD6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01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04BD-7EEA-1744-9721-CC4D428BDD6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35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04BD-7EEA-1744-9721-CC4D428BDD6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79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04BD-7EEA-1744-9721-CC4D428BDD6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12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04BD-7EEA-1744-9721-CC4D428BDD6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23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04BD-7EEA-1744-9721-CC4D428BDD6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01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04BD-7EEA-1744-9721-CC4D428BDD6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46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DB646-844A-3B34-57D0-49A7AC22F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92A4B-5A86-CCBB-B0A8-4BB80A3F2F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2497B-C20D-42F4-35B6-342677005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3B1A3-EE7A-A33B-6546-51B554238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72753-3215-F18B-92C9-C01CE26C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5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29474-B78F-E7FD-289D-0C72ED500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20532C-FD1C-2535-0A3A-2F508A97A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F0C51-2663-5807-045F-035B9B340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D1FE4-F592-4533-6379-384A32E7A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D9AC2-6FE8-088E-7785-D189C60D1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09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FF0272-11E2-A9E1-586F-E7ABFC82D9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D0ABC-287A-326B-84F3-9932AD621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07EB2-6BDC-8611-E41C-BA0049F2D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B3EFF-439F-8432-E198-D2BAFE064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4430A-AA57-30B9-F6FB-D51A58E1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7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E3411-A784-E507-BBB9-12B6B843C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35194-00E2-D605-F07D-8C0FD0A29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6C118-5EEE-F210-3D25-E322DDCF5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B1740-9EDD-1FEB-8C1C-B69174CC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305BF-7FAC-BC2F-3EBE-8D1D0A331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1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F0432-E4D3-6A2F-64F0-BD00A321B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F2E73-BDC3-BCEC-15F3-A2739668D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97795-32D8-0EFB-C333-CDBBD7A0E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4F521-F81B-44BF-4B04-CBE07E4B3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2ACEC-0564-DC07-DEE2-B9485AF9B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5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ED254-459C-E5D2-94F0-FA02F5CFA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FB313-DC19-5530-F8A4-4FE215670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B5A95-A31A-0105-F5A8-7EC74AB22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6629D-74E1-0723-03D6-B15E647F2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9/13/22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A617C-7B87-96C2-EA09-F0B2260F3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91755-063A-0153-0831-19C51384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1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18064-7F9F-8EAD-4243-4F36E7909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C96CF-BC34-BFB2-2225-49EF65636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C7388-7422-5719-5CD7-4BA7F13FB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83D750-B508-FE8E-8C9C-6FE037801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BD7636-87A4-FE6E-9CBC-B8C8C272D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0DD7D3-42EC-1507-9E87-B2ECB4959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9/13/22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E22276-4D87-217A-9669-640770EBF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F7A545-5819-3C8E-8F87-C9D8F2471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6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5D6BF-96C9-E3CB-6889-374602974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A41AC3-80F2-45F2-03AF-7451A9BED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9/13/22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CFE09E-2D99-D1E5-5A4F-911BD3AA2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9AC3A6-6664-1A88-9810-F3EC46D22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2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209DA8-CE94-2690-A59B-5F588EC0E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9/13/22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D147A9-E040-585F-6DB4-4F1FFD25C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EADAF-8C9D-FFFD-957D-89F79768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3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457E4-1D68-522C-7A77-33C68FA7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41DDD-FD9D-FBC5-994B-5DFC00EDE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14D85E-5B1F-8182-2AEB-B4FA1F11A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B3B7A-B6FF-46E7-0AC4-43F29CCE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9/13/22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88765-257D-99FC-4541-403C98CA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90CD71-D01F-4A44-6FFA-6BAC95304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21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28B88-09C7-7C8F-4354-CA6894B2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217525-0A48-E408-815F-D8A115B491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27AA91-8FA0-F562-14EE-E25394942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F4A22-C960-8F66-8CF0-32DD0876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9/13/22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26559-D93F-2087-BAEB-E7D3BE4F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977C9-87BA-51E3-4D0F-6E8699511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4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EF35CB-4C7D-1DD1-79E3-ED13A7A28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B5D61-4178-78EC-0842-2E7EE27A1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F7F58-BE35-C3D6-7036-164EC59446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A3F73-FEE6-A94E-8B39-1BAC0249E0B0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7B19F-B42D-EAB7-12CE-C48E6EF10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D2C2C-4FC1-B272-1F21-874E9515B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7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D98CAC-3EFF-4342-BD5A-6C0E8CAB4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4006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153308-A695-2F06-419C-99FD2EE99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14402"/>
            <a:ext cx="10515600" cy="2659957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Chapter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81214-9DE7-37D9-BB6F-5442778C0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368800"/>
            <a:ext cx="10515600" cy="139065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Modeling Using the Entity-Relationship (ER) Model</a:t>
            </a:r>
          </a:p>
        </p:txBody>
      </p:sp>
    </p:spTree>
    <p:extLst>
      <p:ext uri="{BB962C8B-B14F-4D97-AF65-F5344CB8AC3E}">
        <p14:creationId xmlns:p14="http://schemas.microsoft.com/office/powerpoint/2010/main" val="839656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Types of Attributes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33410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Simple (atomic) attribute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entity has a single atomic value for the attribute. For example, SSN or Sex.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Composite attribute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attribute may be composed of several components. For example: 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Address(Apt#, House#, Street, City, State,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ZipCode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Country), or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Name(FirstName,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MiddleName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LastName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Composition may form a hierarchy where some components are themselves composite.</a:t>
            </a:r>
          </a:p>
        </p:txBody>
      </p:sp>
    </p:spTree>
    <p:extLst>
      <p:ext uri="{BB962C8B-B14F-4D97-AF65-F5344CB8AC3E}">
        <p14:creationId xmlns:p14="http://schemas.microsoft.com/office/powerpoint/2010/main" val="3565415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Types of Attributes (Continued)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Single-valued attribute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an attribute that has a single value for a particular entity. For example, age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Multi-valued attribute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an attribute that can have multiple set of values for a particular entity. For example, Color of a CAR or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PreviousDegrees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a STUDENT.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Denoted as {Color} or {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PreviousDegrees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}.</a:t>
            </a:r>
          </a:p>
          <a:p>
            <a:r>
              <a:rPr lang="en-US" sz="2400" dirty="0"/>
              <a:t>Derived Attribute</a:t>
            </a:r>
          </a:p>
          <a:p>
            <a:pPr lvl="1"/>
            <a:r>
              <a:rPr lang="en-US" sz="2000" dirty="0"/>
              <a:t>A derived attribute is an attribute whose value can be determined from another related attribute. For example, a person’s aga can be determined from date of birth</a:t>
            </a:r>
          </a:p>
        </p:txBody>
      </p:sp>
    </p:spTree>
    <p:extLst>
      <p:ext uri="{BB962C8B-B14F-4D97-AF65-F5344CB8AC3E}">
        <p14:creationId xmlns:p14="http://schemas.microsoft.com/office/powerpoint/2010/main" val="3615601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Types of Attributes (Continued)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general, composite and multi-valued attributes may be nested arbitrarily to any number of levels, although this is rare.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example,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PreviousDegrees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a STUDENT is a composite multi-valued attribute denoted by {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PreviousDegrees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(College, Year, Degree, Field)}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Multiple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PreviousDegrees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values can exist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has four subcomponent attributes:</a:t>
            </a:r>
          </a:p>
          <a:p>
            <a:pPr lvl="2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College, Year, Degree, Field</a:t>
            </a:r>
          </a:p>
        </p:txBody>
      </p:sp>
    </p:spTree>
    <p:extLst>
      <p:ext uri="{BB962C8B-B14F-4D97-AF65-F5344CB8AC3E}">
        <p14:creationId xmlns:p14="http://schemas.microsoft.com/office/powerpoint/2010/main" val="4068201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 of a composite attribute</a:t>
            </a:r>
          </a:p>
        </p:txBody>
      </p:sp>
      <p:pic>
        <p:nvPicPr>
          <p:cNvPr id="3" name="Picture 4" descr="fig03_04">
            <a:extLst>
              <a:ext uri="{FF2B5EF4-FFF2-40B4-BE49-F238E27FC236}">
                <a16:creationId xmlns:a16="http://schemas.microsoft.com/office/drawing/2014/main" id="{211F391D-5DE1-BC4B-F36B-A30FB1CFDC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467" y="2438400"/>
            <a:ext cx="9133065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836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Entity Types and Key Attributes (1)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6475"/>
            <a:ext cx="10515600" cy="390048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entity type defines a collection (or set) of entities that have the same attributes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Entities with the same basic attributes are grouped or typed into an entity type. 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example, the entity type EMPLOYEE and PROJECT.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entity type in the database is described by its name and attributes.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entity type usually has one or more attributes whose values are distinct for each individual entity in the entity set. This is called a key attribute. A key attribute is an attribute of an entity type for which each entity must have a unique value. 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example, SSN of EMPLOYEE.</a:t>
            </a:r>
          </a:p>
        </p:txBody>
      </p:sp>
    </p:spTree>
    <p:extLst>
      <p:ext uri="{BB962C8B-B14F-4D97-AF65-F5344CB8AC3E}">
        <p14:creationId xmlns:p14="http://schemas.microsoft.com/office/powerpoint/2010/main" val="1148482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Entity Types and Key Attributes (2)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key attribute may be composite. </a:t>
            </a:r>
          </a:p>
          <a:p>
            <a:pPr lvl="1"/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VehicleTagNumber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a key of the CAR entity type with components (Number, State).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entity type may have more than one key. 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CAR entity type may have two keys:</a:t>
            </a:r>
          </a:p>
          <a:p>
            <a:pPr lvl="2"/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VehicleIdentificationNumber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(popularly called VIN)</a:t>
            </a:r>
          </a:p>
          <a:p>
            <a:pPr lvl="2"/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VehicleTagNumber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(Number, State), aka license plate number.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key is underlined (Note: this is different from the relational schema where only one “primary key is underlined).</a:t>
            </a:r>
          </a:p>
        </p:txBody>
      </p:sp>
    </p:spTree>
    <p:extLst>
      <p:ext uri="{BB962C8B-B14F-4D97-AF65-F5344CB8AC3E}">
        <p14:creationId xmlns:p14="http://schemas.microsoft.com/office/powerpoint/2010/main" val="4250627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Entity Set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entity set is a collection of all entities of a particular entity type in the database at any point in time is called an entity set or entity collection.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Entity set is also called entity collection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Previous slide shows three CAR entity instances in the entity set for CAR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Same name (CAR) used to refer to both the entity type and the entity set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However, entity type and entity set may be given different names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Entity set is the current state of the entities of that type that are stored in the database</a:t>
            </a:r>
          </a:p>
        </p:txBody>
      </p:sp>
    </p:spTree>
    <p:extLst>
      <p:ext uri="{BB962C8B-B14F-4D97-AF65-F5344CB8AC3E}">
        <p14:creationId xmlns:p14="http://schemas.microsoft.com/office/powerpoint/2010/main" val="404067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 Sets (Domains) of Attributes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Specifies a set of values that may be assigned to that attribute for each individual entity. 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simple attribute is associated with a value set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E.g.,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Lastname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has a value which is a character string of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upto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 characters, say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 has a value consisting of MM-DD-YYYY where each letter is an integer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value set specifies the set of values associated with an attribute</a:t>
            </a:r>
          </a:p>
          <a:p>
            <a:r>
              <a:rPr lang="en-US" sz="2400" dirty="0"/>
              <a:t>Value sets are similar to data types in most programming languages – e.g., integer, character (n), real, bit 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945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Displaying an Entity type in ER Diagrams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ER diagrams, an entity type is displayed in a rectangular box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Attributes are displayed in ovals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attribute is connected to its entity 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Components of a composite attribute are connected to the oval representing the composite attribute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key attribute is underlined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Multivalued attributes displayed in double ovals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35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owchart: Document 3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NOTATION for ER diagrams</a:t>
            </a:r>
          </a:p>
        </p:txBody>
      </p:sp>
      <p:pic>
        <p:nvPicPr>
          <p:cNvPr id="3" name="Picture 4" descr="fig03_14">
            <a:extLst>
              <a:ext uri="{FF2B5EF4-FFF2-40B4-BE49-F238E27FC236}">
                <a16:creationId xmlns:a16="http://schemas.microsoft.com/office/drawing/2014/main" id="{AFF76807-BC8B-8F48-A88E-6F9BA59902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2671" y="285750"/>
            <a:ext cx="4475753" cy="632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072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Outline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 of Database Design Process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 Database Application (COMPANY)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 Model Concepts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Entities and Attributes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Entity Types, Value Sets, and Key Attributes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Relationships and Relationship Types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Weak Entity Types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Roles and Attributes in Relationship Types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 Diagrams - Notation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 Diagram for COMPANY Schema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9518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lowchart: Document 35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Entity Type CAR with two keys and a corresponding Entity Set</a:t>
            </a:r>
          </a:p>
        </p:txBody>
      </p:sp>
      <p:pic>
        <p:nvPicPr>
          <p:cNvPr id="3" name="Picture 1028" descr="fig03_07">
            <a:extLst>
              <a:ext uri="{FF2B5EF4-FFF2-40B4-BE49-F238E27FC236}">
                <a16:creationId xmlns:a16="http://schemas.microsoft.com/office/drawing/2014/main" id="{0877A097-6AD0-904E-E4BE-7ED3EEF4C3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7933" y="857850"/>
            <a:ext cx="7347537" cy="51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184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Initial Conceptual Design of Entity Types for the COMPANY Database Schema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 on the requirements, we can identify four initial entity types in the COMPANY database: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DEPARTMENT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DEPENDENT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 initial conceptual design is shown on the following slide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initial attributes shown are derived from the requirements description</a:t>
            </a:r>
          </a:p>
        </p:txBody>
      </p:sp>
    </p:spTree>
    <p:extLst>
      <p:ext uri="{BB962C8B-B14F-4D97-AF65-F5344CB8AC3E}">
        <p14:creationId xmlns:p14="http://schemas.microsoft.com/office/powerpoint/2010/main" val="707172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Initial Design of Entity Types: EMPLOYEE, DEPARTMENT, PROJECT, DEPENDENT</a:t>
            </a:r>
          </a:p>
        </p:txBody>
      </p:sp>
      <p:pic>
        <p:nvPicPr>
          <p:cNvPr id="3" name="Picture 4" descr="fig03_08">
            <a:extLst>
              <a:ext uri="{FF2B5EF4-FFF2-40B4-BE49-F238E27FC236}">
                <a16:creationId xmlns:a16="http://schemas.microsoft.com/office/drawing/2014/main" id="{287E2F2F-C9A1-DBDB-8A12-B24774EA39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6018" y="467207"/>
            <a:ext cx="6225727" cy="614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774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Refining the initial design by introducing relationships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 model has three main concepts: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Entities (and their entity types and entity sets)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Attributes (simple, composite, multivalued)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Relationships (and their relationship types and relationship sets)</a:t>
            </a:r>
          </a:p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initial design is typically not complete</a:t>
            </a:r>
          </a:p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aspects in the requirements will be represented as relationships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introduce relationship concepts next</a:t>
            </a:r>
          </a:p>
        </p:txBody>
      </p:sp>
    </p:spTree>
    <p:extLst>
      <p:ext uri="{BB962C8B-B14F-4D97-AF65-F5344CB8AC3E}">
        <p14:creationId xmlns:p14="http://schemas.microsoft.com/office/powerpoint/2010/main" val="799381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Relationships and Relationship Types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relationship relates two or more distinct entities with a specific meaning.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example, EMPLOYEE John Smith works on the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ProductX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PROJECT, or EMPLOYEE Franklin Wong manages the Research DEPARTMENT.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Relationships of the same type are grouped or typed into a relationship type.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example, the WORKS_ON relationship type in which EMPLOYEEs and PROJECTs participate, or the MANAGES relationship type in which EMPLOYEEs and DEPARTMENTs participate.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degree of a relationship type is the number of participating entity types. 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Both MANAGES and WORKS_ON are binary relationships.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051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Relationship instances of the WORKS_FOR N:1 relationship between EMPLOYEE and DEPARTMENT</a:t>
            </a:r>
            <a:endParaRPr lang="en-US" sz="46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31" descr="fig03_09">
            <a:extLst>
              <a:ext uri="{FF2B5EF4-FFF2-40B4-BE49-F238E27FC236}">
                <a16:creationId xmlns:a16="http://schemas.microsoft.com/office/drawing/2014/main" id="{2786701E-12E6-BDC8-DEF5-8291036943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515" y="2055813"/>
            <a:ext cx="7540970" cy="449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8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Relationship instances of the M:N  WORKS_ON relationship between EMPLOYEE and PROJECT</a:t>
            </a:r>
          </a:p>
        </p:txBody>
      </p:sp>
      <p:pic>
        <p:nvPicPr>
          <p:cNvPr id="3" name="Picture 38" descr="fig03_13">
            <a:extLst>
              <a:ext uri="{FF2B5EF4-FFF2-40B4-BE49-F238E27FC236}">
                <a16:creationId xmlns:a16="http://schemas.microsoft.com/office/drawing/2014/main" id="{87AD56C9-90E4-0B40-DD4B-636CAE6FE1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055814"/>
            <a:ext cx="7356053" cy="45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17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Relationship type vs. relationship set (1)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Relationship Type: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schema description of a relationship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Identifies the relationship name and the participating entity types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Also identifies certain relationship constraints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Relationship Set: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current set of relationship instances represented in the database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current state of a relationship type</a:t>
            </a:r>
          </a:p>
        </p:txBody>
      </p:sp>
    </p:spTree>
    <p:extLst>
      <p:ext uri="{BB962C8B-B14F-4D97-AF65-F5344CB8AC3E}">
        <p14:creationId xmlns:p14="http://schemas.microsoft.com/office/powerpoint/2010/main" val="1989147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Relationship type vs. relationship set (2)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Previous figures displayed the relationship sets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instance in the set relates individual participating entities – one from each participating entity type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ER diagrams, we represent the relationship type as follows: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Diamond-shaped box is used to display a relationship type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Connected to the participating entity types via straight lines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 that the relationship type is not shown with an arrow. The name should be typically be readable from left to right and top to bottom.</a:t>
            </a:r>
          </a:p>
        </p:txBody>
      </p:sp>
    </p:spTree>
    <p:extLst>
      <p:ext uri="{BB962C8B-B14F-4D97-AF65-F5344CB8AC3E}">
        <p14:creationId xmlns:p14="http://schemas.microsoft.com/office/powerpoint/2010/main" val="1059388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Refining the COMPANY database schema by introducing relationships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examining the requirements, six relationship types are identified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are binary relationships( degree 2)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Listed below with their participating entity types: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WORKS_FOR (between EMPLOYEE, DEPARTMENT)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MANAGES (also between EMPLOYEE, DEPARTMENT)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CONTROLS (between DEPARTMENT, PROJECT)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WORKS_ON (between EMPLOYEE, PROJECT)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SUPERVISION (between EMPLOYEE (as subordinate), EMPLOYEE (as supervisor))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DEPENDENTS_OF (between EMPLOYEE, DEPENDENT)</a:t>
            </a:r>
          </a:p>
        </p:txBody>
      </p:sp>
    </p:spTree>
    <p:extLst>
      <p:ext uri="{BB962C8B-B14F-4D97-AF65-F5344CB8AC3E}">
        <p14:creationId xmlns:p14="http://schemas.microsoft.com/office/powerpoint/2010/main" val="2864299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 of Database Design Process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Database design process involves: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Database design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Applications design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chapter focuses on conceptual database design to design the conceptual schema for a database application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will use entity-relationship (ER) model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Applications design focuses on the programs and interfaces that access the database. This is generally considered part of software engineering</a:t>
            </a:r>
          </a:p>
        </p:txBody>
      </p:sp>
    </p:spTree>
    <p:extLst>
      <p:ext uri="{BB962C8B-B14F-4D97-AF65-F5344CB8AC3E}">
        <p14:creationId xmlns:p14="http://schemas.microsoft.com/office/powerpoint/2010/main" val="406988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6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 DIAGRAM – Relationship Types are: </a:t>
            </a:r>
            <a:r>
              <a:rPr lang="en-US" sz="27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WORKS_FOR, MANAGES, WORKS_ON, CONTROLS, SUPERVISION, DEPENDENTS_OF</a:t>
            </a:r>
            <a:endParaRPr lang="en-US" sz="27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4" descr="fig03_02">
            <a:extLst>
              <a:ext uri="{FF2B5EF4-FFF2-40B4-BE49-F238E27FC236}">
                <a16:creationId xmlns:a16="http://schemas.microsoft.com/office/drawing/2014/main" id="{4DC52FDC-55B5-9B02-7DD3-55E5B322A4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306" y="2055814"/>
            <a:ext cx="4601824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789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 on Relationship Types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refined design, some attributes from the initial entity types are refined into relationships: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Manager of DEPARTMENT -&gt; MANAGES</a:t>
            </a:r>
          </a:p>
          <a:p>
            <a:pPr lvl="1"/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Works_on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EMPLOYEE -&gt; WORKS_ON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Department of EMPLOYEE -&gt; WORKS_FOR</a:t>
            </a:r>
          </a:p>
          <a:p>
            <a:pPr lvl="1"/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general, more than one relationship type can exist between the same participating entity types 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MANAGES and WORKS_FOR are distinct relationship types between EMPLOYEE and DEPARTMENT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 meanings and different relationship instances.</a:t>
            </a:r>
          </a:p>
        </p:txBody>
      </p:sp>
    </p:spTree>
    <p:extLst>
      <p:ext uri="{BB962C8B-B14F-4D97-AF65-F5344CB8AC3E}">
        <p14:creationId xmlns:p14="http://schemas.microsoft.com/office/powerpoint/2010/main" val="2862470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Constraints on Relationships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Constraints on Relationship Types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(Also known as ratio constraints)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Cardinality Ratio (specifies maximum participation) </a:t>
            </a:r>
          </a:p>
          <a:p>
            <a:pPr lvl="2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One-to-one (1:1)</a:t>
            </a:r>
          </a:p>
          <a:p>
            <a:pPr lvl="2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One-to-many (1:N) or Many-to-one (N:1)</a:t>
            </a:r>
          </a:p>
          <a:p>
            <a:pPr lvl="2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Many-to-many (M:N)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Existence Dependency Constraint (specifies minimum participation) (also called participation constraint)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zero (optional participation, not existence-dependent)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or more (mandatory participation, existence-dependent)</a:t>
            </a:r>
          </a:p>
        </p:txBody>
      </p:sp>
    </p:spTree>
    <p:extLst>
      <p:ext uri="{BB962C8B-B14F-4D97-AF65-F5344CB8AC3E}">
        <p14:creationId xmlns:p14="http://schemas.microsoft.com/office/powerpoint/2010/main" val="2912560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Many-to-one (N:1) Relationship</a:t>
            </a:r>
          </a:p>
        </p:txBody>
      </p:sp>
      <p:pic>
        <p:nvPicPr>
          <p:cNvPr id="3" name="Picture 1054" descr="fig03_09">
            <a:extLst>
              <a:ext uri="{FF2B5EF4-FFF2-40B4-BE49-F238E27FC236}">
                <a16:creationId xmlns:a16="http://schemas.microsoft.com/office/drawing/2014/main" id="{26007693-46E4-0CAF-2200-D3F7694D1D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342" y="2438400"/>
            <a:ext cx="6271315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55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Many-to-many (M:N) Relationship</a:t>
            </a:r>
          </a:p>
        </p:txBody>
      </p:sp>
      <p:pic>
        <p:nvPicPr>
          <p:cNvPr id="3" name="Picture 1062" descr="fig03_13">
            <a:extLst>
              <a:ext uri="{FF2B5EF4-FFF2-40B4-BE49-F238E27FC236}">
                <a16:creationId xmlns:a16="http://schemas.microsoft.com/office/drawing/2014/main" id="{0D9E4C1E-90DC-D24B-C3D6-B56D643D4C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093" y="2438400"/>
            <a:ext cx="5431813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3349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Recursive Relationship Type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relationship type between the same participating entity type in distinct roles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Also called a self-referencing relationship type.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Example: the SUPERVISION relationship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 participates twice in two distinct roles: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supervisor (or boss) role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supervisee (or subordinate) role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relationship instance relates two distinct EMPLOYEE entities: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employee in supervisor role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employee in supervisee role</a:t>
            </a:r>
          </a:p>
        </p:txBody>
      </p:sp>
    </p:spTree>
    <p:extLst>
      <p:ext uri="{BB962C8B-B14F-4D97-AF65-F5344CB8AC3E}">
        <p14:creationId xmlns:p14="http://schemas.microsoft.com/office/powerpoint/2010/main" val="14461885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Displaying a recursive relationship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 recursive relationship type, both participations are same entity type in different roles.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example, SUPERVISION relationships between EMPLOYEE (in role of supervisor or boss) and (another) EMPLOYEE (in role of subordinate or worker).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ER diagram, need to display role names to distinguish participations.</a:t>
            </a:r>
          </a:p>
        </p:txBody>
      </p:sp>
    </p:spTree>
    <p:extLst>
      <p:ext uri="{BB962C8B-B14F-4D97-AF65-F5344CB8AC3E}">
        <p14:creationId xmlns:p14="http://schemas.microsoft.com/office/powerpoint/2010/main" val="585951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owchart: Document 3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Recursive Relationship Supervision</a:t>
            </a:r>
          </a:p>
        </p:txBody>
      </p:sp>
      <p:pic>
        <p:nvPicPr>
          <p:cNvPr id="3" name="Picture 1074" descr="fig03_11">
            <a:extLst>
              <a:ext uri="{FF2B5EF4-FFF2-40B4-BE49-F238E27FC236}">
                <a16:creationId xmlns:a16="http://schemas.microsoft.com/office/drawing/2014/main" id="{991D87BD-E2F6-7A12-B2D8-F2F810118F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7933" y="614363"/>
            <a:ext cx="7647939" cy="518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4213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Recursive Relationship Type is: SUPERVISION</a:t>
            </a:r>
            <a:br>
              <a:rPr lang="en-US" sz="3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(participation role names are shown)</a:t>
            </a:r>
          </a:p>
        </p:txBody>
      </p:sp>
      <p:pic>
        <p:nvPicPr>
          <p:cNvPr id="3" name="Picture 4" descr="fig03_02">
            <a:extLst>
              <a:ext uri="{FF2B5EF4-FFF2-40B4-BE49-F238E27FC236}">
                <a16:creationId xmlns:a16="http://schemas.microsoft.com/office/drawing/2014/main" id="{80C39608-46C0-1C65-A163-68E6F33A58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0254" y="130352"/>
            <a:ext cx="6138429" cy="659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9071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Weak Entity Types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350"/>
            <a:ext cx="10515600" cy="426561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entity that does not have a key attribute and that is identification-dependent on another entity type.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weak entity must participate in an identifying relationship type with an owner or identifying entity type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Entities are identified by the combination of: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partial key of the weak entity type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particular entity they are related to in the identifying relationship  type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Example: 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DEPENDENT entity is identified by the dependent’s first name, and the specific EMPLOYEE with whom the dependent is related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 of DEPENDENT is the partial key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DEPENDENT is a weak entity type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 is its identifying entity type via the identifying relationship type DEPENDENT_OF</a:t>
            </a:r>
          </a:p>
        </p:txBody>
      </p:sp>
    </p:spTree>
    <p:extLst>
      <p:ext uri="{BB962C8B-B14F-4D97-AF65-F5344CB8AC3E}">
        <p14:creationId xmlns:p14="http://schemas.microsoft.com/office/powerpoint/2010/main" val="219191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lowchart: Document 4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Overview of Database Design Process</a:t>
            </a:r>
          </a:p>
        </p:txBody>
      </p:sp>
      <p:pic>
        <p:nvPicPr>
          <p:cNvPr id="3" name="Picture 4" descr="fig03_01">
            <a:extLst>
              <a:ext uri="{FF2B5EF4-FFF2-40B4-BE49-F238E27FC236}">
                <a16:creationId xmlns:a16="http://schemas.microsoft.com/office/drawing/2014/main" id="{60956D26-7233-2B00-1386-A16D694BC2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6068" y="414337"/>
            <a:ext cx="6280547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6246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Attributes of Relationship types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relationship type can have attributes: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example,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HoursPerWeek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WORKS_ON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 value for each relationship instance describes the number of hours per week that an EMPLOYEE works on a PROJECT.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value of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HoursPerWeek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depends on a particular (employee, project) combination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relationship attributes are used with M:N relationships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1:N relationships, they can be transferred to the entity type on the N-side of the relationship</a:t>
            </a:r>
          </a:p>
        </p:txBody>
      </p:sp>
    </p:spTree>
    <p:extLst>
      <p:ext uri="{BB962C8B-B14F-4D97-AF65-F5344CB8AC3E}">
        <p14:creationId xmlns:p14="http://schemas.microsoft.com/office/powerpoint/2010/main" val="22549205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 Attribute of a Relationship Type: Hours of WORKS_ON</a:t>
            </a:r>
          </a:p>
        </p:txBody>
      </p:sp>
      <p:pic>
        <p:nvPicPr>
          <p:cNvPr id="3" name="Picture 4" descr="fig03_02">
            <a:extLst>
              <a:ext uri="{FF2B5EF4-FFF2-40B4-BE49-F238E27FC236}">
                <a16:creationId xmlns:a16="http://schemas.microsoft.com/office/drawing/2014/main" id="{86BCBB26-A824-00BB-6E27-1B1DBF8F1B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6087" y="467208"/>
            <a:ext cx="6138429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2650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Notation for Constraints on Relationships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Cardinality ratio (of a binary relationship): 1:1, 1:N, N:1, or M:N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Shown by placing appropriate numbers on the relationship edges.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Participation constraint (on each participating entity type): total (called existence dependency) or partial.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shown by double line, partial by single line.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 These are easy to specify for Binary Relationship Types.</a:t>
            </a:r>
          </a:p>
        </p:txBody>
      </p:sp>
    </p:spTree>
    <p:extLst>
      <p:ext uri="{BB962C8B-B14F-4D97-AF65-F5344CB8AC3E}">
        <p14:creationId xmlns:p14="http://schemas.microsoft.com/office/powerpoint/2010/main" val="7894460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Alternative (min, max) notation for relationship structural constraints: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Specified on each participation of an entity type E in a relationship type R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Specifies that each entity e in E participates in at least min and at most max relationship instances in R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Default(no constraint): min=0, max=n (signifying no limit)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 have min &lt;= max, min&gt;=0, max &gt;= 1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Derived from the knowledge of mini-world constraints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Examples:</a:t>
            </a:r>
          </a:p>
          <a:p>
            <a:pPr lvl="1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department has exactly one manager and an employee can manage at most one department.</a:t>
            </a:r>
          </a:p>
          <a:p>
            <a:pPr lvl="1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Specify (0,1) for participation of EMPLOYEE in MANAGES</a:t>
            </a:r>
          </a:p>
          <a:p>
            <a:pPr lvl="1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Specify (1,1) for participation of DEPARTMENT in MANAGES</a:t>
            </a:r>
          </a:p>
          <a:p>
            <a:pPr lvl="1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employee can work for exactly one department but a department can have any number of employees.</a:t>
            </a:r>
          </a:p>
          <a:p>
            <a:pPr lvl="1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Specify (1,1) for participation of EMPLOYEE in WORKS_FOR</a:t>
            </a:r>
          </a:p>
          <a:p>
            <a:pPr lvl="1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Specify (0,n) for participation of DEPARTMENT in WORKS_FOR</a:t>
            </a:r>
          </a:p>
        </p:txBody>
      </p:sp>
    </p:spTree>
    <p:extLst>
      <p:ext uri="{BB962C8B-B14F-4D97-AF65-F5344CB8AC3E}">
        <p14:creationId xmlns:p14="http://schemas.microsoft.com/office/powerpoint/2010/main" val="21151569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(</a:t>
            </a:r>
            <a:r>
              <a:rPr lang="en-US" sz="4600" b="1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min,max</a:t>
            </a:r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notation for relationship constraints</a:t>
            </a:r>
          </a:p>
        </p:txBody>
      </p:sp>
      <p:pic>
        <p:nvPicPr>
          <p:cNvPr id="3" name="Picture 27" descr="Slide3-40">
            <a:extLst>
              <a:ext uri="{FF2B5EF4-FFF2-40B4-BE49-F238E27FC236}">
                <a16:creationId xmlns:a16="http://schemas.microsoft.com/office/drawing/2014/main" id="{77B5E338-AE45-19D6-DF49-58F142CC5F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14" y="2171248"/>
            <a:ext cx="10129169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22FE06-D472-451D-FC37-EC3364CD0923}"/>
              </a:ext>
            </a:extLst>
          </p:cNvPr>
          <p:cNvSpPr txBox="1"/>
          <p:nvPr/>
        </p:nvSpPr>
        <p:spPr>
          <a:xfrm>
            <a:off x="3047999" y="616970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Read the </a:t>
            </a:r>
            <a:r>
              <a:rPr lang="en-US" dirty="0" err="1"/>
              <a:t>min,max</a:t>
            </a:r>
            <a:r>
              <a:rPr lang="en-US" dirty="0"/>
              <a:t> numbers next to the entity type and looking away from the entity type</a:t>
            </a:r>
          </a:p>
        </p:txBody>
      </p:sp>
    </p:spTree>
    <p:extLst>
      <p:ext uri="{BB962C8B-B14F-4D97-AF65-F5344CB8AC3E}">
        <p14:creationId xmlns:p14="http://schemas.microsoft.com/office/powerpoint/2010/main" val="33699850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COMPANY ER Schema Diagram using (min, max) notation</a:t>
            </a:r>
          </a:p>
        </p:txBody>
      </p:sp>
      <p:pic>
        <p:nvPicPr>
          <p:cNvPr id="3" name="Picture 4" descr="fig03_15">
            <a:extLst>
              <a:ext uri="{FF2B5EF4-FFF2-40B4-BE49-F238E27FC236}">
                <a16:creationId xmlns:a16="http://schemas.microsoft.com/office/drawing/2014/main" id="{A9547DBC-94C6-5075-8C83-CD57F661AC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6559" y="357188"/>
            <a:ext cx="5560943" cy="618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6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Alternative diagrammatic notation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 diagrams is one popular example for displaying database schemas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other notations exist in the literature and in various database design and modeling tools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UML class diagrams is representative of another way of displaying ER concepts that is used in several commercial design tools</a:t>
            </a:r>
          </a:p>
        </p:txBody>
      </p:sp>
    </p:spTree>
    <p:extLst>
      <p:ext uri="{BB962C8B-B14F-4D97-AF65-F5344CB8AC3E}">
        <p14:creationId xmlns:p14="http://schemas.microsoft.com/office/powerpoint/2010/main" val="1724251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Relationships of Higher Degree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Relationship types of degree 2 are called binary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Relationship types of degree 3 are called ternary and of degree n are called n-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ary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general, an n-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ary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relationship is not equivalent to n binary relationships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Constraints are harder to specify for higher-degree relationships (n &gt; 2) than for binary relationships</a:t>
            </a:r>
          </a:p>
        </p:txBody>
      </p:sp>
    </p:spTree>
    <p:extLst>
      <p:ext uri="{BB962C8B-B14F-4D97-AF65-F5344CB8AC3E}">
        <p14:creationId xmlns:p14="http://schemas.microsoft.com/office/powerpoint/2010/main" val="2756064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Summary of notation for ER diagrams</a:t>
            </a:r>
          </a:p>
        </p:txBody>
      </p:sp>
      <p:pic>
        <p:nvPicPr>
          <p:cNvPr id="3" name="Picture 4" descr="fig03_14">
            <a:extLst>
              <a:ext uri="{FF2B5EF4-FFF2-40B4-BE49-F238E27FC236}">
                <a16:creationId xmlns:a16="http://schemas.microsoft.com/office/drawing/2014/main" id="{1674248A-14F0-3DAB-D42A-E5B266025D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666" y="2276475"/>
            <a:ext cx="4138009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9747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 of n-</a:t>
            </a:r>
            <a:r>
              <a:rPr lang="en-US" sz="4600" b="1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ary</a:t>
            </a:r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relationships (n &gt; 2)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general, 3 binary relationships can represent different information than a single ternary relationship 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needed, the binary and n-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ary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relationships can all be included in the schema design (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some cases, a ternary relationship can be represented as a weak entity if the data model allows a weak entity type to have multiple identifying relationships (and hence multiple owner entity types) </a:t>
            </a:r>
          </a:p>
        </p:txBody>
      </p:sp>
    </p:spTree>
    <p:extLst>
      <p:ext uri="{BB962C8B-B14F-4D97-AF65-F5344CB8AC3E}">
        <p14:creationId xmlns:p14="http://schemas.microsoft.com/office/powerpoint/2010/main" val="77441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Methodologies for Conceptual Design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can be able to design conceptual schemas using: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Entity Relationship (ER) Diagrams (This Chapter)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Enhanced Entity Relationship (EER) Diagrams (Chapter 4)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UML (Unified Modeling Language) Class Diagrams are popular in industry to document conceptual database designs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of Design Tools in industry for designing and documenting large scale designs</a:t>
            </a:r>
          </a:p>
        </p:txBody>
      </p:sp>
    </p:spTree>
    <p:extLst>
      <p:ext uri="{BB962C8B-B14F-4D97-AF65-F5344CB8AC3E}">
        <p14:creationId xmlns:p14="http://schemas.microsoft.com/office/powerpoint/2010/main" val="37108364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owchart: Document 3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 of a ternary relationship</a:t>
            </a:r>
          </a:p>
        </p:txBody>
      </p:sp>
      <p:pic>
        <p:nvPicPr>
          <p:cNvPr id="3" name="Picture 1029" descr="fig03_17">
            <a:extLst>
              <a:ext uri="{FF2B5EF4-FFF2-40B4-BE49-F238E27FC236}">
                <a16:creationId xmlns:a16="http://schemas.microsoft.com/office/drawing/2014/main" id="{594E2CED-336B-EEB3-4C08-CE7BB0AE87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2546" y="357188"/>
            <a:ext cx="5248803" cy="627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638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 of n-</a:t>
            </a:r>
            <a:r>
              <a:rPr lang="en-US" sz="4600" b="1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ary</a:t>
            </a:r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relationships (n &gt; 2)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a particular binary relationship can be derived from a higher-degree relationship at all times, then it is redundant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example, the TAUGHT_DURING binary relationship in Figure 3.18 (see next slide) can be derived from the ternary relationship OFFERS (based on the meaning of the relationships)</a:t>
            </a:r>
          </a:p>
        </p:txBody>
      </p:sp>
    </p:spTree>
    <p:extLst>
      <p:ext uri="{BB962C8B-B14F-4D97-AF65-F5344CB8AC3E}">
        <p14:creationId xmlns:p14="http://schemas.microsoft.com/office/powerpoint/2010/main" val="27200807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Another example of a ternary relationship</a:t>
            </a:r>
          </a:p>
        </p:txBody>
      </p:sp>
      <p:pic>
        <p:nvPicPr>
          <p:cNvPr id="7" name="Picture 1029" descr="fig03_18">
            <a:extLst>
              <a:ext uri="{FF2B5EF4-FFF2-40B4-BE49-F238E27FC236}">
                <a16:creationId xmlns:a16="http://schemas.microsoft.com/office/drawing/2014/main" id="{1ACEC64D-59FC-B7E7-12CF-A69AD5C3AF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6538" y="1863801"/>
            <a:ext cx="9498922" cy="444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6723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Displaying constraints on higher-degree relationships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12114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(min, max) constraints can be displayed on the edges – however, they do not fully describe the constraints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Displaying a 1, M, or N indicates additional constraints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M or N indicates no constraint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1 indicates that an entity can participate in at most one relationship instance that has a particular combination of the other participating entities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general, both (min, max) and 1, M, or N are needed to describe fully the constraints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Overall, the constraint specification is difficult and possibly ambiguous when we consider relationships of a degree higher than two.</a:t>
            </a:r>
          </a:p>
        </p:txBody>
      </p:sp>
    </p:spTree>
    <p:extLst>
      <p:ext uri="{BB962C8B-B14F-4D97-AF65-F5344CB8AC3E}">
        <p14:creationId xmlns:p14="http://schemas.microsoft.com/office/powerpoint/2010/main" val="24393704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Another Example: A UNIVERSITY Database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keep track of the enrollments in classes and student grades, another database is to be designed.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keeps track of the COLLEGEs, DEPARTMENTs within each college, the COURSEs offered by departments, and SECTIONs of courses, INSTRUCTORs who teach the sections etc.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entity types and the relationships among these entity types are shown on the next slide in Figure 3.20.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2738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database conceptual schema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4E2B89E1-BB50-FCF5-594B-4612DD3BD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072" y="1911350"/>
            <a:ext cx="4732444" cy="465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9043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Modeling Tools (Additional Material 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number of popular tools that cover conceptual modeling and mapping into relational schema design. 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Examples: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ERWin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S- Designer (Enterprise Application Suite), ER- Studio,  etc.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POSITIVES: </a:t>
            </a:r>
          </a:p>
          <a:p>
            <a:pPr lvl="1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Serves as documentation of application requirements, easy user interface - mostly graphics editor support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NEGATIVES:</a:t>
            </a:r>
          </a:p>
          <a:p>
            <a:pPr lvl="1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tools lack a proper distinct notation for relationships with relationship attributes</a:t>
            </a:r>
          </a:p>
          <a:p>
            <a:pPr lvl="1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Mostly represent a relational design in a diagrammatic form rather than a conceptual ER-based design</a:t>
            </a:r>
          </a:p>
        </p:txBody>
      </p:sp>
    </p:spTree>
    <p:extLst>
      <p:ext uri="{BB962C8B-B14F-4D97-AF65-F5344CB8AC3E}">
        <p14:creationId xmlns:p14="http://schemas.microsoft.com/office/powerpoint/2010/main" val="3843281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Chapter Summary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 Model Concepts: Entities, attributes, relationships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Constraints in the ER model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ER in step-by-step mode conceptual schema design for the COMPANY database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 Diagrams - Notation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Binary Relationship types and those of higher degree.</a:t>
            </a:r>
          </a:p>
        </p:txBody>
      </p:sp>
    </p:spTree>
    <p:extLst>
      <p:ext uri="{BB962C8B-B14F-4D97-AF65-F5344CB8AC3E}">
        <p14:creationId xmlns:p14="http://schemas.microsoft.com/office/powerpoint/2010/main" val="2077468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 COMPANY Database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need to create a database schema design based on the following (simplified) requirements of the COMPANY Database: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company is organized into DEPARTMENTs. Each department has a name, number and an employee who manages the department. We keep track of the start date of the department manager. A department may have several locations.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department controls a number of PROJECTs. Each project has a unique name, unique number and is located at a single location.</a:t>
            </a:r>
          </a:p>
        </p:txBody>
      </p:sp>
    </p:spTree>
    <p:extLst>
      <p:ext uri="{BB962C8B-B14F-4D97-AF65-F5344CB8AC3E}">
        <p14:creationId xmlns:p14="http://schemas.microsoft.com/office/powerpoint/2010/main" val="452044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 COMPANY Database (Continued)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database will store each EMPLOYEE’s social security number, address, salary, sex, and birthdate. 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employee works for one department but may work on several projects.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DB will keep track of the number of hours per week that an employee currently works on each project.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required to keep track of the direct supervisor of each employee.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employee may have a number of DEPENDENTs.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each dependent, the DB keeps a record of name, sex, birthdate, and relationship to the employee.</a:t>
            </a:r>
          </a:p>
        </p:txBody>
      </p:sp>
    </p:spTree>
    <p:extLst>
      <p:ext uri="{BB962C8B-B14F-4D97-AF65-F5344CB8AC3E}">
        <p14:creationId xmlns:p14="http://schemas.microsoft.com/office/powerpoint/2010/main" val="1310531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 Model Concepts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000" dirty="0"/>
              <a:t>The ER model describes data as entities, relationships, and attributes</a:t>
            </a:r>
          </a:p>
        </p:txBody>
      </p:sp>
    </p:spTree>
    <p:extLst>
      <p:ext uri="{BB962C8B-B14F-4D97-AF65-F5344CB8AC3E}">
        <p14:creationId xmlns:p14="http://schemas.microsoft.com/office/powerpoint/2010/main" val="4044334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Entities and Attributes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43706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Entity is a basic concept for the ER model. Entities are specific things or objects in the mini-world that are represented in the database.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example, the EMPLOYEE John Smith, the Research DEPARTMENT, the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ProductX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PROJECT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Attributes are properties used to describe an entity.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example, an EMPLOYEE entity may have the attributes Name, SSN, Address, Sex,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BirthDate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specific entity will have a value for each of its attributes.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example, a specific employee entity may have Name='John Smith', SSN='123456789', Address ='731, Fondren, Houston, TX', Sex='M',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BirthDate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='09-JAN-55‘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attribute has a value set (or data type) associated with it – e.g. integer, string, date, enumerated type, …</a:t>
            </a:r>
          </a:p>
        </p:txBody>
      </p:sp>
    </p:spTree>
    <p:extLst>
      <p:ext uri="{BB962C8B-B14F-4D97-AF65-F5344CB8AC3E}">
        <p14:creationId xmlns:p14="http://schemas.microsoft.com/office/powerpoint/2010/main" val="4110876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3229</Words>
  <Application>Microsoft Macintosh PowerPoint</Application>
  <PresentationFormat>Widescreen</PresentationFormat>
  <Paragraphs>322</Paragraphs>
  <Slides>57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Calibri Light</vt:lpstr>
      <vt:lpstr>Tahoma</vt:lpstr>
      <vt:lpstr>Office Theme</vt:lpstr>
      <vt:lpstr>Chapter 3</vt:lpstr>
      <vt:lpstr>Outline</vt:lpstr>
      <vt:lpstr>Overview of Database Design Process</vt:lpstr>
      <vt:lpstr>Overview of Database Design Process</vt:lpstr>
      <vt:lpstr>Methodologies for Conceptual Design</vt:lpstr>
      <vt:lpstr>Example COMPANY Database</vt:lpstr>
      <vt:lpstr>Example COMPANY Database (Continued)</vt:lpstr>
      <vt:lpstr>ER Model Concepts</vt:lpstr>
      <vt:lpstr>Entities and Attributes</vt:lpstr>
      <vt:lpstr>Types of Attributes</vt:lpstr>
      <vt:lpstr>Types of Attributes (Continued)</vt:lpstr>
      <vt:lpstr>Types of Attributes (Continued)</vt:lpstr>
      <vt:lpstr>Example of a composite attribute</vt:lpstr>
      <vt:lpstr>Entity Types and Key Attributes (1)</vt:lpstr>
      <vt:lpstr>Entity Types and Key Attributes (2)</vt:lpstr>
      <vt:lpstr>Entity Set</vt:lpstr>
      <vt:lpstr>Value Sets (Domains) of Attributes</vt:lpstr>
      <vt:lpstr>Displaying an Entity type in ER Diagrams</vt:lpstr>
      <vt:lpstr>NOTATION for ER diagrams</vt:lpstr>
      <vt:lpstr>Entity Type CAR with two keys and a corresponding Entity Set</vt:lpstr>
      <vt:lpstr>Initial Conceptual Design of Entity Types for the COMPANY Database Schema</vt:lpstr>
      <vt:lpstr>Initial Design of Entity Types: EMPLOYEE, DEPARTMENT, PROJECT, DEPENDENT</vt:lpstr>
      <vt:lpstr>Refining the initial design by introducing relationships</vt:lpstr>
      <vt:lpstr>Relationships and Relationship Types</vt:lpstr>
      <vt:lpstr>Relationship instances of the WORKS_FOR N:1 relationship between EMPLOYEE and DEPARTMENT</vt:lpstr>
      <vt:lpstr>Relationship instances of the M:N  WORKS_ON relationship between EMPLOYEE and PROJECT</vt:lpstr>
      <vt:lpstr>Relationship type vs. relationship set (1)</vt:lpstr>
      <vt:lpstr>Relationship type vs. relationship set (2)</vt:lpstr>
      <vt:lpstr>Refining the COMPANY database schema by introducing relationships</vt:lpstr>
      <vt:lpstr>ER DIAGRAM – Relationship Types are: WORKS_FOR, MANAGES, WORKS_ON, CONTROLS, SUPERVISION, DEPENDENTS_OF</vt:lpstr>
      <vt:lpstr>Discussion on Relationship Types</vt:lpstr>
      <vt:lpstr>Constraints on Relationships</vt:lpstr>
      <vt:lpstr>Many-to-one (N:1) Relationship</vt:lpstr>
      <vt:lpstr>Many-to-many (M:N) Relationship</vt:lpstr>
      <vt:lpstr>Recursive Relationship Type</vt:lpstr>
      <vt:lpstr>Displaying a recursive relationship</vt:lpstr>
      <vt:lpstr>A Recursive Relationship Supervision</vt:lpstr>
      <vt:lpstr>Recursive Relationship Type is: SUPERVISION (participation role names are shown)</vt:lpstr>
      <vt:lpstr>Weak Entity Types</vt:lpstr>
      <vt:lpstr>Attributes of Relationship types</vt:lpstr>
      <vt:lpstr>Example Attribute of a Relationship Type: Hours of WORKS_ON</vt:lpstr>
      <vt:lpstr>Notation for Constraints on Relationships</vt:lpstr>
      <vt:lpstr> Alternative (min, max) notation for relationship structural constraints:</vt:lpstr>
      <vt:lpstr>The (min,max) notation for relationship constraints</vt:lpstr>
      <vt:lpstr>COMPANY ER Schema Diagram using (min, max) notation</vt:lpstr>
      <vt:lpstr>Alternative diagrammatic notation</vt:lpstr>
      <vt:lpstr>Relationships of Higher Degree</vt:lpstr>
      <vt:lpstr>Summary of notation for ER diagrams</vt:lpstr>
      <vt:lpstr>Discussion of n-ary relationships (n &gt; 2)</vt:lpstr>
      <vt:lpstr>Example of a ternary relationship</vt:lpstr>
      <vt:lpstr>Discussion of n-ary relationships (n &gt; 2)</vt:lpstr>
      <vt:lpstr>Another example of a ternary relationship</vt:lpstr>
      <vt:lpstr>Displaying constraints on higher-degree relationships</vt:lpstr>
      <vt:lpstr>Another Example: A UNIVERSITY Database</vt:lpstr>
      <vt:lpstr>UNIVERSITY database conceptual schema</vt:lpstr>
      <vt:lpstr>Data Modeling Tools (Additional Material )</vt:lpstr>
      <vt:lpstr>Chapter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steven.fulakeza@lc.cuny.edu</dc:creator>
  <cp:lastModifiedBy>steven.fulakeza@lc.cuny.edu</cp:lastModifiedBy>
  <cp:revision>19</cp:revision>
  <dcterms:created xsi:type="dcterms:W3CDTF">2022-08-27T15:13:29Z</dcterms:created>
  <dcterms:modified xsi:type="dcterms:W3CDTF">2022-09-14T03:08:01Z</dcterms:modified>
</cp:coreProperties>
</file>