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4" r:id="rId8"/>
    <p:sldId id="262" r:id="rId9"/>
    <p:sldId id="263" r:id="rId10"/>
    <p:sldId id="265" r:id="rId11"/>
    <p:sldId id="266" r:id="rId12"/>
    <p:sldId id="268" r:id="rId13"/>
    <p:sldId id="267" r:id="rId14"/>
    <p:sldId id="269" r:id="rId15"/>
    <p:sldId id="277" r:id="rId16"/>
    <p:sldId id="270" r:id="rId17"/>
    <p:sldId id="271" r:id="rId18"/>
    <p:sldId id="278" r:id="rId19"/>
    <p:sldId id="279" r:id="rId20"/>
    <p:sldId id="272" r:id="rId21"/>
    <p:sldId id="273" r:id="rId22"/>
    <p:sldId id="274" r:id="rId23"/>
    <p:sldId id="275" r:id="rId24"/>
    <p:sldId id="276"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0D577-3672-3A4D-9D0F-C4D31D4E6CA8}" type="datetimeFigureOut">
              <a:rPr lang="en-US" smtClean="0"/>
              <a:t>8/27/22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B9C1F-4366-6941-9912-259B1AA0353F}" type="slidenum">
              <a:rPr lang="en-US" smtClean="0"/>
              <a:t>‹#›</a:t>
            </a:fld>
            <a:endParaRPr lang="en-US"/>
          </a:p>
        </p:txBody>
      </p:sp>
    </p:spTree>
    <p:extLst>
      <p:ext uri="{BB962C8B-B14F-4D97-AF65-F5344CB8AC3E}">
        <p14:creationId xmlns:p14="http://schemas.microsoft.com/office/powerpoint/2010/main" val="116131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8B9C1F-4366-6941-9912-259B1AA0353F}" type="slidenum">
              <a:rPr lang="en-US" smtClean="0"/>
              <a:t>8</a:t>
            </a:fld>
            <a:endParaRPr lang="en-US"/>
          </a:p>
        </p:txBody>
      </p:sp>
    </p:spTree>
    <p:extLst>
      <p:ext uri="{BB962C8B-B14F-4D97-AF65-F5344CB8AC3E}">
        <p14:creationId xmlns:p14="http://schemas.microsoft.com/office/powerpoint/2010/main" val="2925484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DB646-844A-3B34-57D0-49A7AC22F1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A92A4B-5A86-CCBB-B0A8-4BB80A3F2F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F2497B-C20D-42F4-35B6-3426770059E3}"/>
              </a:ext>
            </a:extLst>
          </p:cNvPr>
          <p:cNvSpPr>
            <a:spLocks noGrp="1"/>
          </p:cNvSpPr>
          <p:nvPr>
            <p:ph type="dt" sz="half" idx="10"/>
          </p:nvPr>
        </p:nvSpPr>
        <p:spPr/>
        <p:txBody>
          <a:bodyPr/>
          <a:lstStyle/>
          <a:p>
            <a:fld id="{852D8318-A846-E149-A960-64C4AB6EDF64}" type="datetime1">
              <a:rPr lang="en-US" smtClean="0"/>
              <a:t>8/28/22</a:t>
            </a:fld>
            <a:endParaRPr lang="en-US"/>
          </a:p>
        </p:txBody>
      </p:sp>
      <p:sp>
        <p:nvSpPr>
          <p:cNvPr id="5" name="Footer Placeholder 4">
            <a:extLst>
              <a:ext uri="{FF2B5EF4-FFF2-40B4-BE49-F238E27FC236}">
                <a16:creationId xmlns:a16="http://schemas.microsoft.com/office/drawing/2014/main" id="{8743B1A3-EE7A-A33B-6546-51B554238FC6}"/>
              </a:ext>
            </a:extLst>
          </p:cNvPr>
          <p:cNvSpPr>
            <a:spLocks noGrp="1"/>
          </p:cNvSpPr>
          <p:nvPr>
            <p:ph type="ftr" sz="quarter" idx="11"/>
          </p:nvPr>
        </p:nvSpPr>
        <p:spPr/>
        <p:txBody>
          <a:bodyPr/>
          <a:lstStyle/>
          <a:p>
            <a:r>
              <a:rPr lang="en-US"/>
              <a:t>R. Elmasri and S. Navathe, Fundamentals of Database Systems</a:t>
            </a:r>
          </a:p>
        </p:txBody>
      </p:sp>
      <p:sp>
        <p:nvSpPr>
          <p:cNvPr id="6" name="Slide Number Placeholder 5">
            <a:extLst>
              <a:ext uri="{FF2B5EF4-FFF2-40B4-BE49-F238E27FC236}">
                <a16:creationId xmlns:a16="http://schemas.microsoft.com/office/drawing/2014/main" id="{FF972753-3215-F18B-92C9-C01CE26C42BD}"/>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305655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9474-B78F-E7FD-289D-0C72ED5001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20532C-FD1C-2535-0A3A-2F508A97A7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F0C51-2663-5807-045F-035B9B340F6C}"/>
              </a:ext>
            </a:extLst>
          </p:cNvPr>
          <p:cNvSpPr>
            <a:spLocks noGrp="1"/>
          </p:cNvSpPr>
          <p:nvPr>
            <p:ph type="dt" sz="half" idx="10"/>
          </p:nvPr>
        </p:nvSpPr>
        <p:spPr/>
        <p:txBody>
          <a:bodyPr/>
          <a:lstStyle/>
          <a:p>
            <a:fld id="{B3018BB6-7F8F-9443-B33D-2129E7513E25}" type="datetime1">
              <a:rPr lang="en-US" smtClean="0"/>
              <a:t>8/28/22</a:t>
            </a:fld>
            <a:endParaRPr lang="en-US"/>
          </a:p>
        </p:txBody>
      </p:sp>
      <p:sp>
        <p:nvSpPr>
          <p:cNvPr id="5" name="Footer Placeholder 4">
            <a:extLst>
              <a:ext uri="{FF2B5EF4-FFF2-40B4-BE49-F238E27FC236}">
                <a16:creationId xmlns:a16="http://schemas.microsoft.com/office/drawing/2014/main" id="{06CD1FE4-F592-4533-6379-384A32E7ADF9}"/>
              </a:ext>
            </a:extLst>
          </p:cNvPr>
          <p:cNvSpPr>
            <a:spLocks noGrp="1"/>
          </p:cNvSpPr>
          <p:nvPr>
            <p:ph type="ftr" sz="quarter" idx="11"/>
          </p:nvPr>
        </p:nvSpPr>
        <p:spPr/>
        <p:txBody>
          <a:bodyPr/>
          <a:lstStyle/>
          <a:p>
            <a:r>
              <a:rPr lang="en-US"/>
              <a:t>R. Elmasri and S. Navathe, Fundamentals of Database Systems</a:t>
            </a:r>
          </a:p>
        </p:txBody>
      </p:sp>
      <p:sp>
        <p:nvSpPr>
          <p:cNvPr id="6" name="Slide Number Placeholder 5">
            <a:extLst>
              <a:ext uri="{FF2B5EF4-FFF2-40B4-BE49-F238E27FC236}">
                <a16:creationId xmlns:a16="http://schemas.microsoft.com/office/drawing/2014/main" id="{D75D9AC2-6FE8-088E-7785-D189C60D18C8}"/>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235270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F0272-11E2-A9E1-586F-E7ABFC82D9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FD0ABC-287A-326B-84F3-9932AD6212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07EB2-6BDC-8611-E41C-BA0049F2D665}"/>
              </a:ext>
            </a:extLst>
          </p:cNvPr>
          <p:cNvSpPr>
            <a:spLocks noGrp="1"/>
          </p:cNvSpPr>
          <p:nvPr>
            <p:ph type="dt" sz="half" idx="10"/>
          </p:nvPr>
        </p:nvSpPr>
        <p:spPr/>
        <p:txBody>
          <a:bodyPr/>
          <a:lstStyle/>
          <a:p>
            <a:fld id="{FC4F0009-40C0-3848-AE1A-79755FD97CD0}" type="datetime1">
              <a:rPr lang="en-US" smtClean="0"/>
              <a:t>8/28/22</a:t>
            </a:fld>
            <a:endParaRPr lang="en-US"/>
          </a:p>
        </p:txBody>
      </p:sp>
      <p:sp>
        <p:nvSpPr>
          <p:cNvPr id="5" name="Footer Placeholder 4">
            <a:extLst>
              <a:ext uri="{FF2B5EF4-FFF2-40B4-BE49-F238E27FC236}">
                <a16:creationId xmlns:a16="http://schemas.microsoft.com/office/drawing/2014/main" id="{6A0B3EFF-439F-8432-E198-D2BAFE0649D0}"/>
              </a:ext>
            </a:extLst>
          </p:cNvPr>
          <p:cNvSpPr>
            <a:spLocks noGrp="1"/>
          </p:cNvSpPr>
          <p:nvPr>
            <p:ph type="ftr" sz="quarter" idx="11"/>
          </p:nvPr>
        </p:nvSpPr>
        <p:spPr/>
        <p:txBody>
          <a:bodyPr/>
          <a:lstStyle/>
          <a:p>
            <a:r>
              <a:rPr lang="en-US"/>
              <a:t>R. Elmasri and S. Navathe, Fundamentals of Database Systems</a:t>
            </a:r>
          </a:p>
        </p:txBody>
      </p:sp>
      <p:sp>
        <p:nvSpPr>
          <p:cNvPr id="6" name="Slide Number Placeholder 5">
            <a:extLst>
              <a:ext uri="{FF2B5EF4-FFF2-40B4-BE49-F238E27FC236}">
                <a16:creationId xmlns:a16="http://schemas.microsoft.com/office/drawing/2014/main" id="{8C54430A-AA57-30B9-F6FB-D51A58E128DD}"/>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386517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E3411-A784-E507-BBB9-12B6B843C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A35194-00E2-D605-F07D-8C0FD0A299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6C118-5EEE-F210-3D25-E322DDCF55FC}"/>
              </a:ext>
            </a:extLst>
          </p:cNvPr>
          <p:cNvSpPr>
            <a:spLocks noGrp="1"/>
          </p:cNvSpPr>
          <p:nvPr>
            <p:ph type="dt" sz="half" idx="10"/>
          </p:nvPr>
        </p:nvSpPr>
        <p:spPr/>
        <p:txBody>
          <a:bodyPr/>
          <a:lstStyle/>
          <a:p>
            <a:fld id="{537BA27D-21B5-894B-A1AF-64ABDA36C62B}" type="datetime1">
              <a:rPr lang="en-US" smtClean="0"/>
              <a:t>8/28/22</a:t>
            </a:fld>
            <a:endParaRPr lang="en-US"/>
          </a:p>
        </p:txBody>
      </p:sp>
      <p:sp>
        <p:nvSpPr>
          <p:cNvPr id="5" name="Footer Placeholder 4">
            <a:extLst>
              <a:ext uri="{FF2B5EF4-FFF2-40B4-BE49-F238E27FC236}">
                <a16:creationId xmlns:a16="http://schemas.microsoft.com/office/drawing/2014/main" id="{885B1740-9EDD-1FEB-8C1C-B69174CC59C1}"/>
              </a:ext>
            </a:extLst>
          </p:cNvPr>
          <p:cNvSpPr>
            <a:spLocks noGrp="1"/>
          </p:cNvSpPr>
          <p:nvPr>
            <p:ph type="ftr" sz="quarter" idx="11"/>
          </p:nvPr>
        </p:nvSpPr>
        <p:spPr/>
        <p:txBody>
          <a:bodyPr/>
          <a:lstStyle/>
          <a:p>
            <a:r>
              <a:rPr lang="en-US"/>
              <a:t>R. Elmasri and S. Navathe, Fundamentals of Database Systems</a:t>
            </a:r>
          </a:p>
        </p:txBody>
      </p:sp>
      <p:sp>
        <p:nvSpPr>
          <p:cNvPr id="6" name="Slide Number Placeholder 5">
            <a:extLst>
              <a:ext uri="{FF2B5EF4-FFF2-40B4-BE49-F238E27FC236}">
                <a16:creationId xmlns:a16="http://schemas.microsoft.com/office/drawing/2014/main" id="{30A305BF-7FAC-BC2F-3EBE-8D1D0A331B9C}"/>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1075917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F0432-E4D3-6A2F-64F0-BD00A321B6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8F2E73-BDC3-BCEC-15F3-A2739668D4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E97795-32D8-0EFB-C333-CDBBD7A0E2A4}"/>
              </a:ext>
            </a:extLst>
          </p:cNvPr>
          <p:cNvSpPr>
            <a:spLocks noGrp="1"/>
          </p:cNvSpPr>
          <p:nvPr>
            <p:ph type="dt" sz="half" idx="10"/>
          </p:nvPr>
        </p:nvSpPr>
        <p:spPr/>
        <p:txBody>
          <a:bodyPr/>
          <a:lstStyle/>
          <a:p>
            <a:fld id="{AF8C125C-5991-4047-AA1F-0249D6744A5F}" type="datetime1">
              <a:rPr lang="en-US" smtClean="0"/>
              <a:t>8/28/22</a:t>
            </a:fld>
            <a:endParaRPr lang="en-US"/>
          </a:p>
        </p:txBody>
      </p:sp>
      <p:sp>
        <p:nvSpPr>
          <p:cNvPr id="5" name="Footer Placeholder 4">
            <a:extLst>
              <a:ext uri="{FF2B5EF4-FFF2-40B4-BE49-F238E27FC236}">
                <a16:creationId xmlns:a16="http://schemas.microsoft.com/office/drawing/2014/main" id="{C5F4F521-F81B-44BF-4B04-CBE07E4B3D19}"/>
              </a:ext>
            </a:extLst>
          </p:cNvPr>
          <p:cNvSpPr>
            <a:spLocks noGrp="1"/>
          </p:cNvSpPr>
          <p:nvPr>
            <p:ph type="ftr" sz="quarter" idx="11"/>
          </p:nvPr>
        </p:nvSpPr>
        <p:spPr/>
        <p:txBody>
          <a:bodyPr/>
          <a:lstStyle/>
          <a:p>
            <a:r>
              <a:rPr lang="en-US"/>
              <a:t>R. Elmasri and S. Navathe, Fundamentals of Database Systems</a:t>
            </a:r>
          </a:p>
        </p:txBody>
      </p:sp>
      <p:sp>
        <p:nvSpPr>
          <p:cNvPr id="6" name="Slide Number Placeholder 5">
            <a:extLst>
              <a:ext uri="{FF2B5EF4-FFF2-40B4-BE49-F238E27FC236}">
                <a16:creationId xmlns:a16="http://schemas.microsoft.com/office/drawing/2014/main" id="{DE52ACEC-0564-DC07-DEE2-B9485AF9B155}"/>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332795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ED254-459C-E5D2-94F0-FA02F5CFA4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FFB313-DC19-5530-F8A4-4FE215670C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8B5A95-A31A-0105-F5A8-7EC74AB22B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86629D-74E1-0723-03D6-B15E647F2272}"/>
              </a:ext>
            </a:extLst>
          </p:cNvPr>
          <p:cNvSpPr>
            <a:spLocks noGrp="1"/>
          </p:cNvSpPr>
          <p:nvPr>
            <p:ph type="dt" sz="half" idx="10"/>
          </p:nvPr>
        </p:nvSpPr>
        <p:spPr/>
        <p:txBody>
          <a:bodyPr/>
          <a:lstStyle/>
          <a:p>
            <a:fld id="{051243D8-5CA4-2D43-9FE0-23EF45D538F2}" type="datetime1">
              <a:rPr lang="en-US" smtClean="0"/>
              <a:t>8/28/22</a:t>
            </a:fld>
            <a:endParaRPr lang="en-US"/>
          </a:p>
        </p:txBody>
      </p:sp>
      <p:sp>
        <p:nvSpPr>
          <p:cNvPr id="6" name="Footer Placeholder 5">
            <a:extLst>
              <a:ext uri="{FF2B5EF4-FFF2-40B4-BE49-F238E27FC236}">
                <a16:creationId xmlns:a16="http://schemas.microsoft.com/office/drawing/2014/main" id="{56BA617C-7B87-96C2-EA09-F0B2260F35E2}"/>
              </a:ext>
            </a:extLst>
          </p:cNvPr>
          <p:cNvSpPr>
            <a:spLocks noGrp="1"/>
          </p:cNvSpPr>
          <p:nvPr>
            <p:ph type="ftr" sz="quarter" idx="11"/>
          </p:nvPr>
        </p:nvSpPr>
        <p:spPr/>
        <p:txBody>
          <a:bodyPr/>
          <a:lstStyle/>
          <a:p>
            <a:r>
              <a:rPr lang="en-US"/>
              <a:t>R. Elmasri and S. Navathe, Fundamentals of Database Systems</a:t>
            </a:r>
          </a:p>
        </p:txBody>
      </p:sp>
      <p:sp>
        <p:nvSpPr>
          <p:cNvPr id="7" name="Slide Number Placeholder 6">
            <a:extLst>
              <a:ext uri="{FF2B5EF4-FFF2-40B4-BE49-F238E27FC236}">
                <a16:creationId xmlns:a16="http://schemas.microsoft.com/office/drawing/2014/main" id="{12191755-063A-0153-0831-19C5138438DA}"/>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318171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18064-7F9F-8EAD-4243-4F36E79090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9C96CF-BC34-BFB2-2225-49EF65636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6C7388-7422-5719-5CD7-4BA7F13FBC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83D750-B508-FE8E-8C9C-6FE0378013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BD7636-87A4-FE6E-9CBC-B8C8C272D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0DD7D3-42EC-1507-9E87-B2ECB49596BD}"/>
              </a:ext>
            </a:extLst>
          </p:cNvPr>
          <p:cNvSpPr>
            <a:spLocks noGrp="1"/>
          </p:cNvSpPr>
          <p:nvPr>
            <p:ph type="dt" sz="half" idx="10"/>
          </p:nvPr>
        </p:nvSpPr>
        <p:spPr/>
        <p:txBody>
          <a:bodyPr/>
          <a:lstStyle/>
          <a:p>
            <a:fld id="{3EE85251-26B7-AE44-AE0B-7C443B420EC5}" type="datetime1">
              <a:rPr lang="en-US" smtClean="0"/>
              <a:t>8/28/22</a:t>
            </a:fld>
            <a:endParaRPr lang="en-US"/>
          </a:p>
        </p:txBody>
      </p:sp>
      <p:sp>
        <p:nvSpPr>
          <p:cNvPr id="8" name="Footer Placeholder 7">
            <a:extLst>
              <a:ext uri="{FF2B5EF4-FFF2-40B4-BE49-F238E27FC236}">
                <a16:creationId xmlns:a16="http://schemas.microsoft.com/office/drawing/2014/main" id="{1CE22276-4D87-217A-9669-640770EBFEB1}"/>
              </a:ext>
            </a:extLst>
          </p:cNvPr>
          <p:cNvSpPr>
            <a:spLocks noGrp="1"/>
          </p:cNvSpPr>
          <p:nvPr>
            <p:ph type="ftr" sz="quarter" idx="11"/>
          </p:nvPr>
        </p:nvSpPr>
        <p:spPr/>
        <p:txBody>
          <a:bodyPr/>
          <a:lstStyle/>
          <a:p>
            <a:r>
              <a:rPr lang="en-US"/>
              <a:t>R. Elmasri and S. Navathe, Fundamentals of Database Systems</a:t>
            </a:r>
          </a:p>
        </p:txBody>
      </p:sp>
      <p:sp>
        <p:nvSpPr>
          <p:cNvPr id="9" name="Slide Number Placeholder 8">
            <a:extLst>
              <a:ext uri="{FF2B5EF4-FFF2-40B4-BE49-F238E27FC236}">
                <a16:creationId xmlns:a16="http://schemas.microsoft.com/office/drawing/2014/main" id="{84F7A545-5819-3C8E-8F87-C9D8F24714F3}"/>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177196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D6BF-96C9-E3CB-6889-374602974A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A41AC3-80F2-45F2-03AF-7451A9BED13C}"/>
              </a:ext>
            </a:extLst>
          </p:cNvPr>
          <p:cNvSpPr>
            <a:spLocks noGrp="1"/>
          </p:cNvSpPr>
          <p:nvPr>
            <p:ph type="dt" sz="half" idx="10"/>
          </p:nvPr>
        </p:nvSpPr>
        <p:spPr/>
        <p:txBody>
          <a:bodyPr/>
          <a:lstStyle/>
          <a:p>
            <a:fld id="{3B23CF37-EF15-9643-BF03-0B328D3B36AE}" type="datetime1">
              <a:rPr lang="en-US" smtClean="0"/>
              <a:t>8/28/22</a:t>
            </a:fld>
            <a:endParaRPr lang="en-US"/>
          </a:p>
        </p:txBody>
      </p:sp>
      <p:sp>
        <p:nvSpPr>
          <p:cNvPr id="4" name="Footer Placeholder 3">
            <a:extLst>
              <a:ext uri="{FF2B5EF4-FFF2-40B4-BE49-F238E27FC236}">
                <a16:creationId xmlns:a16="http://schemas.microsoft.com/office/drawing/2014/main" id="{74CFE09E-2D99-D1E5-5A4F-911BD3AA28EA}"/>
              </a:ext>
            </a:extLst>
          </p:cNvPr>
          <p:cNvSpPr>
            <a:spLocks noGrp="1"/>
          </p:cNvSpPr>
          <p:nvPr>
            <p:ph type="ftr" sz="quarter" idx="11"/>
          </p:nvPr>
        </p:nvSpPr>
        <p:spPr/>
        <p:txBody>
          <a:bodyPr/>
          <a:lstStyle/>
          <a:p>
            <a:r>
              <a:rPr lang="en-US"/>
              <a:t>R. Elmasri and S. Navathe, Fundamentals of Database Systems</a:t>
            </a:r>
          </a:p>
        </p:txBody>
      </p:sp>
      <p:sp>
        <p:nvSpPr>
          <p:cNvPr id="5" name="Slide Number Placeholder 4">
            <a:extLst>
              <a:ext uri="{FF2B5EF4-FFF2-40B4-BE49-F238E27FC236}">
                <a16:creationId xmlns:a16="http://schemas.microsoft.com/office/drawing/2014/main" id="{339AC3A6-6664-1A88-9810-F3EC46D22D59}"/>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337752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09DA8-CE94-2690-A59B-5F588EC0E1F9}"/>
              </a:ext>
            </a:extLst>
          </p:cNvPr>
          <p:cNvSpPr>
            <a:spLocks noGrp="1"/>
          </p:cNvSpPr>
          <p:nvPr>
            <p:ph type="dt" sz="half" idx="10"/>
          </p:nvPr>
        </p:nvSpPr>
        <p:spPr/>
        <p:txBody>
          <a:bodyPr/>
          <a:lstStyle/>
          <a:p>
            <a:fld id="{F155FC78-02F5-2E44-9046-46F04CF65E63}" type="datetime1">
              <a:rPr lang="en-US" smtClean="0"/>
              <a:t>8/28/22</a:t>
            </a:fld>
            <a:endParaRPr lang="en-US"/>
          </a:p>
        </p:txBody>
      </p:sp>
      <p:sp>
        <p:nvSpPr>
          <p:cNvPr id="3" name="Footer Placeholder 2">
            <a:extLst>
              <a:ext uri="{FF2B5EF4-FFF2-40B4-BE49-F238E27FC236}">
                <a16:creationId xmlns:a16="http://schemas.microsoft.com/office/drawing/2014/main" id="{B3D147A9-E040-585F-6DB4-4F1FFD25C775}"/>
              </a:ext>
            </a:extLst>
          </p:cNvPr>
          <p:cNvSpPr>
            <a:spLocks noGrp="1"/>
          </p:cNvSpPr>
          <p:nvPr>
            <p:ph type="ftr" sz="quarter" idx="11"/>
          </p:nvPr>
        </p:nvSpPr>
        <p:spPr/>
        <p:txBody>
          <a:bodyPr/>
          <a:lstStyle/>
          <a:p>
            <a:r>
              <a:rPr lang="en-US"/>
              <a:t>R. Elmasri and S. Navathe, Fundamentals of Database Systems</a:t>
            </a:r>
          </a:p>
        </p:txBody>
      </p:sp>
      <p:sp>
        <p:nvSpPr>
          <p:cNvPr id="4" name="Slide Number Placeholder 3">
            <a:extLst>
              <a:ext uri="{FF2B5EF4-FFF2-40B4-BE49-F238E27FC236}">
                <a16:creationId xmlns:a16="http://schemas.microsoft.com/office/drawing/2014/main" id="{8E4EADAF-8C9D-FFFD-957D-89F7976832D2}"/>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43813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57E4-1D68-522C-7A77-33C68FA7D8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041DDD-FD9D-FBC5-994B-5DFC00EDEC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14D85E-5B1F-8182-2AEB-B4FA1F11A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B3B7A-B6FF-46E7-0AC4-43F29CCE0FAA}"/>
              </a:ext>
            </a:extLst>
          </p:cNvPr>
          <p:cNvSpPr>
            <a:spLocks noGrp="1"/>
          </p:cNvSpPr>
          <p:nvPr>
            <p:ph type="dt" sz="half" idx="10"/>
          </p:nvPr>
        </p:nvSpPr>
        <p:spPr/>
        <p:txBody>
          <a:bodyPr/>
          <a:lstStyle/>
          <a:p>
            <a:fld id="{7B62FE3B-CE18-6442-8E86-3CECAB6F0CE6}" type="datetime1">
              <a:rPr lang="en-US" smtClean="0"/>
              <a:t>8/28/22</a:t>
            </a:fld>
            <a:endParaRPr lang="en-US"/>
          </a:p>
        </p:txBody>
      </p:sp>
      <p:sp>
        <p:nvSpPr>
          <p:cNvPr id="6" name="Footer Placeholder 5">
            <a:extLst>
              <a:ext uri="{FF2B5EF4-FFF2-40B4-BE49-F238E27FC236}">
                <a16:creationId xmlns:a16="http://schemas.microsoft.com/office/drawing/2014/main" id="{58488765-257D-99FC-4541-403C98CA43FF}"/>
              </a:ext>
            </a:extLst>
          </p:cNvPr>
          <p:cNvSpPr>
            <a:spLocks noGrp="1"/>
          </p:cNvSpPr>
          <p:nvPr>
            <p:ph type="ftr" sz="quarter" idx="11"/>
          </p:nvPr>
        </p:nvSpPr>
        <p:spPr/>
        <p:txBody>
          <a:bodyPr/>
          <a:lstStyle/>
          <a:p>
            <a:r>
              <a:rPr lang="en-US"/>
              <a:t>R. Elmasri and S. Navathe, Fundamentals of Database Systems</a:t>
            </a:r>
          </a:p>
        </p:txBody>
      </p:sp>
      <p:sp>
        <p:nvSpPr>
          <p:cNvPr id="7" name="Slide Number Placeholder 6">
            <a:extLst>
              <a:ext uri="{FF2B5EF4-FFF2-40B4-BE49-F238E27FC236}">
                <a16:creationId xmlns:a16="http://schemas.microsoft.com/office/drawing/2014/main" id="{D790CD71-D01F-4A44-6FFA-6BAC95304386}"/>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83462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8B88-09C7-7C8F-4354-CA6894B258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217525-0A48-E408-815F-D8A115B491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27AA91-8FA0-F562-14EE-E25394942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6F4A22-C960-8F66-8CF0-32DD0876EE26}"/>
              </a:ext>
            </a:extLst>
          </p:cNvPr>
          <p:cNvSpPr>
            <a:spLocks noGrp="1"/>
          </p:cNvSpPr>
          <p:nvPr>
            <p:ph type="dt" sz="half" idx="10"/>
          </p:nvPr>
        </p:nvSpPr>
        <p:spPr/>
        <p:txBody>
          <a:bodyPr/>
          <a:lstStyle/>
          <a:p>
            <a:fld id="{0E3B6F9E-6DC4-3E46-8AF6-D4737EEF28BC}" type="datetime1">
              <a:rPr lang="en-US" smtClean="0"/>
              <a:t>8/28/22</a:t>
            </a:fld>
            <a:endParaRPr lang="en-US"/>
          </a:p>
        </p:txBody>
      </p:sp>
      <p:sp>
        <p:nvSpPr>
          <p:cNvPr id="6" name="Footer Placeholder 5">
            <a:extLst>
              <a:ext uri="{FF2B5EF4-FFF2-40B4-BE49-F238E27FC236}">
                <a16:creationId xmlns:a16="http://schemas.microsoft.com/office/drawing/2014/main" id="{0CD26559-D93F-2087-BAEB-E7D3BE4F96CE}"/>
              </a:ext>
            </a:extLst>
          </p:cNvPr>
          <p:cNvSpPr>
            <a:spLocks noGrp="1"/>
          </p:cNvSpPr>
          <p:nvPr>
            <p:ph type="ftr" sz="quarter" idx="11"/>
          </p:nvPr>
        </p:nvSpPr>
        <p:spPr/>
        <p:txBody>
          <a:bodyPr/>
          <a:lstStyle/>
          <a:p>
            <a:r>
              <a:rPr lang="en-US"/>
              <a:t>R. Elmasri and S. Navathe, Fundamentals of Database Systems</a:t>
            </a:r>
          </a:p>
        </p:txBody>
      </p:sp>
      <p:sp>
        <p:nvSpPr>
          <p:cNvPr id="7" name="Slide Number Placeholder 6">
            <a:extLst>
              <a:ext uri="{FF2B5EF4-FFF2-40B4-BE49-F238E27FC236}">
                <a16:creationId xmlns:a16="http://schemas.microsoft.com/office/drawing/2014/main" id="{31E977C9-87BA-51E3-4D0F-6E8699511C80}"/>
              </a:ext>
            </a:extLst>
          </p:cNvPr>
          <p:cNvSpPr>
            <a:spLocks noGrp="1"/>
          </p:cNvSpPr>
          <p:nvPr>
            <p:ph type="sldNum" sz="quarter" idx="12"/>
          </p:nvPr>
        </p:nvSpPr>
        <p:spPr/>
        <p:txBody>
          <a:bodyPr/>
          <a:lstStyle/>
          <a:p>
            <a:fld id="{B1FBEEB5-137A-6047-B60E-22234C1EFF10}" type="slidenum">
              <a:rPr lang="en-US" smtClean="0"/>
              <a:t>‹#›</a:t>
            </a:fld>
            <a:endParaRPr lang="en-US"/>
          </a:p>
        </p:txBody>
      </p:sp>
    </p:spTree>
    <p:extLst>
      <p:ext uri="{BB962C8B-B14F-4D97-AF65-F5344CB8AC3E}">
        <p14:creationId xmlns:p14="http://schemas.microsoft.com/office/powerpoint/2010/main" val="365604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EF35CB-4C7D-1DD1-79E3-ED13A7A284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2B5D61-4178-78EC-0842-2E7EE27A1E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F7F58-BE35-C3D6-7036-164EC5944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2D96B-00B8-5344-9848-D7CB3E484787}" type="datetime1">
              <a:rPr lang="en-US" smtClean="0"/>
              <a:t>8/28/22</a:t>
            </a:fld>
            <a:endParaRPr lang="en-US"/>
          </a:p>
        </p:txBody>
      </p:sp>
      <p:sp>
        <p:nvSpPr>
          <p:cNvPr id="5" name="Footer Placeholder 4">
            <a:extLst>
              <a:ext uri="{FF2B5EF4-FFF2-40B4-BE49-F238E27FC236}">
                <a16:creationId xmlns:a16="http://schemas.microsoft.com/office/drawing/2014/main" id="{3AD7B19F-B42D-EAB7-12CE-C48E6EF109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 Elmasri and S. Navathe, Fundamentals of Database Systems</a:t>
            </a:r>
          </a:p>
        </p:txBody>
      </p:sp>
      <p:sp>
        <p:nvSpPr>
          <p:cNvPr id="6" name="Slide Number Placeholder 5">
            <a:extLst>
              <a:ext uri="{FF2B5EF4-FFF2-40B4-BE49-F238E27FC236}">
                <a16:creationId xmlns:a16="http://schemas.microsoft.com/office/drawing/2014/main" id="{7C7D2C2C-4FC1-B272-1F21-874E9515BE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BEEB5-137A-6047-B60E-22234C1EFF10}" type="slidenum">
              <a:rPr lang="en-US" smtClean="0"/>
              <a:t>‹#›</a:t>
            </a:fld>
            <a:endParaRPr lang="en-US"/>
          </a:p>
        </p:txBody>
      </p:sp>
    </p:spTree>
    <p:extLst>
      <p:ext uri="{BB962C8B-B14F-4D97-AF65-F5344CB8AC3E}">
        <p14:creationId xmlns:p14="http://schemas.microsoft.com/office/powerpoint/2010/main" val="376157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153308-A695-2F06-419C-99FD2EE995A6}"/>
              </a:ext>
            </a:extLst>
          </p:cNvPr>
          <p:cNvSpPr>
            <a:spLocks noGrp="1"/>
          </p:cNvSpPr>
          <p:nvPr>
            <p:ph type="ctrTitle"/>
          </p:nvPr>
        </p:nvSpPr>
        <p:spPr>
          <a:xfrm>
            <a:off x="838200" y="914402"/>
            <a:ext cx="10515600" cy="2659957"/>
          </a:xfrm>
        </p:spPr>
        <p:txBody>
          <a:bodyPr>
            <a:normAutofit/>
          </a:bodyPr>
          <a:lstStyle/>
          <a:p>
            <a:r>
              <a:rPr lang="en-US" sz="8000" b="1" dirty="0">
                <a:solidFill>
                  <a:srgbClr val="FFFFFF"/>
                </a:solidFill>
                <a:latin typeface="Tahoma" panose="020B0604030504040204" pitchFamily="34" charset="0"/>
                <a:ea typeface="Tahoma" panose="020B0604030504040204" pitchFamily="34" charset="0"/>
                <a:cs typeface="Tahoma" panose="020B0604030504040204" pitchFamily="34" charset="0"/>
              </a:rPr>
              <a:t>Chapter 1</a:t>
            </a:r>
          </a:p>
        </p:txBody>
      </p:sp>
      <p:sp>
        <p:nvSpPr>
          <p:cNvPr id="3" name="Subtitle 2">
            <a:extLst>
              <a:ext uri="{FF2B5EF4-FFF2-40B4-BE49-F238E27FC236}">
                <a16:creationId xmlns:a16="http://schemas.microsoft.com/office/drawing/2014/main" id="{44581214-9DE7-37D9-BB6F-5442778C003F}"/>
              </a:ext>
            </a:extLst>
          </p:cNvPr>
          <p:cNvSpPr>
            <a:spLocks noGrp="1"/>
          </p:cNvSpPr>
          <p:nvPr>
            <p:ph type="subTitle" idx="1"/>
          </p:nvPr>
        </p:nvSpPr>
        <p:spPr>
          <a:xfrm>
            <a:off x="838200" y="4368800"/>
            <a:ext cx="10515600" cy="1390650"/>
          </a:xfrm>
        </p:spPr>
        <p:txBody>
          <a:bodyPr>
            <a:norm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Databases and Database Users</a:t>
            </a:r>
          </a:p>
        </p:txBody>
      </p:sp>
      <p:sp>
        <p:nvSpPr>
          <p:cNvPr id="4" name="Slide Number Placeholder 3">
            <a:extLst>
              <a:ext uri="{FF2B5EF4-FFF2-40B4-BE49-F238E27FC236}">
                <a16:creationId xmlns:a16="http://schemas.microsoft.com/office/drawing/2014/main" id="{4720A51B-82EF-B2E0-DBFB-98E5819FCE3C}"/>
              </a:ext>
            </a:extLst>
          </p:cNvPr>
          <p:cNvSpPr>
            <a:spLocks noGrp="1"/>
          </p:cNvSpPr>
          <p:nvPr>
            <p:ph type="sldNum" sz="quarter" idx="12"/>
          </p:nvPr>
        </p:nvSpPr>
        <p:spPr/>
        <p:txBody>
          <a:bodyPr/>
          <a:lstStyle/>
          <a:p>
            <a:fld id="{B1FBEEB5-137A-6047-B60E-22234C1EFF10}" type="slidenum">
              <a:rPr lang="en-US" smtClean="0"/>
              <a:t>1</a:t>
            </a:fld>
            <a:endParaRPr lang="en-US"/>
          </a:p>
        </p:txBody>
      </p:sp>
      <p:sp>
        <p:nvSpPr>
          <p:cNvPr id="5" name="Footer Placeholder 4">
            <a:extLst>
              <a:ext uri="{FF2B5EF4-FFF2-40B4-BE49-F238E27FC236}">
                <a16:creationId xmlns:a16="http://schemas.microsoft.com/office/drawing/2014/main" id="{E705B39F-4D8E-2A9D-5F07-AF0AED33B230}"/>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839656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Simplified database system environment</a:t>
            </a:r>
          </a:p>
        </p:txBody>
      </p:sp>
      <p:pic>
        <p:nvPicPr>
          <p:cNvPr id="3" name="Picture 4" descr="fig01_01">
            <a:extLst>
              <a:ext uri="{FF2B5EF4-FFF2-40B4-BE49-F238E27FC236}">
                <a16:creationId xmlns:a16="http://schemas.microsoft.com/office/drawing/2014/main" id="{9C478D41-2302-7F57-CA6E-E9FF56B78DE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9424" y="1957945"/>
            <a:ext cx="5568327" cy="48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AB59251-CE58-6D07-F8EF-F63B0EC6C008}"/>
              </a:ext>
            </a:extLst>
          </p:cNvPr>
          <p:cNvSpPr>
            <a:spLocks noGrp="1"/>
          </p:cNvSpPr>
          <p:nvPr>
            <p:ph type="sldNum" sz="quarter" idx="12"/>
          </p:nvPr>
        </p:nvSpPr>
        <p:spPr/>
        <p:txBody>
          <a:bodyPr/>
          <a:lstStyle/>
          <a:p>
            <a:fld id="{B1FBEEB5-137A-6047-B60E-22234C1EFF10}" type="slidenum">
              <a:rPr lang="en-US" smtClean="0"/>
              <a:t>10</a:t>
            </a:fld>
            <a:endParaRPr lang="en-US"/>
          </a:p>
        </p:txBody>
      </p:sp>
      <p:sp>
        <p:nvSpPr>
          <p:cNvPr id="5" name="Footer Placeholder 4">
            <a:extLst>
              <a:ext uri="{FF2B5EF4-FFF2-40B4-BE49-F238E27FC236}">
                <a16:creationId xmlns:a16="http://schemas.microsoft.com/office/drawing/2014/main" id="{133FC3E0-5EFF-6DD0-DCCA-F38FC303E8B6}"/>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74964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Functions of Typical DBMS (1)</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399"/>
            <a:ext cx="10515600" cy="4296033"/>
          </a:xfrm>
        </p:spPr>
        <p:txBody>
          <a:bodyPr>
            <a:noAutofit/>
          </a:bodyPr>
          <a:lstStyle/>
          <a:p>
            <a:r>
              <a:rPr lang="en-US" sz="2200" dirty="0">
                <a:latin typeface="Tahoma" panose="020B0604030504040204" pitchFamily="34" charset="0"/>
                <a:ea typeface="Tahoma" panose="020B0604030504040204" pitchFamily="34" charset="0"/>
                <a:cs typeface="Tahoma" panose="020B0604030504040204" pitchFamily="34" charset="0"/>
              </a:rPr>
              <a:t>Defining a particular database by specifying its data types, structures, and constraints</a:t>
            </a:r>
          </a:p>
          <a:p>
            <a:pPr lvl="1"/>
            <a:r>
              <a:rPr lang="en-US" sz="2000" dirty="0">
                <a:latin typeface="Tahoma" panose="020B0604030504040204" pitchFamily="34" charset="0"/>
                <a:ea typeface="Tahoma" panose="020B0604030504040204" pitchFamily="34" charset="0"/>
                <a:cs typeface="Tahoma" panose="020B0604030504040204" pitchFamily="34" charset="0"/>
              </a:rPr>
              <a:t>This database definition or descriptive information is also stored by the DBMS in the form of a database catalog or dictionary; it is called meta-data. </a:t>
            </a:r>
          </a:p>
          <a:p>
            <a:r>
              <a:rPr lang="en-US" sz="2200" dirty="0">
                <a:latin typeface="Tahoma" panose="020B0604030504040204" pitchFamily="34" charset="0"/>
                <a:ea typeface="Tahoma" panose="020B0604030504040204" pitchFamily="34" charset="0"/>
                <a:cs typeface="Tahoma" panose="020B0604030504040204" pitchFamily="34" charset="0"/>
              </a:rPr>
              <a:t>Constructing or Loading the initial database contents on a secondary storage medium</a:t>
            </a:r>
          </a:p>
          <a:p>
            <a:r>
              <a:rPr lang="en-US" sz="2200" dirty="0">
                <a:latin typeface="Tahoma" panose="020B0604030504040204" pitchFamily="34" charset="0"/>
                <a:ea typeface="Tahoma" panose="020B0604030504040204" pitchFamily="34" charset="0"/>
                <a:cs typeface="Tahoma" panose="020B0604030504040204" pitchFamily="34" charset="0"/>
              </a:rPr>
              <a:t>Database Manipulation:</a:t>
            </a:r>
          </a:p>
          <a:p>
            <a:pPr lvl="1"/>
            <a:r>
              <a:rPr lang="en-US" sz="2000" dirty="0">
                <a:latin typeface="Tahoma" panose="020B0604030504040204" pitchFamily="34" charset="0"/>
                <a:ea typeface="Tahoma" panose="020B0604030504040204" pitchFamily="34" charset="0"/>
                <a:cs typeface="Tahoma" panose="020B0604030504040204" pitchFamily="34" charset="0"/>
              </a:rPr>
              <a:t>Retrieval: Querying, generating reports</a:t>
            </a:r>
          </a:p>
          <a:p>
            <a:pPr lvl="1"/>
            <a:r>
              <a:rPr lang="en-US" sz="2000" dirty="0">
                <a:latin typeface="Tahoma" panose="020B0604030504040204" pitchFamily="34" charset="0"/>
                <a:ea typeface="Tahoma" panose="020B0604030504040204" pitchFamily="34" charset="0"/>
                <a:cs typeface="Tahoma" panose="020B0604030504040204" pitchFamily="34" charset="0"/>
              </a:rPr>
              <a:t>Modification: Insertions, deletions and updates to its content</a:t>
            </a:r>
          </a:p>
          <a:p>
            <a:pPr lvl="1"/>
            <a:r>
              <a:rPr lang="en-US" sz="2000" dirty="0">
                <a:latin typeface="Tahoma" panose="020B0604030504040204" pitchFamily="34" charset="0"/>
                <a:ea typeface="Tahoma" panose="020B0604030504040204" pitchFamily="34" charset="0"/>
                <a:cs typeface="Tahoma" panose="020B0604030504040204" pitchFamily="34" charset="0"/>
              </a:rPr>
              <a:t>Accessing the database through Web applications</a:t>
            </a:r>
          </a:p>
          <a:p>
            <a:r>
              <a:rPr lang="en-US" sz="2200" dirty="0">
                <a:latin typeface="Tahoma" panose="020B0604030504040204" pitchFamily="34" charset="0"/>
                <a:ea typeface="Tahoma" panose="020B0604030504040204" pitchFamily="34" charset="0"/>
                <a:cs typeface="Tahoma" panose="020B0604030504040204" pitchFamily="34" charset="0"/>
              </a:rPr>
              <a:t>Processing and Sharing by a set of concurrent users and application programs – yet, keeping all data valid and consistent</a:t>
            </a:r>
          </a:p>
        </p:txBody>
      </p:sp>
      <p:sp>
        <p:nvSpPr>
          <p:cNvPr id="3" name="Slide Number Placeholder 2">
            <a:extLst>
              <a:ext uri="{FF2B5EF4-FFF2-40B4-BE49-F238E27FC236}">
                <a16:creationId xmlns:a16="http://schemas.microsoft.com/office/drawing/2014/main" id="{EADBD5BB-AB10-AE84-6D2E-622FBAEEF9D3}"/>
              </a:ext>
            </a:extLst>
          </p:cNvPr>
          <p:cNvSpPr>
            <a:spLocks noGrp="1"/>
          </p:cNvSpPr>
          <p:nvPr>
            <p:ph type="sldNum" sz="quarter" idx="12"/>
          </p:nvPr>
        </p:nvSpPr>
        <p:spPr/>
        <p:txBody>
          <a:bodyPr/>
          <a:lstStyle/>
          <a:p>
            <a:fld id="{B1FBEEB5-137A-6047-B60E-22234C1EFF10}" type="slidenum">
              <a:rPr lang="en-US" smtClean="0"/>
              <a:t>11</a:t>
            </a:fld>
            <a:endParaRPr lang="en-US"/>
          </a:p>
        </p:txBody>
      </p:sp>
      <p:sp>
        <p:nvSpPr>
          <p:cNvPr id="4" name="Footer Placeholder 3">
            <a:extLst>
              <a:ext uri="{FF2B5EF4-FFF2-40B4-BE49-F238E27FC236}">
                <a16:creationId xmlns:a16="http://schemas.microsoft.com/office/drawing/2014/main" id="{04815848-CA43-5C02-173F-96BBEDB2CDB1}"/>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69816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Additional Functions of DBMS</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Protection or Security measures to prevent unauthorized access</a:t>
            </a:r>
          </a:p>
          <a:p>
            <a:r>
              <a:rPr lang="en-US" sz="2400" dirty="0">
                <a:latin typeface="Tahoma" panose="020B0604030504040204" pitchFamily="34" charset="0"/>
                <a:ea typeface="Tahoma" panose="020B0604030504040204" pitchFamily="34" charset="0"/>
                <a:cs typeface="Tahoma" panose="020B0604030504040204" pitchFamily="34" charset="0"/>
              </a:rPr>
              <a:t>“Active” processing to take internal actions on data</a:t>
            </a:r>
          </a:p>
          <a:p>
            <a:r>
              <a:rPr lang="en-US" sz="2400" dirty="0">
                <a:latin typeface="Tahoma" panose="020B0604030504040204" pitchFamily="34" charset="0"/>
                <a:ea typeface="Tahoma" panose="020B0604030504040204" pitchFamily="34" charset="0"/>
                <a:cs typeface="Tahoma" panose="020B0604030504040204" pitchFamily="34" charset="0"/>
              </a:rPr>
              <a:t>Presentation and Visualization of data</a:t>
            </a:r>
          </a:p>
          <a:p>
            <a:r>
              <a:rPr lang="en-US" sz="2400" dirty="0">
                <a:latin typeface="Tahoma" panose="020B0604030504040204" pitchFamily="34" charset="0"/>
                <a:ea typeface="Tahoma" panose="020B0604030504040204" pitchFamily="34" charset="0"/>
                <a:cs typeface="Tahoma" panose="020B0604030504040204" pitchFamily="34" charset="0"/>
              </a:rPr>
              <a:t>Maintenance of the database and associated programs over the lifetime of the database application</a:t>
            </a:r>
          </a:p>
          <a:p>
            <a:r>
              <a:rPr lang="en-US" sz="2400" dirty="0">
                <a:latin typeface="Tahoma" panose="020B0604030504040204" pitchFamily="34" charset="0"/>
                <a:ea typeface="Tahoma" panose="020B0604030504040204" pitchFamily="34" charset="0"/>
                <a:cs typeface="Tahoma" panose="020B0604030504040204" pitchFamily="34" charset="0"/>
              </a:rPr>
              <a:t>Called database, software, and system maintenance</a:t>
            </a:r>
          </a:p>
        </p:txBody>
      </p:sp>
      <p:sp>
        <p:nvSpPr>
          <p:cNvPr id="3" name="Slide Number Placeholder 2">
            <a:extLst>
              <a:ext uri="{FF2B5EF4-FFF2-40B4-BE49-F238E27FC236}">
                <a16:creationId xmlns:a16="http://schemas.microsoft.com/office/drawing/2014/main" id="{BAE42466-8D68-60F1-5D2E-3E674ED44304}"/>
              </a:ext>
            </a:extLst>
          </p:cNvPr>
          <p:cNvSpPr>
            <a:spLocks noGrp="1"/>
          </p:cNvSpPr>
          <p:nvPr>
            <p:ph type="sldNum" sz="quarter" idx="12"/>
          </p:nvPr>
        </p:nvSpPr>
        <p:spPr/>
        <p:txBody>
          <a:bodyPr/>
          <a:lstStyle/>
          <a:p>
            <a:fld id="{B1FBEEB5-137A-6047-B60E-22234C1EFF10}" type="slidenum">
              <a:rPr lang="en-US" smtClean="0"/>
              <a:t>12</a:t>
            </a:fld>
            <a:endParaRPr lang="en-US"/>
          </a:p>
        </p:txBody>
      </p:sp>
      <p:sp>
        <p:nvSpPr>
          <p:cNvPr id="4" name="Footer Placeholder 3">
            <a:extLst>
              <a:ext uri="{FF2B5EF4-FFF2-40B4-BE49-F238E27FC236}">
                <a16:creationId xmlns:a16="http://schemas.microsoft.com/office/drawing/2014/main" id="{A1F986E3-7F1D-C6AD-3CD3-1175856E613C}"/>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399822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Activities of Applications Against a Database</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Applications interact with a database by generating</a:t>
            </a:r>
          </a:p>
          <a:p>
            <a:pPr lvl="1"/>
            <a:r>
              <a:rPr lang="en-US" sz="2000" dirty="0">
                <a:latin typeface="Tahoma" panose="020B0604030504040204" pitchFamily="34" charset="0"/>
                <a:ea typeface="Tahoma" panose="020B0604030504040204" pitchFamily="34" charset="0"/>
                <a:cs typeface="Tahoma" panose="020B0604030504040204" pitchFamily="34" charset="0"/>
              </a:rPr>
              <a:t>Queries: that access different parts of data and formulate the result of a request</a:t>
            </a:r>
          </a:p>
          <a:p>
            <a:pPr lvl="1"/>
            <a:r>
              <a:rPr lang="en-US" sz="2000" dirty="0">
                <a:latin typeface="Tahoma" panose="020B0604030504040204" pitchFamily="34" charset="0"/>
                <a:ea typeface="Tahoma" panose="020B0604030504040204" pitchFamily="34" charset="0"/>
                <a:cs typeface="Tahoma" panose="020B0604030504040204" pitchFamily="34" charset="0"/>
              </a:rPr>
              <a:t>Transactions: that may read some data and “update” certain values or generate new data and store that in the database</a:t>
            </a:r>
          </a:p>
          <a:p>
            <a:r>
              <a:rPr lang="en-US" sz="2400" dirty="0">
                <a:latin typeface="Tahoma" panose="020B0604030504040204" pitchFamily="34" charset="0"/>
                <a:ea typeface="Tahoma" panose="020B0604030504040204" pitchFamily="34" charset="0"/>
                <a:cs typeface="Tahoma" panose="020B0604030504040204" pitchFamily="34" charset="0"/>
              </a:rPr>
              <a:t>Applications must not allow unauthorized users to access data</a:t>
            </a:r>
          </a:p>
          <a:p>
            <a:r>
              <a:rPr lang="en-US" sz="2400" dirty="0">
                <a:latin typeface="Tahoma" panose="020B0604030504040204" pitchFamily="34" charset="0"/>
                <a:ea typeface="Tahoma" panose="020B0604030504040204" pitchFamily="34" charset="0"/>
                <a:cs typeface="Tahoma" panose="020B0604030504040204" pitchFamily="34" charset="0"/>
              </a:rPr>
              <a:t>Applications must keep up with changing user requirements against the database</a:t>
            </a:r>
          </a:p>
        </p:txBody>
      </p:sp>
      <p:sp>
        <p:nvSpPr>
          <p:cNvPr id="3" name="Slide Number Placeholder 2">
            <a:extLst>
              <a:ext uri="{FF2B5EF4-FFF2-40B4-BE49-F238E27FC236}">
                <a16:creationId xmlns:a16="http://schemas.microsoft.com/office/drawing/2014/main" id="{CBFA0EE2-D390-5431-19C7-8E109508FEEE}"/>
              </a:ext>
            </a:extLst>
          </p:cNvPr>
          <p:cNvSpPr>
            <a:spLocks noGrp="1"/>
          </p:cNvSpPr>
          <p:nvPr>
            <p:ph type="sldNum" sz="quarter" idx="12"/>
          </p:nvPr>
        </p:nvSpPr>
        <p:spPr/>
        <p:txBody>
          <a:bodyPr/>
          <a:lstStyle/>
          <a:p>
            <a:fld id="{B1FBEEB5-137A-6047-B60E-22234C1EFF10}" type="slidenum">
              <a:rPr lang="en-US" smtClean="0"/>
              <a:t>13</a:t>
            </a:fld>
            <a:endParaRPr lang="en-US"/>
          </a:p>
        </p:txBody>
      </p:sp>
      <p:sp>
        <p:nvSpPr>
          <p:cNvPr id="4" name="Footer Placeholder 3">
            <a:extLst>
              <a:ext uri="{FF2B5EF4-FFF2-40B4-BE49-F238E27FC236}">
                <a16:creationId xmlns:a16="http://schemas.microsoft.com/office/drawing/2014/main" id="{6AA916DC-81D1-7127-35D6-E1989966852E}"/>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4042348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Example of a Database</a:t>
            </a:r>
            <a:b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br>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(with a Conceptual Data Model)</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Mini-world for the example:</a:t>
            </a:r>
          </a:p>
          <a:p>
            <a:pPr lvl="1"/>
            <a:r>
              <a:rPr lang="en-US" sz="2000" dirty="0">
                <a:latin typeface="Tahoma" panose="020B0604030504040204" pitchFamily="34" charset="0"/>
                <a:ea typeface="Tahoma" panose="020B0604030504040204" pitchFamily="34" charset="0"/>
                <a:cs typeface="Tahoma" panose="020B0604030504040204" pitchFamily="34" charset="0"/>
              </a:rPr>
              <a:t>Part of a UNIVERSITY environment.</a:t>
            </a:r>
          </a:p>
          <a:p>
            <a:r>
              <a:rPr lang="en-US" sz="2400" dirty="0">
                <a:latin typeface="Tahoma" panose="020B0604030504040204" pitchFamily="34" charset="0"/>
                <a:ea typeface="Tahoma" panose="020B0604030504040204" pitchFamily="34" charset="0"/>
                <a:cs typeface="Tahoma" panose="020B0604030504040204" pitchFamily="34" charset="0"/>
              </a:rPr>
              <a:t>Some mini-world entities:</a:t>
            </a:r>
          </a:p>
          <a:p>
            <a:pPr lvl="1"/>
            <a:r>
              <a:rPr lang="en-US" sz="2000" dirty="0">
                <a:latin typeface="Tahoma" panose="020B0604030504040204" pitchFamily="34" charset="0"/>
                <a:ea typeface="Tahoma" panose="020B0604030504040204" pitchFamily="34" charset="0"/>
                <a:cs typeface="Tahoma" panose="020B0604030504040204" pitchFamily="34" charset="0"/>
              </a:rPr>
              <a:t>STUDENTs</a:t>
            </a:r>
          </a:p>
          <a:p>
            <a:pPr lvl="1"/>
            <a:r>
              <a:rPr lang="en-US" sz="2000" dirty="0">
                <a:latin typeface="Tahoma" panose="020B0604030504040204" pitchFamily="34" charset="0"/>
                <a:ea typeface="Tahoma" panose="020B0604030504040204" pitchFamily="34" charset="0"/>
                <a:cs typeface="Tahoma" panose="020B0604030504040204" pitchFamily="34" charset="0"/>
              </a:rPr>
              <a:t>COURSEs</a:t>
            </a:r>
          </a:p>
          <a:p>
            <a:pPr lvl="1"/>
            <a:r>
              <a:rPr lang="en-US" sz="2000" dirty="0">
                <a:latin typeface="Tahoma" panose="020B0604030504040204" pitchFamily="34" charset="0"/>
                <a:ea typeface="Tahoma" panose="020B0604030504040204" pitchFamily="34" charset="0"/>
                <a:cs typeface="Tahoma" panose="020B0604030504040204" pitchFamily="34" charset="0"/>
              </a:rPr>
              <a:t>SECTIONs (of COURSEs)</a:t>
            </a:r>
          </a:p>
          <a:p>
            <a:pPr lvl="1"/>
            <a:r>
              <a:rPr lang="en-US" sz="2000" dirty="0">
                <a:latin typeface="Tahoma" panose="020B0604030504040204" pitchFamily="34" charset="0"/>
                <a:ea typeface="Tahoma" panose="020B0604030504040204" pitchFamily="34" charset="0"/>
                <a:cs typeface="Tahoma" panose="020B0604030504040204" pitchFamily="34" charset="0"/>
              </a:rPr>
              <a:t>(academic) DEPARTMENTs</a:t>
            </a:r>
          </a:p>
          <a:p>
            <a:pPr lvl="1"/>
            <a:r>
              <a:rPr lang="en-US" sz="2000" dirty="0">
                <a:latin typeface="Tahoma" panose="020B0604030504040204" pitchFamily="34" charset="0"/>
                <a:ea typeface="Tahoma" panose="020B0604030504040204" pitchFamily="34" charset="0"/>
                <a:cs typeface="Tahoma" panose="020B0604030504040204" pitchFamily="34" charset="0"/>
              </a:rPr>
              <a:t>INSTRUCTORs</a:t>
            </a:r>
          </a:p>
        </p:txBody>
      </p:sp>
      <p:sp>
        <p:nvSpPr>
          <p:cNvPr id="3" name="Slide Number Placeholder 2">
            <a:extLst>
              <a:ext uri="{FF2B5EF4-FFF2-40B4-BE49-F238E27FC236}">
                <a16:creationId xmlns:a16="http://schemas.microsoft.com/office/drawing/2014/main" id="{B363F4CA-7E65-7950-2DB7-92D0DDF06F9E}"/>
              </a:ext>
            </a:extLst>
          </p:cNvPr>
          <p:cNvSpPr>
            <a:spLocks noGrp="1"/>
          </p:cNvSpPr>
          <p:nvPr>
            <p:ph type="sldNum" sz="quarter" idx="12"/>
          </p:nvPr>
        </p:nvSpPr>
        <p:spPr/>
        <p:txBody>
          <a:bodyPr/>
          <a:lstStyle/>
          <a:p>
            <a:fld id="{B1FBEEB5-137A-6047-B60E-22234C1EFF10}" type="slidenum">
              <a:rPr lang="en-US" smtClean="0"/>
              <a:t>14</a:t>
            </a:fld>
            <a:endParaRPr lang="en-US"/>
          </a:p>
        </p:txBody>
      </p:sp>
      <p:sp>
        <p:nvSpPr>
          <p:cNvPr id="4" name="Footer Placeholder 3">
            <a:extLst>
              <a:ext uri="{FF2B5EF4-FFF2-40B4-BE49-F238E27FC236}">
                <a16:creationId xmlns:a16="http://schemas.microsoft.com/office/drawing/2014/main" id="{D4715CE4-645E-68A0-2EAF-FA308E1B7C95}"/>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1247470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Example of a Database</a:t>
            </a:r>
            <a:b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br>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(with a Conceptual Data Model)</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Some mini-world relationships:</a:t>
            </a:r>
          </a:p>
          <a:p>
            <a:pPr lvl="1"/>
            <a:r>
              <a:rPr lang="en-US" sz="2000" dirty="0">
                <a:latin typeface="Tahoma" panose="020B0604030504040204" pitchFamily="34" charset="0"/>
                <a:ea typeface="Tahoma" panose="020B0604030504040204" pitchFamily="34" charset="0"/>
                <a:cs typeface="Tahoma" panose="020B0604030504040204" pitchFamily="34" charset="0"/>
              </a:rPr>
              <a:t>SECTIONs are of specific COURSEs</a:t>
            </a:r>
          </a:p>
          <a:p>
            <a:pPr lvl="1"/>
            <a:r>
              <a:rPr lang="en-US" sz="2000" dirty="0">
                <a:latin typeface="Tahoma" panose="020B0604030504040204" pitchFamily="34" charset="0"/>
                <a:ea typeface="Tahoma" panose="020B0604030504040204" pitchFamily="34" charset="0"/>
                <a:cs typeface="Tahoma" panose="020B0604030504040204" pitchFamily="34" charset="0"/>
              </a:rPr>
              <a:t>STUDENTs take SECTIONs</a:t>
            </a:r>
          </a:p>
          <a:p>
            <a:pPr lvl="1"/>
            <a:r>
              <a:rPr lang="en-US" sz="2000" dirty="0">
                <a:latin typeface="Tahoma" panose="020B0604030504040204" pitchFamily="34" charset="0"/>
                <a:ea typeface="Tahoma" panose="020B0604030504040204" pitchFamily="34" charset="0"/>
                <a:cs typeface="Tahoma" panose="020B0604030504040204" pitchFamily="34" charset="0"/>
              </a:rPr>
              <a:t>COURSEs have  prerequisite COURSEs</a:t>
            </a:r>
          </a:p>
          <a:p>
            <a:pPr lvl="1"/>
            <a:r>
              <a:rPr lang="en-US" sz="2000" dirty="0">
                <a:latin typeface="Tahoma" panose="020B0604030504040204" pitchFamily="34" charset="0"/>
                <a:ea typeface="Tahoma" panose="020B0604030504040204" pitchFamily="34" charset="0"/>
                <a:cs typeface="Tahoma" panose="020B0604030504040204" pitchFamily="34" charset="0"/>
              </a:rPr>
              <a:t>INSTRUCTORs teach  SECTIONs</a:t>
            </a:r>
          </a:p>
          <a:p>
            <a:pPr lvl="1"/>
            <a:r>
              <a:rPr lang="en-US" sz="2000" dirty="0">
                <a:latin typeface="Tahoma" panose="020B0604030504040204" pitchFamily="34" charset="0"/>
                <a:ea typeface="Tahoma" panose="020B0604030504040204" pitchFamily="34" charset="0"/>
                <a:cs typeface="Tahoma" panose="020B0604030504040204" pitchFamily="34" charset="0"/>
              </a:rPr>
              <a:t>COURSEs are offered by  DEPARTMENTs</a:t>
            </a:r>
          </a:p>
          <a:p>
            <a:pPr lvl="1"/>
            <a:r>
              <a:rPr lang="en-US" sz="2000" dirty="0">
                <a:latin typeface="Tahoma" panose="020B0604030504040204" pitchFamily="34" charset="0"/>
                <a:ea typeface="Tahoma" panose="020B0604030504040204" pitchFamily="34" charset="0"/>
                <a:cs typeface="Tahoma" panose="020B0604030504040204" pitchFamily="34" charset="0"/>
              </a:rPr>
              <a:t>STUDENTs major in  DEPARTMENTs</a:t>
            </a:r>
          </a:p>
        </p:txBody>
      </p:sp>
      <p:sp>
        <p:nvSpPr>
          <p:cNvPr id="3" name="Slide Number Placeholder 2">
            <a:extLst>
              <a:ext uri="{FF2B5EF4-FFF2-40B4-BE49-F238E27FC236}">
                <a16:creationId xmlns:a16="http://schemas.microsoft.com/office/drawing/2014/main" id="{7740D4AD-E3F6-DCE1-9AE6-66ED8E57CF76}"/>
              </a:ext>
            </a:extLst>
          </p:cNvPr>
          <p:cNvSpPr>
            <a:spLocks noGrp="1"/>
          </p:cNvSpPr>
          <p:nvPr>
            <p:ph type="sldNum" sz="quarter" idx="12"/>
          </p:nvPr>
        </p:nvSpPr>
        <p:spPr/>
        <p:txBody>
          <a:bodyPr/>
          <a:lstStyle/>
          <a:p>
            <a:fld id="{B1FBEEB5-137A-6047-B60E-22234C1EFF10}" type="slidenum">
              <a:rPr lang="en-US" smtClean="0"/>
              <a:t>15</a:t>
            </a:fld>
            <a:endParaRPr lang="en-US"/>
          </a:p>
        </p:txBody>
      </p:sp>
      <p:sp>
        <p:nvSpPr>
          <p:cNvPr id="4" name="Footer Placeholder 3">
            <a:extLst>
              <a:ext uri="{FF2B5EF4-FFF2-40B4-BE49-F238E27FC236}">
                <a16:creationId xmlns:a16="http://schemas.microsoft.com/office/drawing/2014/main" id="{39AF9FDE-4073-1C48-E912-409DD08C1137}"/>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4040326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a:solidFill>
                  <a:srgbClr val="FFFFFF"/>
                </a:solidFill>
                <a:latin typeface="+mj-lt"/>
                <a:ea typeface="+mj-ea"/>
                <a:cs typeface="+mj-cs"/>
              </a:rPr>
              <a:t>Example of a simple database</a:t>
            </a:r>
          </a:p>
        </p:txBody>
      </p:sp>
      <p:pic>
        <p:nvPicPr>
          <p:cNvPr id="3" name="Picture 4" descr="fig01_02">
            <a:extLst>
              <a:ext uri="{FF2B5EF4-FFF2-40B4-BE49-F238E27FC236}">
                <a16:creationId xmlns:a16="http://schemas.microsoft.com/office/drawing/2014/main" id="{497E365A-B052-DD1D-4B8B-147E737E06A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752226" y="643466"/>
            <a:ext cx="4830880" cy="55687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929320C-9615-17F9-443F-E46DC6D410BA}"/>
              </a:ext>
            </a:extLst>
          </p:cNvPr>
          <p:cNvSpPr>
            <a:spLocks noGrp="1"/>
          </p:cNvSpPr>
          <p:nvPr>
            <p:ph type="sldNum" sz="quarter" idx="12"/>
          </p:nvPr>
        </p:nvSpPr>
        <p:spPr/>
        <p:txBody>
          <a:bodyPr/>
          <a:lstStyle/>
          <a:p>
            <a:fld id="{B1FBEEB5-137A-6047-B60E-22234C1EFF10}" type="slidenum">
              <a:rPr lang="en-US" smtClean="0"/>
              <a:t>16</a:t>
            </a:fld>
            <a:endParaRPr lang="en-US"/>
          </a:p>
        </p:txBody>
      </p:sp>
      <p:sp>
        <p:nvSpPr>
          <p:cNvPr id="5" name="Footer Placeholder 4">
            <a:extLst>
              <a:ext uri="{FF2B5EF4-FFF2-40B4-BE49-F238E27FC236}">
                <a16:creationId xmlns:a16="http://schemas.microsoft.com/office/drawing/2014/main" id="{97DC98E4-CE07-0AD2-90DD-0E4629A911CF}"/>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421023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Characteristics of the Database Approach</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Self-describing nature of a database system:</a:t>
            </a:r>
          </a:p>
          <a:p>
            <a:pPr lvl="1"/>
            <a:r>
              <a:rPr lang="en-US" sz="2000" dirty="0">
                <a:latin typeface="Tahoma" panose="020B0604030504040204" pitchFamily="34" charset="0"/>
                <a:ea typeface="Tahoma" panose="020B0604030504040204" pitchFamily="34" charset="0"/>
                <a:cs typeface="Tahoma" panose="020B0604030504040204" pitchFamily="34" charset="0"/>
              </a:rPr>
              <a:t>A DBMS catalog stores the description of a particular database (e.g. data structures, types, and constraints)</a:t>
            </a:r>
          </a:p>
          <a:p>
            <a:pPr lvl="1"/>
            <a:r>
              <a:rPr lang="en-US" sz="2000" dirty="0">
                <a:latin typeface="Tahoma" panose="020B0604030504040204" pitchFamily="34" charset="0"/>
                <a:ea typeface="Tahoma" panose="020B0604030504040204" pitchFamily="34" charset="0"/>
                <a:cs typeface="Tahoma" panose="020B0604030504040204" pitchFamily="34" charset="0"/>
              </a:rPr>
              <a:t>The description is called meta-data*.</a:t>
            </a:r>
          </a:p>
          <a:p>
            <a:pPr lvl="1"/>
            <a:r>
              <a:rPr lang="en-US" sz="2000" dirty="0">
                <a:latin typeface="Tahoma" panose="020B0604030504040204" pitchFamily="34" charset="0"/>
                <a:ea typeface="Tahoma" panose="020B0604030504040204" pitchFamily="34" charset="0"/>
                <a:cs typeface="Tahoma" panose="020B0604030504040204" pitchFamily="34" charset="0"/>
              </a:rPr>
              <a:t>This allows the DBMS software to work with different database applications.</a:t>
            </a:r>
          </a:p>
          <a:p>
            <a:r>
              <a:rPr lang="en-US" sz="2400" dirty="0">
                <a:latin typeface="Tahoma" panose="020B0604030504040204" pitchFamily="34" charset="0"/>
                <a:ea typeface="Tahoma" panose="020B0604030504040204" pitchFamily="34" charset="0"/>
                <a:cs typeface="Tahoma" panose="020B0604030504040204" pitchFamily="34" charset="0"/>
              </a:rPr>
              <a:t>Insulation between programs and data:</a:t>
            </a:r>
          </a:p>
          <a:p>
            <a:pPr lvl="1"/>
            <a:r>
              <a:rPr lang="en-US" sz="2000" dirty="0">
                <a:latin typeface="Tahoma" panose="020B0604030504040204" pitchFamily="34" charset="0"/>
                <a:ea typeface="Tahoma" panose="020B0604030504040204" pitchFamily="34" charset="0"/>
                <a:cs typeface="Tahoma" panose="020B0604030504040204" pitchFamily="34" charset="0"/>
              </a:rPr>
              <a:t>Called program-data independence.</a:t>
            </a:r>
          </a:p>
          <a:p>
            <a:pPr lvl="1"/>
            <a:r>
              <a:rPr lang="en-US" sz="2000" dirty="0">
                <a:latin typeface="Tahoma" panose="020B0604030504040204" pitchFamily="34" charset="0"/>
                <a:ea typeface="Tahoma" panose="020B0604030504040204" pitchFamily="34" charset="0"/>
                <a:cs typeface="Tahoma" panose="020B0604030504040204" pitchFamily="34" charset="0"/>
              </a:rPr>
              <a:t>Allows changing data structures and storage organization without having to change the DBMS access programs.</a:t>
            </a:r>
          </a:p>
        </p:txBody>
      </p:sp>
      <p:sp>
        <p:nvSpPr>
          <p:cNvPr id="3" name="Slide Number Placeholder 2">
            <a:extLst>
              <a:ext uri="{FF2B5EF4-FFF2-40B4-BE49-F238E27FC236}">
                <a16:creationId xmlns:a16="http://schemas.microsoft.com/office/drawing/2014/main" id="{439872C0-969A-B321-90D5-CE45D97AC0A6}"/>
              </a:ext>
            </a:extLst>
          </p:cNvPr>
          <p:cNvSpPr>
            <a:spLocks noGrp="1"/>
          </p:cNvSpPr>
          <p:nvPr>
            <p:ph type="sldNum" sz="quarter" idx="12"/>
          </p:nvPr>
        </p:nvSpPr>
        <p:spPr/>
        <p:txBody>
          <a:bodyPr/>
          <a:lstStyle/>
          <a:p>
            <a:fld id="{B1FBEEB5-137A-6047-B60E-22234C1EFF10}" type="slidenum">
              <a:rPr lang="en-US" smtClean="0"/>
              <a:t>17</a:t>
            </a:fld>
            <a:endParaRPr lang="en-US"/>
          </a:p>
        </p:txBody>
      </p:sp>
      <p:sp>
        <p:nvSpPr>
          <p:cNvPr id="4" name="Footer Placeholder 3">
            <a:extLst>
              <a:ext uri="{FF2B5EF4-FFF2-40B4-BE49-F238E27FC236}">
                <a16:creationId xmlns:a16="http://schemas.microsoft.com/office/drawing/2014/main" id="{4F6392E5-C94D-1082-5286-0308C3855ED3}"/>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740985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Characteristics of the Database Approach (Continued)</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Data Abstraction: </a:t>
            </a:r>
          </a:p>
          <a:p>
            <a:pPr lvl="1"/>
            <a:r>
              <a:rPr lang="en-US" sz="2000" dirty="0">
                <a:latin typeface="Tahoma" panose="020B0604030504040204" pitchFamily="34" charset="0"/>
                <a:ea typeface="Tahoma" panose="020B0604030504040204" pitchFamily="34" charset="0"/>
                <a:cs typeface="Tahoma" panose="020B0604030504040204" pitchFamily="34" charset="0"/>
              </a:rPr>
              <a:t>A data model is used to hide storage details and present the users with a conceptual view  of the database.</a:t>
            </a:r>
          </a:p>
          <a:p>
            <a:pPr lvl="1"/>
            <a:r>
              <a:rPr lang="en-US" sz="2000" dirty="0">
                <a:latin typeface="Tahoma" panose="020B0604030504040204" pitchFamily="34" charset="0"/>
                <a:ea typeface="Tahoma" panose="020B0604030504040204" pitchFamily="34" charset="0"/>
                <a:cs typeface="Tahoma" panose="020B0604030504040204" pitchFamily="34" charset="0"/>
              </a:rPr>
              <a:t>Programs refer to the data model constructs rather than data storage details</a:t>
            </a:r>
          </a:p>
          <a:p>
            <a:r>
              <a:rPr lang="en-US" sz="2400" dirty="0">
                <a:latin typeface="Tahoma" panose="020B0604030504040204" pitchFamily="34" charset="0"/>
                <a:ea typeface="Tahoma" panose="020B0604030504040204" pitchFamily="34" charset="0"/>
                <a:cs typeface="Tahoma" panose="020B0604030504040204" pitchFamily="34" charset="0"/>
              </a:rPr>
              <a:t>Support of multiple views of the data:</a:t>
            </a:r>
          </a:p>
          <a:p>
            <a:pPr lvl="1"/>
            <a:r>
              <a:rPr lang="en-US" sz="2000" dirty="0">
                <a:latin typeface="Tahoma" panose="020B0604030504040204" pitchFamily="34" charset="0"/>
                <a:ea typeface="Tahoma" panose="020B0604030504040204" pitchFamily="34" charset="0"/>
                <a:cs typeface="Tahoma" panose="020B0604030504040204" pitchFamily="34" charset="0"/>
              </a:rPr>
              <a:t>Each user may see a different view of the database, which describes only the data of interest to that user.</a:t>
            </a:r>
          </a:p>
        </p:txBody>
      </p:sp>
      <p:sp>
        <p:nvSpPr>
          <p:cNvPr id="3" name="Slide Number Placeholder 2">
            <a:extLst>
              <a:ext uri="{FF2B5EF4-FFF2-40B4-BE49-F238E27FC236}">
                <a16:creationId xmlns:a16="http://schemas.microsoft.com/office/drawing/2014/main" id="{78159DF7-906C-1591-62DC-3932E1D513EE}"/>
              </a:ext>
            </a:extLst>
          </p:cNvPr>
          <p:cNvSpPr>
            <a:spLocks noGrp="1"/>
          </p:cNvSpPr>
          <p:nvPr>
            <p:ph type="sldNum" sz="quarter" idx="12"/>
          </p:nvPr>
        </p:nvSpPr>
        <p:spPr/>
        <p:txBody>
          <a:bodyPr/>
          <a:lstStyle/>
          <a:p>
            <a:fld id="{B1FBEEB5-137A-6047-B60E-22234C1EFF10}" type="slidenum">
              <a:rPr lang="en-US" smtClean="0"/>
              <a:t>18</a:t>
            </a:fld>
            <a:endParaRPr lang="en-US"/>
          </a:p>
        </p:txBody>
      </p:sp>
      <p:sp>
        <p:nvSpPr>
          <p:cNvPr id="4" name="Footer Placeholder 3">
            <a:extLst>
              <a:ext uri="{FF2B5EF4-FFF2-40B4-BE49-F238E27FC236}">
                <a16:creationId xmlns:a16="http://schemas.microsoft.com/office/drawing/2014/main" id="{3CC3409E-A6C3-654F-B14E-3C878EB9BB65}"/>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443104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Characteristics of the Database Approach (Continued)</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Sharing of data and multi-user transaction processing:</a:t>
            </a:r>
          </a:p>
          <a:p>
            <a:pPr lvl="1"/>
            <a:r>
              <a:rPr lang="en-US" sz="2000" dirty="0">
                <a:latin typeface="Tahoma" panose="020B0604030504040204" pitchFamily="34" charset="0"/>
                <a:ea typeface="Tahoma" panose="020B0604030504040204" pitchFamily="34" charset="0"/>
                <a:cs typeface="Tahoma" panose="020B0604030504040204" pitchFamily="34" charset="0"/>
              </a:rPr>
              <a:t>Allowing a set of concurrent users to retrieve from and to update the database.</a:t>
            </a:r>
          </a:p>
          <a:p>
            <a:pPr lvl="1"/>
            <a:r>
              <a:rPr lang="en-US" sz="2000" dirty="0">
                <a:latin typeface="Tahoma" panose="020B0604030504040204" pitchFamily="34" charset="0"/>
                <a:ea typeface="Tahoma" panose="020B0604030504040204" pitchFamily="34" charset="0"/>
                <a:cs typeface="Tahoma" panose="020B0604030504040204" pitchFamily="34" charset="0"/>
              </a:rPr>
              <a:t>Concurrency control within the DBMS guarantees that each transaction is correctly executed or aborted</a:t>
            </a:r>
          </a:p>
          <a:p>
            <a:pPr lvl="1"/>
            <a:r>
              <a:rPr lang="en-US" sz="2000" dirty="0">
                <a:latin typeface="Tahoma" panose="020B0604030504040204" pitchFamily="34" charset="0"/>
                <a:ea typeface="Tahoma" panose="020B0604030504040204" pitchFamily="34" charset="0"/>
                <a:cs typeface="Tahoma" panose="020B0604030504040204" pitchFamily="34" charset="0"/>
              </a:rPr>
              <a:t>Recovery subsystem ensures each completed transaction has its effect permanently recorded in the database</a:t>
            </a:r>
          </a:p>
          <a:p>
            <a:pPr lvl="1"/>
            <a:r>
              <a:rPr lang="en-US" sz="2000" dirty="0">
                <a:latin typeface="Tahoma" panose="020B0604030504040204" pitchFamily="34" charset="0"/>
                <a:ea typeface="Tahoma" panose="020B0604030504040204" pitchFamily="34" charset="0"/>
                <a:cs typeface="Tahoma" panose="020B0604030504040204" pitchFamily="34" charset="0"/>
              </a:rPr>
              <a:t>OLTP (Online Transaction Processing) is a major part of database applications. This allows hundreds of concurrent transactions to execute per second.</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0398A1F2-EDB9-3764-70C0-81F53820DDEF}"/>
              </a:ext>
            </a:extLst>
          </p:cNvPr>
          <p:cNvSpPr>
            <a:spLocks noGrp="1"/>
          </p:cNvSpPr>
          <p:nvPr>
            <p:ph type="sldNum" sz="quarter" idx="12"/>
          </p:nvPr>
        </p:nvSpPr>
        <p:spPr/>
        <p:txBody>
          <a:bodyPr/>
          <a:lstStyle/>
          <a:p>
            <a:fld id="{B1FBEEB5-137A-6047-B60E-22234C1EFF10}" type="slidenum">
              <a:rPr lang="en-US" smtClean="0"/>
              <a:t>19</a:t>
            </a:fld>
            <a:endParaRPr lang="en-US"/>
          </a:p>
        </p:txBody>
      </p:sp>
      <p:sp>
        <p:nvSpPr>
          <p:cNvPr id="4" name="Footer Placeholder 3">
            <a:extLst>
              <a:ext uri="{FF2B5EF4-FFF2-40B4-BE49-F238E27FC236}">
                <a16:creationId xmlns:a16="http://schemas.microsoft.com/office/drawing/2014/main" id="{3F3C9A5E-BED9-2AE9-29C9-9F4765A8326F}"/>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4735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Outline</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Types of Databases and Database Applications</a:t>
            </a:r>
          </a:p>
          <a:p>
            <a:r>
              <a:rPr lang="en-US" sz="2400" dirty="0">
                <a:latin typeface="Tahoma" panose="020B0604030504040204" pitchFamily="34" charset="0"/>
                <a:ea typeface="Tahoma" panose="020B0604030504040204" pitchFamily="34" charset="0"/>
                <a:cs typeface="Tahoma" panose="020B0604030504040204" pitchFamily="34" charset="0"/>
              </a:rPr>
              <a:t>Basic Definitions</a:t>
            </a:r>
          </a:p>
          <a:p>
            <a:r>
              <a:rPr lang="en-US" sz="2400" dirty="0">
                <a:latin typeface="Tahoma" panose="020B0604030504040204" pitchFamily="34" charset="0"/>
                <a:ea typeface="Tahoma" panose="020B0604030504040204" pitchFamily="34" charset="0"/>
                <a:cs typeface="Tahoma" panose="020B0604030504040204" pitchFamily="34" charset="0"/>
              </a:rPr>
              <a:t>Typical DBMS Functionality</a:t>
            </a:r>
          </a:p>
          <a:p>
            <a:r>
              <a:rPr lang="en-US" sz="2400" dirty="0">
                <a:latin typeface="Tahoma" panose="020B0604030504040204" pitchFamily="34" charset="0"/>
                <a:ea typeface="Tahoma" panose="020B0604030504040204" pitchFamily="34" charset="0"/>
                <a:cs typeface="Tahoma" panose="020B0604030504040204" pitchFamily="34" charset="0"/>
              </a:rPr>
              <a:t>Example of a Database (UNIVERSITY)</a:t>
            </a:r>
          </a:p>
          <a:p>
            <a:r>
              <a:rPr lang="en-US" sz="2400" dirty="0">
                <a:latin typeface="Tahoma" panose="020B0604030504040204" pitchFamily="34" charset="0"/>
                <a:ea typeface="Tahoma" panose="020B0604030504040204" pitchFamily="34" charset="0"/>
                <a:cs typeface="Tahoma" panose="020B0604030504040204" pitchFamily="34" charset="0"/>
              </a:rPr>
              <a:t>Main Characteristics of the Database Approach</a:t>
            </a:r>
          </a:p>
          <a:p>
            <a:r>
              <a:rPr lang="en-US" sz="2400" dirty="0">
                <a:latin typeface="Tahoma" panose="020B0604030504040204" pitchFamily="34" charset="0"/>
                <a:ea typeface="Tahoma" panose="020B0604030504040204" pitchFamily="34" charset="0"/>
                <a:cs typeface="Tahoma" panose="020B0604030504040204" pitchFamily="34" charset="0"/>
              </a:rPr>
              <a:t>Types of Database Users</a:t>
            </a:r>
          </a:p>
          <a:p>
            <a:r>
              <a:rPr lang="en-US" sz="2400" dirty="0">
                <a:latin typeface="Tahoma" panose="020B0604030504040204" pitchFamily="34" charset="0"/>
                <a:ea typeface="Tahoma" panose="020B0604030504040204" pitchFamily="34" charset="0"/>
                <a:cs typeface="Tahoma" panose="020B0604030504040204" pitchFamily="34" charset="0"/>
              </a:rPr>
              <a:t>Advantages of Using the Database Approach</a:t>
            </a:r>
          </a:p>
        </p:txBody>
      </p:sp>
      <p:sp>
        <p:nvSpPr>
          <p:cNvPr id="4" name="Slide Number Placeholder 3">
            <a:extLst>
              <a:ext uri="{FF2B5EF4-FFF2-40B4-BE49-F238E27FC236}">
                <a16:creationId xmlns:a16="http://schemas.microsoft.com/office/drawing/2014/main" id="{61DC785E-A495-5EA7-8C73-4E01D1DDA148}"/>
              </a:ext>
            </a:extLst>
          </p:cNvPr>
          <p:cNvSpPr>
            <a:spLocks noGrp="1"/>
          </p:cNvSpPr>
          <p:nvPr>
            <p:ph type="sldNum" sz="quarter" idx="12"/>
          </p:nvPr>
        </p:nvSpPr>
        <p:spPr/>
        <p:txBody>
          <a:bodyPr/>
          <a:lstStyle/>
          <a:p>
            <a:fld id="{B1FBEEB5-137A-6047-B60E-22234C1EFF10}" type="slidenum">
              <a:rPr lang="en-US" smtClean="0"/>
              <a:t>2</a:t>
            </a:fld>
            <a:endParaRPr lang="en-US"/>
          </a:p>
        </p:txBody>
      </p:sp>
      <p:sp>
        <p:nvSpPr>
          <p:cNvPr id="6" name="Footer Placeholder 5">
            <a:extLst>
              <a:ext uri="{FF2B5EF4-FFF2-40B4-BE49-F238E27FC236}">
                <a16:creationId xmlns:a16="http://schemas.microsoft.com/office/drawing/2014/main" id="{E211D05B-D470-2DA1-A26B-131C54103473}"/>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3409518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Database Users</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Users may be divided into</a:t>
            </a:r>
          </a:p>
          <a:p>
            <a:pPr lvl="1"/>
            <a:r>
              <a:rPr lang="en-US" sz="2000" dirty="0">
                <a:latin typeface="Tahoma" panose="020B0604030504040204" pitchFamily="34" charset="0"/>
                <a:ea typeface="Tahoma" panose="020B0604030504040204" pitchFamily="34" charset="0"/>
                <a:cs typeface="Tahoma" panose="020B0604030504040204" pitchFamily="34" charset="0"/>
              </a:rPr>
              <a:t>Those who actually use and control the database content, and those who design, develop and maintain database applications (called “Actors on the Scene”), and</a:t>
            </a:r>
          </a:p>
          <a:p>
            <a:pPr lvl="1"/>
            <a:r>
              <a:rPr lang="en-US" sz="2000" dirty="0">
                <a:latin typeface="Tahoma" panose="020B0604030504040204" pitchFamily="34" charset="0"/>
                <a:ea typeface="Tahoma" panose="020B0604030504040204" pitchFamily="34" charset="0"/>
                <a:cs typeface="Tahoma" panose="020B0604030504040204" pitchFamily="34" charset="0"/>
              </a:rPr>
              <a:t>Those who design and develop the DBMS software and related tools, and the computer systems operators (called “Workers Behind the Scene”).</a:t>
            </a:r>
          </a:p>
        </p:txBody>
      </p:sp>
      <p:sp>
        <p:nvSpPr>
          <p:cNvPr id="3" name="Slide Number Placeholder 2">
            <a:extLst>
              <a:ext uri="{FF2B5EF4-FFF2-40B4-BE49-F238E27FC236}">
                <a16:creationId xmlns:a16="http://schemas.microsoft.com/office/drawing/2014/main" id="{9A6A5203-DB08-A9EE-AB7F-739151A2D139}"/>
              </a:ext>
            </a:extLst>
          </p:cNvPr>
          <p:cNvSpPr>
            <a:spLocks noGrp="1"/>
          </p:cNvSpPr>
          <p:nvPr>
            <p:ph type="sldNum" sz="quarter" idx="12"/>
          </p:nvPr>
        </p:nvSpPr>
        <p:spPr/>
        <p:txBody>
          <a:bodyPr/>
          <a:lstStyle/>
          <a:p>
            <a:fld id="{B1FBEEB5-137A-6047-B60E-22234C1EFF10}" type="slidenum">
              <a:rPr lang="en-US" smtClean="0"/>
              <a:t>20</a:t>
            </a:fld>
            <a:endParaRPr lang="en-US"/>
          </a:p>
        </p:txBody>
      </p:sp>
      <p:sp>
        <p:nvSpPr>
          <p:cNvPr id="4" name="Footer Placeholder 3">
            <a:extLst>
              <a:ext uri="{FF2B5EF4-FFF2-40B4-BE49-F238E27FC236}">
                <a16:creationId xmlns:a16="http://schemas.microsoft.com/office/drawing/2014/main" id="{377D91BE-3320-88AF-0CC6-9ECF8D8EC624}"/>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591849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Database Users – Actors on the Scene </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Database administrators:</a:t>
            </a:r>
          </a:p>
          <a:p>
            <a:pPr lvl="1"/>
            <a:r>
              <a:rPr lang="en-US" sz="2000" dirty="0">
                <a:latin typeface="Tahoma" panose="020B0604030504040204" pitchFamily="34" charset="0"/>
                <a:ea typeface="Tahoma" panose="020B0604030504040204" pitchFamily="34" charset="0"/>
                <a:cs typeface="Tahoma" panose="020B0604030504040204" pitchFamily="34" charset="0"/>
              </a:rPr>
              <a:t>Responsible for authorizing access to the database, for coordinating and monitoring its use, acquiring software and hardware resources, controlling its use and monitoring efficiency of operations.</a:t>
            </a:r>
          </a:p>
          <a:p>
            <a:r>
              <a:rPr lang="en-US" sz="2400" dirty="0">
                <a:latin typeface="Tahoma" panose="020B0604030504040204" pitchFamily="34" charset="0"/>
                <a:ea typeface="Tahoma" panose="020B0604030504040204" pitchFamily="34" charset="0"/>
                <a:cs typeface="Tahoma" panose="020B0604030504040204" pitchFamily="34" charset="0"/>
              </a:rPr>
              <a:t>Database Designers:</a:t>
            </a:r>
          </a:p>
          <a:p>
            <a:pPr lvl="1"/>
            <a:r>
              <a:rPr lang="en-US" sz="2000" dirty="0">
                <a:latin typeface="Tahoma" panose="020B0604030504040204" pitchFamily="34" charset="0"/>
                <a:ea typeface="Tahoma" panose="020B0604030504040204" pitchFamily="34" charset="0"/>
                <a:cs typeface="Tahoma" panose="020B0604030504040204" pitchFamily="34" charset="0"/>
              </a:rPr>
              <a:t>Responsible to define the content, the structure, the constraints, and functions or transactions against the database. They must communicate with the end-users and understand their needs.</a:t>
            </a:r>
          </a:p>
          <a:p>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41939208-91C1-1841-2D59-7812F23271D9}"/>
              </a:ext>
            </a:extLst>
          </p:cNvPr>
          <p:cNvSpPr>
            <a:spLocks noGrp="1"/>
          </p:cNvSpPr>
          <p:nvPr>
            <p:ph type="sldNum" sz="quarter" idx="12"/>
          </p:nvPr>
        </p:nvSpPr>
        <p:spPr/>
        <p:txBody>
          <a:bodyPr/>
          <a:lstStyle/>
          <a:p>
            <a:fld id="{B1FBEEB5-137A-6047-B60E-22234C1EFF10}" type="slidenum">
              <a:rPr lang="en-US" smtClean="0"/>
              <a:t>21</a:t>
            </a:fld>
            <a:endParaRPr lang="en-US"/>
          </a:p>
        </p:txBody>
      </p:sp>
      <p:sp>
        <p:nvSpPr>
          <p:cNvPr id="4" name="Footer Placeholder 3">
            <a:extLst>
              <a:ext uri="{FF2B5EF4-FFF2-40B4-BE49-F238E27FC236}">
                <a16:creationId xmlns:a16="http://schemas.microsoft.com/office/drawing/2014/main" id="{4C592B0B-F927-B772-2C5A-848C54FEF222}"/>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1261176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Database Users – Actors on the Scene </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Autofit/>
          </a:bodyPr>
          <a:lstStyle/>
          <a:p>
            <a:r>
              <a:rPr lang="en-US" sz="2400" dirty="0">
                <a:latin typeface="Tahoma" panose="020B0604030504040204" pitchFamily="34" charset="0"/>
                <a:ea typeface="Tahoma" panose="020B0604030504040204" pitchFamily="34" charset="0"/>
                <a:cs typeface="Tahoma" panose="020B0604030504040204" pitchFamily="34" charset="0"/>
              </a:rPr>
              <a:t>End-users: They use the data for queries, reports and some of them update the database content. End-users can be categorized into:</a:t>
            </a:r>
          </a:p>
          <a:p>
            <a:pPr lvl="1"/>
            <a:r>
              <a:rPr lang="en-US" sz="2000" dirty="0">
                <a:latin typeface="Tahoma" panose="020B0604030504040204" pitchFamily="34" charset="0"/>
                <a:ea typeface="Tahoma" panose="020B0604030504040204" pitchFamily="34" charset="0"/>
                <a:cs typeface="Tahoma" panose="020B0604030504040204" pitchFamily="34" charset="0"/>
              </a:rPr>
              <a:t>Casual: access database occasionally when needed</a:t>
            </a:r>
          </a:p>
          <a:p>
            <a:pPr lvl="1"/>
            <a:r>
              <a:rPr lang="en-US" sz="2000" dirty="0">
                <a:latin typeface="Tahoma" panose="020B0604030504040204" pitchFamily="34" charset="0"/>
                <a:ea typeface="Tahoma" panose="020B0604030504040204" pitchFamily="34" charset="0"/>
                <a:cs typeface="Tahoma" panose="020B0604030504040204" pitchFamily="34" charset="0"/>
              </a:rPr>
              <a:t>Naïve or Parametric: they make up a large section of the end-user population.</a:t>
            </a:r>
          </a:p>
          <a:p>
            <a:pPr lvl="2"/>
            <a:r>
              <a:rPr lang="en-US" dirty="0">
                <a:latin typeface="Tahoma" panose="020B0604030504040204" pitchFamily="34" charset="0"/>
                <a:ea typeface="Tahoma" panose="020B0604030504040204" pitchFamily="34" charset="0"/>
                <a:cs typeface="Tahoma" panose="020B0604030504040204" pitchFamily="34" charset="0"/>
              </a:rPr>
              <a:t>They use previously well-defined functions in the form of  “canned transactions” against the database.</a:t>
            </a:r>
          </a:p>
          <a:p>
            <a:pPr lvl="2"/>
            <a:r>
              <a:rPr lang="en-US" dirty="0">
                <a:latin typeface="Tahoma" panose="020B0604030504040204" pitchFamily="34" charset="0"/>
                <a:ea typeface="Tahoma" panose="020B0604030504040204" pitchFamily="34" charset="0"/>
                <a:cs typeface="Tahoma" panose="020B0604030504040204" pitchFamily="34" charset="0"/>
              </a:rPr>
              <a:t>Users of Mobile Apps mostly fall in this category</a:t>
            </a:r>
          </a:p>
          <a:p>
            <a:pPr lvl="2"/>
            <a:r>
              <a:rPr lang="en-US" dirty="0">
                <a:latin typeface="Tahoma" panose="020B0604030504040204" pitchFamily="34" charset="0"/>
                <a:ea typeface="Tahoma" panose="020B0604030504040204" pitchFamily="34" charset="0"/>
                <a:cs typeface="Tahoma" panose="020B0604030504040204" pitchFamily="34" charset="0"/>
              </a:rPr>
              <a:t>Bank-tellers or reservation clerks are parametric users who do this activity for an entire shift of operations.</a:t>
            </a:r>
          </a:p>
          <a:p>
            <a:pPr lvl="2"/>
            <a:r>
              <a:rPr lang="en-US" dirty="0">
                <a:latin typeface="Tahoma" panose="020B0604030504040204" pitchFamily="34" charset="0"/>
                <a:ea typeface="Tahoma" panose="020B0604030504040204" pitchFamily="34" charset="0"/>
                <a:cs typeface="Tahoma" panose="020B0604030504040204" pitchFamily="34" charset="0"/>
              </a:rPr>
              <a:t>Social Media Users post and read information from websites</a:t>
            </a:r>
          </a:p>
        </p:txBody>
      </p:sp>
      <p:sp>
        <p:nvSpPr>
          <p:cNvPr id="3" name="Slide Number Placeholder 2">
            <a:extLst>
              <a:ext uri="{FF2B5EF4-FFF2-40B4-BE49-F238E27FC236}">
                <a16:creationId xmlns:a16="http://schemas.microsoft.com/office/drawing/2014/main" id="{07059695-3FB4-73AF-2CC0-5B627F266E5A}"/>
              </a:ext>
            </a:extLst>
          </p:cNvPr>
          <p:cNvSpPr>
            <a:spLocks noGrp="1"/>
          </p:cNvSpPr>
          <p:nvPr>
            <p:ph type="sldNum" sz="quarter" idx="12"/>
          </p:nvPr>
        </p:nvSpPr>
        <p:spPr/>
        <p:txBody>
          <a:bodyPr/>
          <a:lstStyle/>
          <a:p>
            <a:fld id="{B1FBEEB5-137A-6047-B60E-22234C1EFF10}" type="slidenum">
              <a:rPr lang="en-US" smtClean="0"/>
              <a:t>22</a:t>
            </a:fld>
            <a:endParaRPr lang="en-US"/>
          </a:p>
        </p:txBody>
      </p:sp>
      <p:sp>
        <p:nvSpPr>
          <p:cNvPr id="4" name="Footer Placeholder 3">
            <a:extLst>
              <a:ext uri="{FF2B5EF4-FFF2-40B4-BE49-F238E27FC236}">
                <a16:creationId xmlns:a16="http://schemas.microsoft.com/office/drawing/2014/main" id="{67E4547A-E7D3-4B1D-CDDA-C399BFFBFE56}"/>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933091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Database Users – Actors on the Scene </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fontScale="92500"/>
          </a:bodyPr>
          <a:lstStyle/>
          <a:p>
            <a:r>
              <a:rPr lang="en-US" sz="2600" dirty="0">
                <a:latin typeface="Tahoma" panose="020B0604030504040204" pitchFamily="34" charset="0"/>
                <a:ea typeface="Tahoma" panose="020B0604030504040204" pitchFamily="34" charset="0"/>
                <a:cs typeface="Tahoma" panose="020B0604030504040204" pitchFamily="34" charset="0"/>
              </a:rPr>
              <a:t>Sophisticated:</a:t>
            </a:r>
          </a:p>
          <a:p>
            <a:pPr lvl="1"/>
            <a:r>
              <a:rPr lang="en-US" sz="2200" dirty="0">
                <a:latin typeface="Tahoma" panose="020B0604030504040204" pitchFamily="34" charset="0"/>
                <a:ea typeface="Tahoma" panose="020B0604030504040204" pitchFamily="34" charset="0"/>
                <a:cs typeface="Tahoma" panose="020B0604030504040204" pitchFamily="34" charset="0"/>
              </a:rPr>
              <a:t>These include business analysts, scientists, engineers, others thoroughly familiar with the system capabilities.</a:t>
            </a:r>
          </a:p>
          <a:p>
            <a:pPr lvl="1"/>
            <a:r>
              <a:rPr lang="en-US" sz="2200" dirty="0">
                <a:latin typeface="Tahoma" panose="020B0604030504040204" pitchFamily="34" charset="0"/>
                <a:ea typeface="Tahoma" panose="020B0604030504040204" pitchFamily="34" charset="0"/>
                <a:cs typeface="Tahoma" panose="020B0604030504040204" pitchFamily="34" charset="0"/>
              </a:rPr>
              <a:t>Many use tools in the form of software packages that work closely with the stored database.</a:t>
            </a:r>
          </a:p>
          <a:p>
            <a:r>
              <a:rPr lang="en-US" sz="2600" dirty="0">
                <a:latin typeface="Tahoma" panose="020B0604030504040204" pitchFamily="34" charset="0"/>
                <a:ea typeface="Tahoma" panose="020B0604030504040204" pitchFamily="34" charset="0"/>
                <a:cs typeface="Tahoma" panose="020B0604030504040204" pitchFamily="34" charset="0"/>
              </a:rPr>
              <a:t>Stand-alone:</a:t>
            </a:r>
          </a:p>
          <a:p>
            <a:pPr lvl="1"/>
            <a:r>
              <a:rPr lang="en-US" sz="2200" dirty="0">
                <a:latin typeface="Tahoma" panose="020B0604030504040204" pitchFamily="34" charset="0"/>
                <a:ea typeface="Tahoma" panose="020B0604030504040204" pitchFamily="34" charset="0"/>
                <a:cs typeface="Tahoma" panose="020B0604030504040204" pitchFamily="34" charset="0"/>
              </a:rPr>
              <a:t>Mostly maintain personal databases using ready-to-use packaged applications.</a:t>
            </a:r>
          </a:p>
          <a:p>
            <a:pPr lvl="1"/>
            <a:r>
              <a:rPr lang="en-US" sz="2200" dirty="0">
                <a:latin typeface="Tahoma" panose="020B0604030504040204" pitchFamily="34" charset="0"/>
                <a:ea typeface="Tahoma" panose="020B0604030504040204" pitchFamily="34" charset="0"/>
                <a:cs typeface="Tahoma" panose="020B0604030504040204" pitchFamily="34" charset="0"/>
              </a:rPr>
              <a:t>An example is the user of a tax program that creates its own internal database.</a:t>
            </a:r>
          </a:p>
          <a:p>
            <a:pPr lvl="1"/>
            <a:r>
              <a:rPr lang="en-US" sz="2200" dirty="0">
                <a:latin typeface="Tahoma" panose="020B0604030504040204" pitchFamily="34" charset="0"/>
                <a:ea typeface="Tahoma" panose="020B0604030504040204" pitchFamily="34" charset="0"/>
                <a:cs typeface="Tahoma" panose="020B0604030504040204" pitchFamily="34" charset="0"/>
              </a:rPr>
              <a:t>Another example is a user that maintains a database of personal photos and videos.</a:t>
            </a:r>
          </a:p>
          <a:p>
            <a:endParaRPr lang="en-US" sz="2000" dirty="0"/>
          </a:p>
          <a:p>
            <a:endParaRPr lang="en-US" sz="2000" dirty="0"/>
          </a:p>
        </p:txBody>
      </p:sp>
      <p:sp>
        <p:nvSpPr>
          <p:cNvPr id="3" name="Slide Number Placeholder 2">
            <a:extLst>
              <a:ext uri="{FF2B5EF4-FFF2-40B4-BE49-F238E27FC236}">
                <a16:creationId xmlns:a16="http://schemas.microsoft.com/office/drawing/2014/main" id="{E1D3F982-6F81-5C11-9B2F-A648FF82BB28}"/>
              </a:ext>
            </a:extLst>
          </p:cNvPr>
          <p:cNvSpPr>
            <a:spLocks noGrp="1"/>
          </p:cNvSpPr>
          <p:nvPr>
            <p:ph type="sldNum" sz="quarter" idx="12"/>
          </p:nvPr>
        </p:nvSpPr>
        <p:spPr/>
        <p:txBody>
          <a:bodyPr/>
          <a:lstStyle/>
          <a:p>
            <a:fld id="{B1FBEEB5-137A-6047-B60E-22234C1EFF10}" type="slidenum">
              <a:rPr lang="en-US" smtClean="0"/>
              <a:t>23</a:t>
            </a:fld>
            <a:endParaRPr lang="en-US"/>
          </a:p>
        </p:txBody>
      </p:sp>
      <p:sp>
        <p:nvSpPr>
          <p:cNvPr id="4" name="Footer Placeholder 3">
            <a:extLst>
              <a:ext uri="{FF2B5EF4-FFF2-40B4-BE49-F238E27FC236}">
                <a16:creationId xmlns:a16="http://schemas.microsoft.com/office/drawing/2014/main" id="{005EADF1-BF9F-B9A4-0F11-3F2183CB55EC}"/>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093206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Database Users – Actors on the Scene </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System Analysts and Application Developers  - This category currently accounts for a very large proportion of the IT work force.</a:t>
            </a:r>
          </a:p>
          <a:p>
            <a:pPr lvl="1"/>
            <a:r>
              <a:rPr lang="en-US" sz="2000" dirty="0">
                <a:latin typeface="Tahoma" panose="020B0604030504040204" pitchFamily="34" charset="0"/>
                <a:ea typeface="Tahoma" panose="020B0604030504040204" pitchFamily="34" charset="0"/>
                <a:cs typeface="Tahoma" panose="020B0604030504040204" pitchFamily="34" charset="0"/>
              </a:rPr>
              <a:t>System Analysts: They understand the user requirements of naïve and sophisticated users and design applications including canned  transactions to meet those requirements. </a:t>
            </a:r>
          </a:p>
          <a:p>
            <a:pPr lvl="1"/>
            <a:r>
              <a:rPr lang="en-US" sz="2000" dirty="0">
                <a:latin typeface="Tahoma" panose="020B0604030504040204" pitchFamily="34" charset="0"/>
                <a:ea typeface="Tahoma" panose="020B0604030504040204" pitchFamily="34" charset="0"/>
                <a:cs typeface="Tahoma" panose="020B0604030504040204" pitchFamily="34" charset="0"/>
              </a:rPr>
              <a:t>Application Programmers: Implement the specifications developed by analysts and test and debug them before deployment.</a:t>
            </a:r>
          </a:p>
          <a:p>
            <a:pPr lvl="1"/>
            <a:r>
              <a:rPr lang="en-US" sz="2000" dirty="0">
                <a:latin typeface="Tahoma" panose="020B0604030504040204" pitchFamily="34" charset="0"/>
                <a:ea typeface="Tahoma" panose="020B0604030504040204" pitchFamily="34" charset="0"/>
                <a:cs typeface="Tahoma" panose="020B0604030504040204" pitchFamily="34" charset="0"/>
              </a:rPr>
              <a:t>Business Analysts: There is an increasing need for such people who can analyze vast amounts of business data and real-time data (“Big Data”) for better decision making related to planning, advertising, marketing etc. </a:t>
            </a:r>
          </a:p>
          <a:p>
            <a:endParaRPr lang="en-US" sz="2000" dirty="0"/>
          </a:p>
        </p:txBody>
      </p:sp>
      <p:sp>
        <p:nvSpPr>
          <p:cNvPr id="3" name="Slide Number Placeholder 2">
            <a:extLst>
              <a:ext uri="{FF2B5EF4-FFF2-40B4-BE49-F238E27FC236}">
                <a16:creationId xmlns:a16="http://schemas.microsoft.com/office/drawing/2014/main" id="{436666EF-0F7F-D782-0B8A-18C494E32684}"/>
              </a:ext>
            </a:extLst>
          </p:cNvPr>
          <p:cNvSpPr>
            <a:spLocks noGrp="1"/>
          </p:cNvSpPr>
          <p:nvPr>
            <p:ph type="sldNum" sz="quarter" idx="12"/>
          </p:nvPr>
        </p:nvSpPr>
        <p:spPr/>
        <p:txBody>
          <a:bodyPr/>
          <a:lstStyle/>
          <a:p>
            <a:fld id="{B1FBEEB5-137A-6047-B60E-22234C1EFF10}" type="slidenum">
              <a:rPr lang="en-US" smtClean="0"/>
              <a:t>24</a:t>
            </a:fld>
            <a:endParaRPr lang="en-US"/>
          </a:p>
        </p:txBody>
      </p:sp>
      <p:sp>
        <p:nvSpPr>
          <p:cNvPr id="4" name="Footer Placeholder 3">
            <a:extLst>
              <a:ext uri="{FF2B5EF4-FFF2-40B4-BE49-F238E27FC236}">
                <a16:creationId xmlns:a16="http://schemas.microsoft.com/office/drawing/2014/main" id="{C0C25098-1247-46C3-0400-524EB22BBBCA}"/>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375325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Database Users – Actors behind the Scene </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Autofit/>
          </a:bodyPr>
          <a:lstStyle/>
          <a:p>
            <a:r>
              <a:rPr lang="en-US" sz="2400" dirty="0">
                <a:latin typeface="Tahoma" panose="020B0604030504040204" pitchFamily="34" charset="0"/>
                <a:ea typeface="Tahoma" panose="020B0604030504040204" pitchFamily="34" charset="0"/>
                <a:cs typeface="Tahoma" panose="020B0604030504040204" pitchFamily="34" charset="0"/>
              </a:rPr>
              <a:t>System Designers and Implementors: Design and implement DBMS packages in the form of modules and interfaces and test and debug them. The DBMS must interface with applications, language compilers, operating system components, etc.</a:t>
            </a:r>
          </a:p>
          <a:p>
            <a:r>
              <a:rPr lang="en-US" sz="2400" dirty="0">
                <a:latin typeface="Tahoma" panose="020B0604030504040204" pitchFamily="34" charset="0"/>
                <a:ea typeface="Tahoma" panose="020B0604030504040204" pitchFamily="34" charset="0"/>
                <a:cs typeface="Tahoma" panose="020B0604030504040204" pitchFamily="34" charset="0"/>
              </a:rPr>
              <a:t>Tool Developers: Design and implement software systems called  tools for modeling and designing databases, performance monitoring, prototyping, test data generation, user interface creation, simulation etc. that facilitate building of applications and allow using database effectively.  </a:t>
            </a:r>
          </a:p>
          <a:p>
            <a:r>
              <a:rPr lang="en-US" sz="2400" dirty="0">
                <a:latin typeface="Tahoma" panose="020B0604030504040204" pitchFamily="34" charset="0"/>
                <a:ea typeface="Tahoma" panose="020B0604030504040204" pitchFamily="34" charset="0"/>
                <a:cs typeface="Tahoma" panose="020B0604030504040204" pitchFamily="34" charset="0"/>
              </a:rPr>
              <a:t>Operators and Maintenance Personnel: They manage the actual running and maintenance of the database system hardware and software environment.</a:t>
            </a:r>
          </a:p>
        </p:txBody>
      </p:sp>
      <p:sp>
        <p:nvSpPr>
          <p:cNvPr id="3" name="Slide Number Placeholder 2">
            <a:extLst>
              <a:ext uri="{FF2B5EF4-FFF2-40B4-BE49-F238E27FC236}">
                <a16:creationId xmlns:a16="http://schemas.microsoft.com/office/drawing/2014/main" id="{94F6A379-C5ED-9567-76DC-A8D3C77620BD}"/>
              </a:ext>
            </a:extLst>
          </p:cNvPr>
          <p:cNvSpPr>
            <a:spLocks noGrp="1"/>
          </p:cNvSpPr>
          <p:nvPr>
            <p:ph type="sldNum" sz="quarter" idx="12"/>
          </p:nvPr>
        </p:nvSpPr>
        <p:spPr/>
        <p:txBody>
          <a:bodyPr/>
          <a:lstStyle/>
          <a:p>
            <a:fld id="{B1FBEEB5-137A-6047-B60E-22234C1EFF10}" type="slidenum">
              <a:rPr lang="en-US" smtClean="0"/>
              <a:t>25</a:t>
            </a:fld>
            <a:endParaRPr lang="en-US"/>
          </a:p>
        </p:txBody>
      </p:sp>
      <p:sp>
        <p:nvSpPr>
          <p:cNvPr id="4" name="Footer Placeholder 3">
            <a:extLst>
              <a:ext uri="{FF2B5EF4-FFF2-40B4-BE49-F238E27FC236}">
                <a16:creationId xmlns:a16="http://schemas.microsoft.com/office/drawing/2014/main" id="{C6B9FFAD-4AD9-7A5C-9C22-16FEC57E084E}"/>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1740231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Advantages of Using the Database Approach</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t>Controlling redundancy in data storage and in development and maintenance efforts.</a:t>
            </a:r>
          </a:p>
          <a:p>
            <a:pPr lvl="1"/>
            <a:r>
              <a:rPr lang="en-US" sz="2000" dirty="0"/>
              <a:t>Sharing of data among multiple users.</a:t>
            </a:r>
          </a:p>
          <a:p>
            <a:r>
              <a:rPr lang="en-US" sz="2400" dirty="0"/>
              <a:t>Restricting unauthorized access to data. Only the DBA staff uses privileged commands and facilities.</a:t>
            </a:r>
          </a:p>
          <a:p>
            <a:r>
              <a:rPr lang="en-US" sz="2400" dirty="0"/>
              <a:t>Providing persistent storage for program Objects</a:t>
            </a:r>
          </a:p>
          <a:p>
            <a:pPr lvl="1"/>
            <a:r>
              <a:rPr lang="en-US" sz="2000" dirty="0"/>
              <a:t>E.g., Object-oriented DBMSs make program objects persistent</a:t>
            </a:r>
          </a:p>
          <a:p>
            <a:r>
              <a:rPr lang="en-US" sz="2400" dirty="0"/>
              <a:t>Providing Storage Structures (e.g. indexes) for efficient Query Processing</a:t>
            </a:r>
          </a:p>
          <a:p>
            <a:endParaRPr lang="en-US" sz="2000" dirty="0"/>
          </a:p>
        </p:txBody>
      </p:sp>
      <p:sp>
        <p:nvSpPr>
          <p:cNvPr id="3" name="Slide Number Placeholder 2">
            <a:extLst>
              <a:ext uri="{FF2B5EF4-FFF2-40B4-BE49-F238E27FC236}">
                <a16:creationId xmlns:a16="http://schemas.microsoft.com/office/drawing/2014/main" id="{99AD56AF-2713-560A-1AAB-BE92DAD22232}"/>
              </a:ext>
            </a:extLst>
          </p:cNvPr>
          <p:cNvSpPr>
            <a:spLocks noGrp="1"/>
          </p:cNvSpPr>
          <p:nvPr>
            <p:ph type="sldNum" sz="quarter" idx="12"/>
          </p:nvPr>
        </p:nvSpPr>
        <p:spPr/>
        <p:txBody>
          <a:bodyPr/>
          <a:lstStyle/>
          <a:p>
            <a:fld id="{B1FBEEB5-137A-6047-B60E-22234C1EFF10}" type="slidenum">
              <a:rPr lang="en-US" smtClean="0"/>
              <a:t>26</a:t>
            </a:fld>
            <a:endParaRPr lang="en-US"/>
          </a:p>
        </p:txBody>
      </p:sp>
      <p:sp>
        <p:nvSpPr>
          <p:cNvPr id="4" name="Footer Placeholder 3">
            <a:extLst>
              <a:ext uri="{FF2B5EF4-FFF2-40B4-BE49-F238E27FC236}">
                <a16:creationId xmlns:a16="http://schemas.microsoft.com/office/drawing/2014/main" id="{10D151B8-B94B-6967-CF89-305480FBEEFD}"/>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3608929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Advantages of Using the Database Approach (continued)</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Providing optimization of queries for efficient processing.</a:t>
            </a:r>
          </a:p>
          <a:p>
            <a:r>
              <a:rPr lang="en-US" sz="2400" dirty="0">
                <a:latin typeface="Tahoma" panose="020B0604030504040204" pitchFamily="34" charset="0"/>
                <a:ea typeface="Tahoma" panose="020B0604030504040204" pitchFamily="34" charset="0"/>
                <a:cs typeface="Tahoma" panose="020B0604030504040204" pitchFamily="34" charset="0"/>
              </a:rPr>
              <a:t>Providing backup and recovery services.</a:t>
            </a:r>
          </a:p>
          <a:p>
            <a:r>
              <a:rPr lang="en-US" sz="2400" dirty="0">
                <a:latin typeface="Tahoma" panose="020B0604030504040204" pitchFamily="34" charset="0"/>
                <a:ea typeface="Tahoma" panose="020B0604030504040204" pitchFamily="34" charset="0"/>
                <a:cs typeface="Tahoma" panose="020B0604030504040204" pitchFamily="34" charset="0"/>
              </a:rPr>
              <a:t>Providing multiple interfaces to different classes of users.</a:t>
            </a:r>
          </a:p>
          <a:p>
            <a:r>
              <a:rPr lang="en-US" sz="2400" dirty="0">
                <a:latin typeface="Tahoma" panose="020B0604030504040204" pitchFamily="34" charset="0"/>
                <a:ea typeface="Tahoma" panose="020B0604030504040204" pitchFamily="34" charset="0"/>
                <a:cs typeface="Tahoma" panose="020B0604030504040204" pitchFamily="34" charset="0"/>
              </a:rPr>
              <a:t>Representing complex relationships among data.</a:t>
            </a:r>
          </a:p>
          <a:p>
            <a:r>
              <a:rPr lang="en-US" sz="2400" dirty="0">
                <a:latin typeface="Tahoma" panose="020B0604030504040204" pitchFamily="34" charset="0"/>
                <a:ea typeface="Tahoma" panose="020B0604030504040204" pitchFamily="34" charset="0"/>
                <a:cs typeface="Tahoma" panose="020B0604030504040204" pitchFamily="34" charset="0"/>
              </a:rPr>
              <a:t>Enforcing integrity constraints on the database.</a:t>
            </a:r>
          </a:p>
          <a:p>
            <a:r>
              <a:rPr lang="en-US" sz="2400" dirty="0">
                <a:latin typeface="Tahoma" panose="020B0604030504040204" pitchFamily="34" charset="0"/>
                <a:ea typeface="Tahoma" panose="020B0604030504040204" pitchFamily="34" charset="0"/>
                <a:cs typeface="Tahoma" panose="020B0604030504040204" pitchFamily="34" charset="0"/>
              </a:rPr>
              <a:t>Drawing inferences and actions from the stored data using deductive and active rules and triggers.</a:t>
            </a:r>
          </a:p>
          <a:p>
            <a:endParaRPr lang="en-US" sz="2000" dirty="0"/>
          </a:p>
        </p:txBody>
      </p:sp>
      <p:sp>
        <p:nvSpPr>
          <p:cNvPr id="3" name="Slide Number Placeholder 2">
            <a:extLst>
              <a:ext uri="{FF2B5EF4-FFF2-40B4-BE49-F238E27FC236}">
                <a16:creationId xmlns:a16="http://schemas.microsoft.com/office/drawing/2014/main" id="{2B2D9EFD-DA45-A59D-B2E0-03129F095026}"/>
              </a:ext>
            </a:extLst>
          </p:cNvPr>
          <p:cNvSpPr>
            <a:spLocks noGrp="1"/>
          </p:cNvSpPr>
          <p:nvPr>
            <p:ph type="sldNum" sz="quarter" idx="12"/>
          </p:nvPr>
        </p:nvSpPr>
        <p:spPr/>
        <p:txBody>
          <a:bodyPr/>
          <a:lstStyle/>
          <a:p>
            <a:fld id="{B1FBEEB5-137A-6047-B60E-22234C1EFF10}" type="slidenum">
              <a:rPr lang="en-US" smtClean="0"/>
              <a:t>27</a:t>
            </a:fld>
            <a:endParaRPr lang="en-US"/>
          </a:p>
        </p:txBody>
      </p:sp>
      <p:sp>
        <p:nvSpPr>
          <p:cNvPr id="4" name="Footer Placeholder 3">
            <a:extLst>
              <a:ext uri="{FF2B5EF4-FFF2-40B4-BE49-F238E27FC236}">
                <a16:creationId xmlns:a16="http://schemas.microsoft.com/office/drawing/2014/main" id="{4991FB3F-EDE0-0FC4-3686-C69148ED6196}"/>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4041805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Additional Implications of Using the Database Approach</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Autofit/>
          </a:bodyPr>
          <a:lstStyle/>
          <a:p>
            <a:r>
              <a:rPr lang="en-US" sz="2400" dirty="0">
                <a:latin typeface="Tahoma" panose="020B0604030504040204" pitchFamily="34" charset="0"/>
                <a:ea typeface="Tahoma" panose="020B0604030504040204" pitchFamily="34" charset="0"/>
                <a:cs typeface="Tahoma" panose="020B0604030504040204" pitchFamily="34" charset="0"/>
              </a:rPr>
              <a:t>Potential for enforcing standards:</a:t>
            </a:r>
          </a:p>
          <a:p>
            <a:pPr lvl="1"/>
            <a:r>
              <a:rPr lang="en-US" sz="2000" dirty="0">
                <a:latin typeface="Tahoma" panose="020B0604030504040204" pitchFamily="34" charset="0"/>
                <a:ea typeface="Tahoma" panose="020B0604030504040204" pitchFamily="34" charset="0"/>
                <a:cs typeface="Tahoma" panose="020B0604030504040204" pitchFamily="34" charset="0"/>
              </a:rPr>
              <a:t>This is very crucial for the success of database applications in large organizations. Standards refer to data item names, display formats, screens, report structures, meta-data (description of data), Web page layouts, etc.</a:t>
            </a:r>
          </a:p>
          <a:p>
            <a:r>
              <a:rPr lang="en-US" sz="2400" dirty="0">
                <a:latin typeface="Tahoma" panose="020B0604030504040204" pitchFamily="34" charset="0"/>
                <a:ea typeface="Tahoma" panose="020B0604030504040204" pitchFamily="34" charset="0"/>
                <a:cs typeface="Tahoma" panose="020B0604030504040204" pitchFamily="34" charset="0"/>
              </a:rPr>
              <a:t>Reduced application development time:</a:t>
            </a:r>
          </a:p>
          <a:p>
            <a:pPr lvl="1"/>
            <a:r>
              <a:rPr lang="en-US" sz="2000" dirty="0">
                <a:latin typeface="Tahoma" panose="020B0604030504040204" pitchFamily="34" charset="0"/>
                <a:ea typeface="Tahoma" panose="020B0604030504040204" pitchFamily="34" charset="0"/>
                <a:cs typeface="Tahoma" panose="020B0604030504040204" pitchFamily="34" charset="0"/>
              </a:rPr>
              <a:t>Incremental time to add each new application is reduced.</a:t>
            </a:r>
          </a:p>
          <a:p>
            <a:r>
              <a:rPr lang="en-US" sz="2400" dirty="0">
                <a:latin typeface="Tahoma" panose="020B0604030504040204" pitchFamily="34" charset="0"/>
                <a:ea typeface="Tahoma" panose="020B0604030504040204" pitchFamily="34" charset="0"/>
                <a:cs typeface="Tahoma" panose="020B0604030504040204" pitchFamily="34" charset="0"/>
              </a:rPr>
              <a:t>Flexibility to change data structures:</a:t>
            </a:r>
          </a:p>
          <a:p>
            <a:pPr lvl="1"/>
            <a:r>
              <a:rPr lang="en-US" sz="2000" dirty="0">
                <a:latin typeface="Tahoma" panose="020B0604030504040204" pitchFamily="34" charset="0"/>
                <a:ea typeface="Tahoma" panose="020B0604030504040204" pitchFamily="34" charset="0"/>
                <a:cs typeface="Tahoma" panose="020B0604030504040204" pitchFamily="34" charset="0"/>
              </a:rPr>
              <a:t>Database structure may evolve as new requirements are defined.</a:t>
            </a:r>
          </a:p>
          <a:p>
            <a:r>
              <a:rPr lang="en-US" sz="2400" dirty="0">
                <a:latin typeface="Tahoma" panose="020B0604030504040204" pitchFamily="34" charset="0"/>
                <a:ea typeface="Tahoma" panose="020B0604030504040204" pitchFamily="34" charset="0"/>
                <a:cs typeface="Tahoma" panose="020B0604030504040204" pitchFamily="34" charset="0"/>
              </a:rPr>
              <a:t>Availability of current information:</a:t>
            </a:r>
          </a:p>
          <a:p>
            <a:pPr lvl="1"/>
            <a:r>
              <a:rPr lang="en-US" sz="2000" dirty="0">
                <a:latin typeface="Tahoma" panose="020B0604030504040204" pitchFamily="34" charset="0"/>
                <a:ea typeface="Tahoma" panose="020B0604030504040204" pitchFamily="34" charset="0"/>
                <a:cs typeface="Tahoma" panose="020B0604030504040204" pitchFamily="34" charset="0"/>
              </a:rPr>
              <a:t>Extremely important for on-line transaction systems such as shopping, airline, hotel, car reservations.</a:t>
            </a:r>
          </a:p>
        </p:txBody>
      </p:sp>
      <p:sp>
        <p:nvSpPr>
          <p:cNvPr id="3" name="Slide Number Placeholder 2">
            <a:extLst>
              <a:ext uri="{FF2B5EF4-FFF2-40B4-BE49-F238E27FC236}">
                <a16:creationId xmlns:a16="http://schemas.microsoft.com/office/drawing/2014/main" id="{80C824EF-C5EA-875B-FECD-2C9F46465CEF}"/>
              </a:ext>
            </a:extLst>
          </p:cNvPr>
          <p:cNvSpPr>
            <a:spLocks noGrp="1"/>
          </p:cNvSpPr>
          <p:nvPr>
            <p:ph type="sldNum" sz="quarter" idx="12"/>
          </p:nvPr>
        </p:nvSpPr>
        <p:spPr/>
        <p:txBody>
          <a:bodyPr/>
          <a:lstStyle/>
          <a:p>
            <a:fld id="{B1FBEEB5-137A-6047-B60E-22234C1EFF10}" type="slidenum">
              <a:rPr lang="en-US" smtClean="0"/>
              <a:t>28</a:t>
            </a:fld>
            <a:endParaRPr lang="en-US"/>
          </a:p>
        </p:txBody>
      </p:sp>
      <p:sp>
        <p:nvSpPr>
          <p:cNvPr id="4" name="Footer Placeholder 3">
            <a:extLst>
              <a:ext uri="{FF2B5EF4-FFF2-40B4-BE49-F238E27FC236}">
                <a16:creationId xmlns:a16="http://schemas.microsoft.com/office/drawing/2014/main" id="{ADE4AF5B-BAF7-D8A0-835B-E19E113BE6EE}"/>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788815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Additional Implications of Using the Database Approach (Continued)</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Economies of scale:</a:t>
            </a:r>
          </a:p>
          <a:p>
            <a:pPr lvl="1"/>
            <a:r>
              <a:rPr lang="en-US" sz="2000" dirty="0">
                <a:latin typeface="Tahoma" panose="020B0604030504040204" pitchFamily="34" charset="0"/>
                <a:ea typeface="Tahoma" panose="020B0604030504040204" pitchFamily="34" charset="0"/>
                <a:cs typeface="Tahoma" panose="020B0604030504040204" pitchFamily="34" charset="0"/>
              </a:rPr>
              <a:t>Wasteful overlap of resources and personnel can be avoided by consolidating data and applications across departments.</a:t>
            </a:r>
          </a:p>
        </p:txBody>
      </p:sp>
      <p:sp>
        <p:nvSpPr>
          <p:cNvPr id="3" name="Slide Number Placeholder 2">
            <a:extLst>
              <a:ext uri="{FF2B5EF4-FFF2-40B4-BE49-F238E27FC236}">
                <a16:creationId xmlns:a16="http://schemas.microsoft.com/office/drawing/2014/main" id="{8074EEE5-AD11-3987-377A-3F07A5E6B720}"/>
              </a:ext>
            </a:extLst>
          </p:cNvPr>
          <p:cNvSpPr>
            <a:spLocks noGrp="1"/>
          </p:cNvSpPr>
          <p:nvPr>
            <p:ph type="sldNum" sz="quarter" idx="12"/>
          </p:nvPr>
        </p:nvSpPr>
        <p:spPr/>
        <p:txBody>
          <a:bodyPr/>
          <a:lstStyle/>
          <a:p>
            <a:fld id="{B1FBEEB5-137A-6047-B60E-22234C1EFF10}" type="slidenum">
              <a:rPr lang="en-US" smtClean="0"/>
              <a:t>29</a:t>
            </a:fld>
            <a:endParaRPr lang="en-US"/>
          </a:p>
        </p:txBody>
      </p:sp>
      <p:sp>
        <p:nvSpPr>
          <p:cNvPr id="4" name="Footer Placeholder 3">
            <a:extLst>
              <a:ext uri="{FF2B5EF4-FFF2-40B4-BE49-F238E27FC236}">
                <a16:creationId xmlns:a16="http://schemas.microsoft.com/office/drawing/2014/main" id="{F50BA7DD-B468-7527-5903-0E862F983810}"/>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329501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What is a database</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A database is a collection of related data.</a:t>
            </a:r>
          </a:p>
          <a:p>
            <a:r>
              <a:rPr lang="en-US" sz="2400" dirty="0">
                <a:latin typeface="Tahoma" panose="020B0604030504040204" pitchFamily="34" charset="0"/>
                <a:ea typeface="Tahoma" panose="020B0604030504040204" pitchFamily="34" charset="0"/>
                <a:cs typeface="Tahoma" panose="020B0604030504040204" pitchFamily="34" charset="0"/>
              </a:rPr>
              <a:t>Data refers to known facts that can be recorded and have an implicit meaning.</a:t>
            </a:r>
          </a:p>
          <a:p>
            <a:r>
              <a:rPr lang="en-US" sz="2400" dirty="0">
                <a:latin typeface="Tahoma" panose="020B0604030504040204" pitchFamily="34" charset="0"/>
                <a:ea typeface="Tahoma" panose="020B0604030504040204" pitchFamily="34" charset="0"/>
                <a:cs typeface="Tahoma" panose="020B0604030504040204" pitchFamily="34" charset="0"/>
              </a:rPr>
              <a:t>Examples of data include; names, telephone numbers, social security numbers, </a:t>
            </a:r>
            <a:r>
              <a:rPr lang="en-US" sz="2400" dirty="0" err="1">
                <a:latin typeface="Tahoma" panose="020B0604030504040204" pitchFamily="34" charset="0"/>
                <a:ea typeface="Tahoma" panose="020B0604030504040204" pitchFamily="34" charset="0"/>
                <a:cs typeface="Tahoma" panose="020B0604030504040204" pitchFamily="34" charset="0"/>
              </a:rPr>
              <a:t>emplids</a:t>
            </a:r>
            <a:r>
              <a:rPr lang="en-US" sz="2400" dirty="0">
                <a:latin typeface="Tahoma" panose="020B0604030504040204" pitchFamily="34" charset="0"/>
                <a:ea typeface="Tahoma" panose="020B0604030504040204" pitchFamily="34" charset="0"/>
                <a:cs typeface="Tahoma" panose="020B0604030504040204" pitchFamily="34" charset="0"/>
              </a:rPr>
              <a:t>, and addresses of the people you may know.</a:t>
            </a:r>
          </a:p>
        </p:txBody>
      </p:sp>
      <p:sp>
        <p:nvSpPr>
          <p:cNvPr id="3" name="Slide Number Placeholder 2">
            <a:extLst>
              <a:ext uri="{FF2B5EF4-FFF2-40B4-BE49-F238E27FC236}">
                <a16:creationId xmlns:a16="http://schemas.microsoft.com/office/drawing/2014/main" id="{561C5C27-6312-0D57-4779-C683539860B8}"/>
              </a:ext>
            </a:extLst>
          </p:cNvPr>
          <p:cNvSpPr>
            <a:spLocks noGrp="1"/>
          </p:cNvSpPr>
          <p:nvPr>
            <p:ph type="sldNum" sz="quarter" idx="12"/>
          </p:nvPr>
        </p:nvSpPr>
        <p:spPr/>
        <p:txBody>
          <a:bodyPr/>
          <a:lstStyle/>
          <a:p>
            <a:fld id="{B1FBEEB5-137A-6047-B60E-22234C1EFF10}" type="slidenum">
              <a:rPr lang="en-US" smtClean="0"/>
              <a:t>3</a:t>
            </a:fld>
            <a:endParaRPr lang="en-US"/>
          </a:p>
        </p:txBody>
      </p:sp>
      <p:sp>
        <p:nvSpPr>
          <p:cNvPr id="4" name="Footer Placeholder 3">
            <a:extLst>
              <a:ext uri="{FF2B5EF4-FFF2-40B4-BE49-F238E27FC236}">
                <a16:creationId xmlns:a16="http://schemas.microsoft.com/office/drawing/2014/main" id="{A004F969-FF6B-4E83-E7D7-BA2CF3513A60}"/>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1042624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Chapter Summary</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Types of Databases and Database Applications</a:t>
            </a:r>
          </a:p>
          <a:p>
            <a:r>
              <a:rPr lang="en-US" sz="2400" dirty="0">
                <a:latin typeface="Tahoma" panose="020B0604030504040204" pitchFamily="34" charset="0"/>
                <a:ea typeface="Tahoma" panose="020B0604030504040204" pitchFamily="34" charset="0"/>
                <a:cs typeface="Tahoma" panose="020B0604030504040204" pitchFamily="34" charset="0"/>
              </a:rPr>
              <a:t>Basic Definitions</a:t>
            </a:r>
          </a:p>
          <a:p>
            <a:r>
              <a:rPr lang="en-US" sz="2400" dirty="0">
                <a:latin typeface="Tahoma" panose="020B0604030504040204" pitchFamily="34" charset="0"/>
                <a:ea typeface="Tahoma" panose="020B0604030504040204" pitchFamily="34" charset="0"/>
                <a:cs typeface="Tahoma" panose="020B0604030504040204" pitchFamily="34" charset="0"/>
              </a:rPr>
              <a:t>Typical DBMS Functionality</a:t>
            </a:r>
          </a:p>
          <a:p>
            <a:r>
              <a:rPr lang="en-US" sz="2400" dirty="0">
                <a:latin typeface="Tahoma" panose="020B0604030504040204" pitchFamily="34" charset="0"/>
                <a:ea typeface="Tahoma" panose="020B0604030504040204" pitchFamily="34" charset="0"/>
                <a:cs typeface="Tahoma" panose="020B0604030504040204" pitchFamily="34" charset="0"/>
              </a:rPr>
              <a:t>Example of a Database (UNIVERSITY)</a:t>
            </a:r>
          </a:p>
          <a:p>
            <a:r>
              <a:rPr lang="en-US" sz="2400" dirty="0">
                <a:latin typeface="Tahoma" panose="020B0604030504040204" pitchFamily="34" charset="0"/>
                <a:ea typeface="Tahoma" panose="020B0604030504040204" pitchFamily="34" charset="0"/>
                <a:cs typeface="Tahoma" panose="020B0604030504040204" pitchFamily="34" charset="0"/>
              </a:rPr>
              <a:t>Main Characteristics of the Database Approach</a:t>
            </a:r>
          </a:p>
          <a:p>
            <a:r>
              <a:rPr lang="en-US" sz="2400" dirty="0">
                <a:latin typeface="Tahoma" panose="020B0604030504040204" pitchFamily="34" charset="0"/>
                <a:ea typeface="Tahoma" panose="020B0604030504040204" pitchFamily="34" charset="0"/>
                <a:cs typeface="Tahoma" panose="020B0604030504040204" pitchFamily="34" charset="0"/>
              </a:rPr>
              <a:t>Types of Database Users</a:t>
            </a:r>
          </a:p>
          <a:p>
            <a:r>
              <a:rPr lang="en-US" sz="2400" dirty="0">
                <a:latin typeface="Tahoma" panose="020B0604030504040204" pitchFamily="34" charset="0"/>
                <a:ea typeface="Tahoma" panose="020B0604030504040204" pitchFamily="34" charset="0"/>
                <a:cs typeface="Tahoma" panose="020B0604030504040204" pitchFamily="34" charset="0"/>
              </a:rPr>
              <a:t>Advantages of Using the Database Approach</a:t>
            </a:r>
          </a:p>
          <a:p>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0F387C1F-4E66-2AF6-2A14-259F5BF9F9E2}"/>
              </a:ext>
            </a:extLst>
          </p:cNvPr>
          <p:cNvSpPr>
            <a:spLocks noGrp="1"/>
          </p:cNvSpPr>
          <p:nvPr>
            <p:ph type="sldNum" sz="quarter" idx="12"/>
          </p:nvPr>
        </p:nvSpPr>
        <p:spPr/>
        <p:txBody>
          <a:bodyPr/>
          <a:lstStyle/>
          <a:p>
            <a:fld id="{B1FBEEB5-137A-6047-B60E-22234C1EFF10}" type="slidenum">
              <a:rPr lang="en-US" smtClean="0"/>
              <a:t>30</a:t>
            </a:fld>
            <a:endParaRPr lang="en-US"/>
          </a:p>
        </p:txBody>
      </p:sp>
      <p:sp>
        <p:nvSpPr>
          <p:cNvPr id="4" name="Footer Placeholder 3">
            <a:extLst>
              <a:ext uri="{FF2B5EF4-FFF2-40B4-BE49-F238E27FC236}">
                <a16:creationId xmlns:a16="http://schemas.microsoft.com/office/drawing/2014/main" id="{B4C0B57F-547D-1EBF-C620-DB5EC99062AC}"/>
              </a:ext>
            </a:extLst>
          </p:cNvPr>
          <p:cNvSpPr>
            <a:spLocks noGrp="1"/>
          </p:cNvSpPr>
          <p:nvPr>
            <p:ph type="ftr" sz="quarter" idx="11"/>
          </p:nvPr>
        </p:nvSpPr>
        <p:spPr/>
        <p:txBody>
          <a:bodyPr/>
          <a:lstStyle/>
          <a:p>
            <a:r>
              <a:rPr lang="en-US" dirty="0"/>
              <a:t>R. </a:t>
            </a:r>
            <a:r>
              <a:rPr lang="en-US" dirty="0" err="1"/>
              <a:t>Elmasri</a:t>
            </a:r>
            <a:r>
              <a:rPr lang="en-US" dirty="0"/>
              <a:t> and S. </a:t>
            </a:r>
            <a:r>
              <a:rPr lang="en-US" dirty="0" err="1"/>
              <a:t>Navathe</a:t>
            </a:r>
            <a:r>
              <a:rPr lang="en-US" dirty="0"/>
              <a:t>, Fundamentals of Database Systems</a:t>
            </a:r>
          </a:p>
        </p:txBody>
      </p:sp>
    </p:spTree>
    <p:extLst>
      <p:ext uri="{BB962C8B-B14F-4D97-AF65-F5344CB8AC3E}">
        <p14:creationId xmlns:p14="http://schemas.microsoft.com/office/powerpoint/2010/main" val="3102910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Types of Databases and Database Applications</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lnSpcReduction="10000"/>
          </a:bodyPr>
          <a:lstStyle/>
          <a:p>
            <a:r>
              <a:rPr lang="en-US" sz="2400" dirty="0">
                <a:latin typeface="Tahoma" panose="020B0604030504040204" pitchFamily="34" charset="0"/>
                <a:ea typeface="Tahoma" panose="020B0604030504040204" pitchFamily="34" charset="0"/>
                <a:cs typeface="Tahoma" panose="020B0604030504040204" pitchFamily="34" charset="0"/>
              </a:rPr>
              <a:t>Traditional Database Applications</a:t>
            </a:r>
          </a:p>
          <a:p>
            <a:pPr lvl="1"/>
            <a:r>
              <a:rPr lang="en-US" sz="2000" dirty="0">
                <a:latin typeface="Tahoma" panose="020B0604030504040204" pitchFamily="34" charset="0"/>
                <a:ea typeface="Tahoma" panose="020B0604030504040204" pitchFamily="34" charset="0"/>
                <a:cs typeface="Tahoma" panose="020B0604030504040204" pitchFamily="34" charset="0"/>
              </a:rPr>
              <a:t>Information that is stored and accessed is either textual or numeric</a:t>
            </a:r>
          </a:p>
          <a:p>
            <a:pPr lvl="1"/>
            <a:r>
              <a:rPr lang="en-US" sz="2000" dirty="0">
                <a:latin typeface="Tahoma" panose="020B0604030504040204" pitchFamily="34" charset="0"/>
                <a:ea typeface="Tahoma" panose="020B0604030504040204" pitchFamily="34" charset="0"/>
                <a:cs typeface="Tahoma" panose="020B0604030504040204" pitchFamily="34" charset="0"/>
              </a:rPr>
              <a:t>Examples include </a:t>
            </a:r>
            <a:r>
              <a:rPr lang="en-US" sz="2000" dirty="0" err="1">
                <a:latin typeface="Tahoma" panose="020B0604030504040204" pitchFamily="34" charset="0"/>
                <a:ea typeface="Tahoma" panose="020B0604030504040204" pitchFamily="34" charset="0"/>
                <a:cs typeface="Tahoma" panose="020B0604030504040204" pitchFamily="34" charset="0"/>
              </a:rPr>
              <a:t>CUNYfirst</a:t>
            </a:r>
            <a:r>
              <a:rPr lang="en-US" sz="2000" dirty="0">
                <a:latin typeface="Tahoma" panose="020B0604030504040204" pitchFamily="34" charset="0"/>
                <a:ea typeface="Tahoma" panose="020B0604030504040204" pitchFamily="34" charset="0"/>
                <a:cs typeface="Tahoma" panose="020B0604030504040204" pitchFamily="34" charset="0"/>
              </a:rPr>
              <a:t>, Amazon, and hotel or airline reservation</a:t>
            </a:r>
          </a:p>
          <a:p>
            <a:r>
              <a:rPr lang="en-US" sz="2400" dirty="0">
                <a:latin typeface="Tahoma" panose="020B0604030504040204" pitchFamily="34" charset="0"/>
                <a:ea typeface="Tahoma" panose="020B0604030504040204" pitchFamily="34" charset="0"/>
                <a:cs typeface="Tahoma" panose="020B0604030504040204" pitchFamily="34" charset="0"/>
              </a:rPr>
              <a:t>More Recent Database Applications:</a:t>
            </a:r>
          </a:p>
          <a:p>
            <a:pPr lvl="1"/>
            <a:r>
              <a:rPr lang="en-US" sz="2000" dirty="0">
                <a:latin typeface="Tahoma" panose="020B0604030504040204" pitchFamily="34" charset="0"/>
                <a:ea typeface="Tahoma" panose="020B0604030504040204" pitchFamily="34" charset="0"/>
                <a:cs typeface="Tahoma" panose="020B0604030504040204" pitchFamily="34" charset="0"/>
              </a:rPr>
              <a:t>Multimedia Databases</a:t>
            </a:r>
          </a:p>
          <a:p>
            <a:pPr lvl="1"/>
            <a:r>
              <a:rPr lang="en-US" sz="2000" dirty="0">
                <a:latin typeface="Tahoma" panose="020B0604030504040204" pitchFamily="34" charset="0"/>
                <a:ea typeface="Tahoma" panose="020B0604030504040204" pitchFamily="34" charset="0"/>
                <a:cs typeface="Tahoma" panose="020B0604030504040204" pitchFamily="34" charset="0"/>
              </a:rPr>
              <a:t>Geographic Information Systems (GIS) </a:t>
            </a:r>
          </a:p>
          <a:p>
            <a:pPr lvl="1"/>
            <a:r>
              <a:rPr lang="en-US" sz="2000" dirty="0">
                <a:latin typeface="Tahoma" panose="020B0604030504040204" pitchFamily="34" charset="0"/>
                <a:ea typeface="Tahoma" panose="020B0604030504040204" pitchFamily="34" charset="0"/>
                <a:cs typeface="Tahoma" panose="020B0604030504040204" pitchFamily="34" charset="0"/>
              </a:rPr>
              <a:t>Biological and Genome Databases</a:t>
            </a:r>
          </a:p>
          <a:p>
            <a:pPr lvl="1"/>
            <a:r>
              <a:rPr lang="en-US" sz="2000" dirty="0">
                <a:latin typeface="Tahoma" panose="020B0604030504040204" pitchFamily="34" charset="0"/>
                <a:ea typeface="Tahoma" panose="020B0604030504040204" pitchFamily="34" charset="0"/>
                <a:cs typeface="Tahoma" panose="020B0604030504040204" pitchFamily="34" charset="0"/>
              </a:rPr>
              <a:t>Data Warehouses</a:t>
            </a:r>
          </a:p>
          <a:p>
            <a:pPr lvl="1"/>
            <a:r>
              <a:rPr lang="en-US" sz="2000" dirty="0">
                <a:latin typeface="Tahoma" panose="020B0604030504040204" pitchFamily="34" charset="0"/>
                <a:ea typeface="Tahoma" panose="020B0604030504040204" pitchFamily="34" charset="0"/>
                <a:cs typeface="Tahoma" panose="020B0604030504040204" pitchFamily="34" charset="0"/>
              </a:rPr>
              <a:t>Mobile databases</a:t>
            </a:r>
          </a:p>
          <a:p>
            <a:pPr lvl="1"/>
            <a:r>
              <a:rPr lang="en-US" sz="2000" dirty="0">
                <a:latin typeface="Tahoma" panose="020B0604030504040204" pitchFamily="34" charset="0"/>
                <a:ea typeface="Tahoma" panose="020B0604030504040204" pitchFamily="34" charset="0"/>
                <a:cs typeface="Tahoma" panose="020B0604030504040204" pitchFamily="34" charset="0"/>
              </a:rPr>
              <a:t>Real-time and Active Databases </a:t>
            </a:r>
          </a:p>
          <a:p>
            <a:r>
              <a:rPr lang="en-US" dirty="0">
                <a:latin typeface="Tahoma" panose="020B0604030504040204" pitchFamily="34" charset="0"/>
                <a:ea typeface="Tahoma" panose="020B0604030504040204" pitchFamily="34" charset="0"/>
                <a:cs typeface="Tahoma" panose="020B0604030504040204" pitchFamily="34" charset="0"/>
              </a:rPr>
              <a:t>In this course, we will only focus on traditional applications</a:t>
            </a:r>
          </a:p>
          <a:p>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9C0E6401-0A3E-1862-B738-FC5457BD265B}"/>
              </a:ext>
            </a:extLst>
          </p:cNvPr>
          <p:cNvSpPr>
            <a:spLocks noGrp="1"/>
          </p:cNvSpPr>
          <p:nvPr>
            <p:ph type="sldNum" sz="quarter" idx="12"/>
          </p:nvPr>
        </p:nvSpPr>
        <p:spPr/>
        <p:txBody>
          <a:bodyPr/>
          <a:lstStyle/>
          <a:p>
            <a:fld id="{B1FBEEB5-137A-6047-B60E-22234C1EFF10}" type="slidenum">
              <a:rPr lang="en-US" smtClean="0"/>
              <a:t>4</a:t>
            </a:fld>
            <a:endParaRPr lang="en-US"/>
          </a:p>
        </p:txBody>
      </p:sp>
      <p:sp>
        <p:nvSpPr>
          <p:cNvPr id="4" name="Footer Placeholder 3">
            <a:extLst>
              <a:ext uri="{FF2B5EF4-FFF2-40B4-BE49-F238E27FC236}">
                <a16:creationId xmlns:a16="http://schemas.microsoft.com/office/drawing/2014/main" id="{40F22C92-A88E-2B2F-A136-9858A99A8758}"/>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981759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Recent Developments (1)</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Social Networks captures a lot of information about people and about communications among people-posts, tweets, photos, videos in systems such as:</a:t>
            </a:r>
          </a:p>
          <a:p>
            <a:pPr lvl="1"/>
            <a:r>
              <a:rPr lang="en-US" sz="2000" dirty="0">
                <a:latin typeface="Tahoma" panose="020B0604030504040204" pitchFamily="34" charset="0"/>
                <a:ea typeface="Tahoma" panose="020B0604030504040204" pitchFamily="34" charset="0"/>
                <a:cs typeface="Tahoma" panose="020B0604030504040204" pitchFamily="34" charset="0"/>
              </a:rPr>
              <a:t>Facebook</a:t>
            </a:r>
          </a:p>
          <a:p>
            <a:pPr lvl="1"/>
            <a:r>
              <a:rPr lang="en-US" sz="2000" dirty="0">
                <a:latin typeface="Tahoma" panose="020B0604030504040204" pitchFamily="34" charset="0"/>
                <a:ea typeface="Tahoma" panose="020B0604030504040204" pitchFamily="34" charset="0"/>
                <a:cs typeface="Tahoma" panose="020B0604030504040204" pitchFamily="34" charset="0"/>
              </a:rPr>
              <a:t>Twitter</a:t>
            </a:r>
          </a:p>
          <a:p>
            <a:pPr lvl="1"/>
            <a:r>
              <a:rPr lang="en-US" sz="2000" dirty="0">
                <a:latin typeface="Tahoma" panose="020B0604030504040204" pitchFamily="34" charset="0"/>
                <a:ea typeface="Tahoma" panose="020B0604030504040204" pitchFamily="34" charset="0"/>
                <a:cs typeface="Tahoma" panose="020B0604030504040204" pitchFamily="34" charset="0"/>
              </a:rPr>
              <a:t>Linked-In</a:t>
            </a:r>
          </a:p>
          <a:p>
            <a:pPr lvl="1"/>
            <a:r>
              <a:rPr lang="en-US" sz="2000" dirty="0">
                <a:latin typeface="Tahoma" panose="020B0604030504040204" pitchFamily="34" charset="0"/>
                <a:ea typeface="Tahoma" panose="020B0604030504040204" pitchFamily="34" charset="0"/>
                <a:cs typeface="Tahoma" panose="020B0604030504040204" pitchFamily="34" charset="0"/>
              </a:rPr>
              <a:t>Instagram</a:t>
            </a:r>
          </a:p>
          <a:p>
            <a:pPr lvl="1"/>
            <a:r>
              <a:rPr lang="en-US" sz="2000" dirty="0">
                <a:latin typeface="Tahoma" panose="020B0604030504040204" pitchFamily="34" charset="0"/>
                <a:ea typeface="Tahoma" panose="020B0604030504040204" pitchFamily="34" charset="0"/>
                <a:cs typeface="Tahoma" panose="020B0604030504040204" pitchFamily="34" charset="0"/>
              </a:rPr>
              <a:t>YouTube</a:t>
            </a:r>
          </a:p>
          <a:p>
            <a:r>
              <a:rPr lang="en-US" sz="2400" dirty="0">
                <a:latin typeface="Tahoma" panose="020B0604030504040204" pitchFamily="34" charset="0"/>
                <a:ea typeface="Tahoma" panose="020B0604030504040204" pitchFamily="34" charset="0"/>
                <a:cs typeface="Tahoma" panose="020B0604030504040204" pitchFamily="34" charset="0"/>
              </a:rPr>
              <a:t>All of the above constitutes data</a:t>
            </a:r>
          </a:p>
        </p:txBody>
      </p:sp>
      <p:sp>
        <p:nvSpPr>
          <p:cNvPr id="3" name="Slide Number Placeholder 2">
            <a:extLst>
              <a:ext uri="{FF2B5EF4-FFF2-40B4-BE49-F238E27FC236}">
                <a16:creationId xmlns:a16="http://schemas.microsoft.com/office/drawing/2014/main" id="{7BA02D0C-4FBF-5B34-46C0-8AE1D6C23330}"/>
              </a:ext>
            </a:extLst>
          </p:cNvPr>
          <p:cNvSpPr>
            <a:spLocks noGrp="1"/>
          </p:cNvSpPr>
          <p:nvPr>
            <p:ph type="sldNum" sz="quarter" idx="12"/>
          </p:nvPr>
        </p:nvSpPr>
        <p:spPr/>
        <p:txBody>
          <a:bodyPr/>
          <a:lstStyle/>
          <a:p>
            <a:fld id="{B1FBEEB5-137A-6047-B60E-22234C1EFF10}" type="slidenum">
              <a:rPr lang="en-US" smtClean="0"/>
              <a:t>5</a:t>
            </a:fld>
            <a:endParaRPr lang="en-US"/>
          </a:p>
        </p:txBody>
      </p:sp>
      <p:sp>
        <p:nvSpPr>
          <p:cNvPr id="4" name="Footer Placeholder 3">
            <a:extLst>
              <a:ext uri="{FF2B5EF4-FFF2-40B4-BE49-F238E27FC236}">
                <a16:creationId xmlns:a16="http://schemas.microsoft.com/office/drawing/2014/main" id="{DF9A740D-7A0C-FEF7-59FC-69BBC8BA2593}"/>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52217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Recent Developments (2)</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Search Engines such Google, Bing, and Yahoo; collect their own repository of web pages for searching purposes</a:t>
            </a:r>
          </a:p>
          <a:p>
            <a:endParaRPr lang="en-US" sz="2000" dirty="0"/>
          </a:p>
        </p:txBody>
      </p:sp>
      <p:sp>
        <p:nvSpPr>
          <p:cNvPr id="3" name="Slide Number Placeholder 2">
            <a:extLst>
              <a:ext uri="{FF2B5EF4-FFF2-40B4-BE49-F238E27FC236}">
                <a16:creationId xmlns:a16="http://schemas.microsoft.com/office/drawing/2014/main" id="{C2B35C86-DAF4-13F2-EC24-E78C8BE31661}"/>
              </a:ext>
            </a:extLst>
          </p:cNvPr>
          <p:cNvSpPr>
            <a:spLocks noGrp="1"/>
          </p:cNvSpPr>
          <p:nvPr>
            <p:ph type="sldNum" sz="quarter" idx="12"/>
          </p:nvPr>
        </p:nvSpPr>
        <p:spPr/>
        <p:txBody>
          <a:bodyPr/>
          <a:lstStyle/>
          <a:p>
            <a:fld id="{B1FBEEB5-137A-6047-B60E-22234C1EFF10}" type="slidenum">
              <a:rPr lang="en-US" smtClean="0"/>
              <a:t>6</a:t>
            </a:fld>
            <a:endParaRPr lang="en-US"/>
          </a:p>
        </p:txBody>
      </p:sp>
      <p:sp>
        <p:nvSpPr>
          <p:cNvPr id="4" name="Footer Placeholder 3">
            <a:extLst>
              <a:ext uri="{FF2B5EF4-FFF2-40B4-BE49-F238E27FC236}">
                <a16:creationId xmlns:a16="http://schemas.microsoft.com/office/drawing/2014/main" id="{C95D1598-8460-DA75-E5AC-6C9D10599027}"/>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49345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Recent Developments (3)</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New Technologies are emerging from the so-called non-database software vendors to manage vast amounts of data generated on the web:</a:t>
            </a:r>
          </a:p>
          <a:p>
            <a:r>
              <a:rPr lang="en-US" sz="2400" dirty="0">
                <a:latin typeface="Tahoma" panose="020B0604030504040204" pitchFamily="34" charset="0"/>
                <a:ea typeface="Tahoma" panose="020B0604030504040204" pitchFamily="34" charset="0"/>
                <a:cs typeface="Tahoma" panose="020B0604030504040204" pitchFamily="34" charset="0"/>
              </a:rPr>
              <a:t>Big Data storage systems involving large clusters of distributed computers</a:t>
            </a:r>
          </a:p>
          <a:p>
            <a:r>
              <a:rPr lang="en-US" sz="2400" dirty="0">
                <a:latin typeface="Tahoma" panose="020B0604030504040204" pitchFamily="34" charset="0"/>
                <a:ea typeface="Tahoma" panose="020B0604030504040204" pitchFamily="34" charset="0"/>
                <a:cs typeface="Tahoma" panose="020B0604030504040204" pitchFamily="34" charset="0"/>
              </a:rPr>
              <a:t>NOSQL (Not Only SQL) systems </a:t>
            </a:r>
          </a:p>
          <a:p>
            <a:r>
              <a:rPr lang="en-US" sz="2400" dirty="0">
                <a:latin typeface="Tahoma" panose="020B0604030504040204" pitchFamily="34" charset="0"/>
                <a:ea typeface="Tahoma" panose="020B0604030504040204" pitchFamily="34" charset="0"/>
                <a:cs typeface="Tahoma" panose="020B0604030504040204" pitchFamily="34" charset="0"/>
              </a:rPr>
              <a:t>A large amount of data now resides on the “cloud” which means it is in huge data centers using thousands of machines.</a:t>
            </a:r>
          </a:p>
        </p:txBody>
      </p:sp>
      <p:sp>
        <p:nvSpPr>
          <p:cNvPr id="3" name="Slide Number Placeholder 2">
            <a:extLst>
              <a:ext uri="{FF2B5EF4-FFF2-40B4-BE49-F238E27FC236}">
                <a16:creationId xmlns:a16="http://schemas.microsoft.com/office/drawing/2014/main" id="{F6A0BC65-602A-3253-FA76-544E498E21D2}"/>
              </a:ext>
            </a:extLst>
          </p:cNvPr>
          <p:cNvSpPr>
            <a:spLocks noGrp="1"/>
          </p:cNvSpPr>
          <p:nvPr>
            <p:ph type="sldNum" sz="quarter" idx="12"/>
          </p:nvPr>
        </p:nvSpPr>
        <p:spPr/>
        <p:txBody>
          <a:bodyPr/>
          <a:lstStyle/>
          <a:p>
            <a:fld id="{B1FBEEB5-137A-6047-B60E-22234C1EFF10}" type="slidenum">
              <a:rPr lang="en-US" smtClean="0"/>
              <a:t>7</a:t>
            </a:fld>
            <a:endParaRPr lang="en-US"/>
          </a:p>
        </p:txBody>
      </p:sp>
      <p:sp>
        <p:nvSpPr>
          <p:cNvPr id="4" name="Footer Placeholder 3">
            <a:extLst>
              <a:ext uri="{FF2B5EF4-FFF2-40B4-BE49-F238E27FC236}">
                <a16:creationId xmlns:a16="http://schemas.microsoft.com/office/drawing/2014/main" id="{2B78B489-B5A0-DD6E-CAC6-55321370CE19}"/>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256370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Introductions and Basic Definitions (1)</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Database is a collection of related data.</a:t>
            </a:r>
          </a:p>
          <a:p>
            <a:r>
              <a:rPr lang="en-US" sz="2400" dirty="0">
                <a:latin typeface="Tahoma" panose="020B0604030504040204" pitchFamily="34" charset="0"/>
                <a:ea typeface="Tahoma" panose="020B0604030504040204" pitchFamily="34" charset="0"/>
                <a:cs typeface="Tahoma" panose="020B0604030504040204" pitchFamily="34" charset="0"/>
              </a:rPr>
              <a:t>Mini-world: </a:t>
            </a:r>
          </a:p>
          <a:p>
            <a:pPr lvl="1"/>
            <a:r>
              <a:rPr lang="en-US" sz="2000" dirty="0">
                <a:latin typeface="Tahoma" panose="020B0604030504040204" pitchFamily="34" charset="0"/>
                <a:ea typeface="Tahoma" panose="020B0604030504040204" pitchFamily="34" charset="0"/>
                <a:cs typeface="Tahoma" panose="020B0604030504040204" pitchFamily="34" charset="0"/>
              </a:rPr>
              <a:t>A database represents some aspect of the real world often called the </a:t>
            </a:r>
            <a:r>
              <a:rPr lang="en-US" sz="2000" dirty="0" err="1">
                <a:latin typeface="Tahoma" panose="020B0604030504040204" pitchFamily="34" charset="0"/>
                <a:ea typeface="Tahoma" panose="020B0604030504040204" pitchFamily="34" charset="0"/>
                <a:cs typeface="Tahoma" panose="020B0604030504040204" pitchFamily="34" charset="0"/>
              </a:rPr>
              <a:t>miniworld</a:t>
            </a:r>
            <a:r>
              <a:rPr lang="en-US" sz="2000" dirty="0">
                <a:latin typeface="Tahoma" panose="020B0604030504040204" pitchFamily="34" charset="0"/>
                <a:ea typeface="Tahoma" panose="020B0604030504040204" pitchFamily="34" charset="0"/>
                <a:cs typeface="Tahoma" panose="020B0604030504040204" pitchFamily="34" charset="0"/>
              </a:rPr>
              <a:t> or the universe of discourse (</a:t>
            </a:r>
            <a:r>
              <a:rPr lang="en-US" sz="2000" dirty="0" err="1">
                <a:latin typeface="Tahoma" panose="020B0604030504040204" pitchFamily="34" charset="0"/>
                <a:ea typeface="Tahoma" panose="020B0604030504040204" pitchFamily="34" charset="0"/>
                <a:cs typeface="Tahoma" panose="020B0604030504040204" pitchFamily="34" charset="0"/>
              </a:rPr>
              <a:t>UoD</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a:latin typeface="Tahoma" panose="020B0604030504040204" pitchFamily="34" charset="0"/>
                <a:ea typeface="Tahoma" panose="020B0604030504040204" pitchFamily="34" charset="0"/>
                <a:cs typeface="Tahoma" panose="020B0604030504040204" pitchFamily="34" charset="0"/>
              </a:rPr>
              <a:t>For example, student grades and transcripts at a university.</a:t>
            </a:r>
          </a:p>
          <a:p>
            <a:pPr lvl="1"/>
            <a:r>
              <a:rPr lang="en-US" sz="2000" dirty="0">
                <a:latin typeface="Tahoma" panose="020B0604030504040204" pitchFamily="34" charset="0"/>
                <a:ea typeface="Tahoma" panose="020B0604030504040204" pitchFamily="34" charset="0"/>
                <a:cs typeface="Tahoma" panose="020B0604030504040204" pitchFamily="34" charset="0"/>
              </a:rPr>
              <a:t>Databases vary in size and complexity</a:t>
            </a:r>
          </a:p>
          <a:p>
            <a:r>
              <a:rPr lang="en-US" sz="2400" dirty="0">
                <a:latin typeface="Tahoma" panose="020B0604030504040204" pitchFamily="34" charset="0"/>
                <a:ea typeface="Tahoma" panose="020B0604030504040204" pitchFamily="34" charset="0"/>
                <a:cs typeface="Tahoma" panose="020B0604030504040204" pitchFamily="34" charset="0"/>
              </a:rPr>
              <a:t>Database may be manual or computerized</a:t>
            </a:r>
          </a:p>
          <a:p>
            <a:r>
              <a:rPr lang="en-US" sz="2400" dirty="0">
                <a:latin typeface="Tahoma" panose="020B0604030504040204" pitchFamily="34" charset="0"/>
                <a:ea typeface="Tahoma" panose="020B0604030504040204" pitchFamily="34" charset="0"/>
                <a:cs typeface="Tahoma" panose="020B0604030504040204" pitchFamily="34" charset="0"/>
              </a:rPr>
              <a:t>A computerized database are created and maintained either by application programs or a database management system (DBMS).</a:t>
            </a:r>
          </a:p>
        </p:txBody>
      </p:sp>
      <p:sp>
        <p:nvSpPr>
          <p:cNvPr id="3" name="Slide Number Placeholder 2">
            <a:extLst>
              <a:ext uri="{FF2B5EF4-FFF2-40B4-BE49-F238E27FC236}">
                <a16:creationId xmlns:a16="http://schemas.microsoft.com/office/drawing/2014/main" id="{AA157FF3-561D-16E0-8C25-64D2C89DD2B2}"/>
              </a:ext>
            </a:extLst>
          </p:cNvPr>
          <p:cNvSpPr>
            <a:spLocks noGrp="1"/>
          </p:cNvSpPr>
          <p:nvPr>
            <p:ph type="sldNum" sz="quarter" idx="12"/>
          </p:nvPr>
        </p:nvSpPr>
        <p:spPr/>
        <p:txBody>
          <a:bodyPr/>
          <a:lstStyle/>
          <a:p>
            <a:fld id="{B1FBEEB5-137A-6047-B60E-22234C1EFF10}" type="slidenum">
              <a:rPr lang="en-US" smtClean="0"/>
              <a:t>8</a:t>
            </a:fld>
            <a:endParaRPr lang="en-US"/>
          </a:p>
        </p:txBody>
      </p:sp>
      <p:sp>
        <p:nvSpPr>
          <p:cNvPr id="4" name="Footer Placeholder 3">
            <a:extLst>
              <a:ext uri="{FF2B5EF4-FFF2-40B4-BE49-F238E27FC236}">
                <a16:creationId xmlns:a16="http://schemas.microsoft.com/office/drawing/2014/main" id="{DD3A5A41-FBC3-6156-5F9D-AF84FD018C22}"/>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353156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B120C-9F0A-6333-BEBB-F532C3A4144D}"/>
              </a:ext>
            </a:extLst>
          </p:cNvPr>
          <p:cNvSpPr>
            <a:spLocks noGrp="1"/>
          </p:cNvSpPr>
          <p:nvPr>
            <p:ph type="title"/>
          </p:nvPr>
        </p:nvSpPr>
        <p:spPr>
          <a:xfrm>
            <a:off x="838200" y="365125"/>
            <a:ext cx="10515600" cy="1325563"/>
          </a:xfrm>
        </p:spPr>
        <p:txBody>
          <a:bodyPr>
            <a:normAutofit fontScale="90000"/>
          </a:bodyPr>
          <a:lstStyle/>
          <a:p>
            <a:r>
              <a:rPr lang="en-US" sz="4600" b="1" dirty="0">
                <a:solidFill>
                  <a:srgbClr val="FFFFFF"/>
                </a:solidFill>
                <a:latin typeface="Tahoma" panose="020B0604030504040204" pitchFamily="34" charset="0"/>
                <a:ea typeface="Tahoma" panose="020B0604030504040204" pitchFamily="34" charset="0"/>
                <a:cs typeface="Tahoma" panose="020B0604030504040204" pitchFamily="34" charset="0"/>
              </a:rPr>
              <a:t>Introductions and Basic Definitions (2)</a:t>
            </a:r>
          </a:p>
        </p:txBody>
      </p:sp>
      <p:sp>
        <p:nvSpPr>
          <p:cNvPr id="27" name="Content Placeholder 2">
            <a:extLst>
              <a:ext uri="{FF2B5EF4-FFF2-40B4-BE49-F238E27FC236}">
                <a16:creationId xmlns:a16="http://schemas.microsoft.com/office/drawing/2014/main" id="{8B5D5CA4-D3A5-4AC0-4CC7-28789265C84E}"/>
              </a:ext>
            </a:extLst>
          </p:cNvPr>
          <p:cNvSpPr>
            <a:spLocks noGrp="1"/>
          </p:cNvSpPr>
          <p:nvPr>
            <p:ph idx="1"/>
          </p:nvPr>
        </p:nvSpPr>
        <p:spPr>
          <a:xfrm>
            <a:off x="838200" y="2438400"/>
            <a:ext cx="10515600" cy="3738562"/>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Database Management System (DBMS) is a software package/ system used to facilitate the creation and maintenance of a computerized database.</a:t>
            </a:r>
          </a:p>
          <a:p>
            <a:r>
              <a:rPr lang="en-US" sz="2400" dirty="0">
                <a:latin typeface="Tahoma" panose="020B0604030504040204" pitchFamily="34" charset="0"/>
                <a:ea typeface="Tahoma" panose="020B0604030504040204" pitchFamily="34" charset="0"/>
                <a:cs typeface="Tahoma" panose="020B0604030504040204" pitchFamily="34" charset="0"/>
              </a:rPr>
              <a:t>Database System includes the DBMS software together with the data itself.  Sometimes, the applications are also included.</a:t>
            </a:r>
          </a:p>
        </p:txBody>
      </p:sp>
      <p:sp>
        <p:nvSpPr>
          <p:cNvPr id="3" name="Slide Number Placeholder 2">
            <a:extLst>
              <a:ext uri="{FF2B5EF4-FFF2-40B4-BE49-F238E27FC236}">
                <a16:creationId xmlns:a16="http://schemas.microsoft.com/office/drawing/2014/main" id="{6AB84AC5-056F-AD85-9CF3-1945872F7F4B}"/>
              </a:ext>
            </a:extLst>
          </p:cNvPr>
          <p:cNvSpPr>
            <a:spLocks noGrp="1"/>
          </p:cNvSpPr>
          <p:nvPr>
            <p:ph type="sldNum" sz="quarter" idx="12"/>
          </p:nvPr>
        </p:nvSpPr>
        <p:spPr/>
        <p:txBody>
          <a:bodyPr/>
          <a:lstStyle/>
          <a:p>
            <a:fld id="{B1FBEEB5-137A-6047-B60E-22234C1EFF10}" type="slidenum">
              <a:rPr lang="en-US" smtClean="0"/>
              <a:t>9</a:t>
            </a:fld>
            <a:endParaRPr lang="en-US"/>
          </a:p>
        </p:txBody>
      </p:sp>
      <p:sp>
        <p:nvSpPr>
          <p:cNvPr id="4" name="Footer Placeholder 3">
            <a:extLst>
              <a:ext uri="{FF2B5EF4-FFF2-40B4-BE49-F238E27FC236}">
                <a16:creationId xmlns:a16="http://schemas.microsoft.com/office/drawing/2014/main" id="{7288BE13-3569-5511-B9F2-EBFE06725B0B}"/>
              </a:ext>
            </a:extLst>
          </p:cNvPr>
          <p:cNvSpPr>
            <a:spLocks noGrp="1"/>
          </p:cNvSpPr>
          <p:nvPr>
            <p:ph type="ftr" sz="quarter" idx="11"/>
          </p:nvPr>
        </p:nvSpPr>
        <p:spPr/>
        <p:txBody>
          <a:bodyPr/>
          <a:lstStyle/>
          <a:p>
            <a:r>
              <a:rPr lang="en-US"/>
              <a:t>R. Elmasri and S. Navathe, Fundamentals of Database Systems</a:t>
            </a:r>
          </a:p>
        </p:txBody>
      </p:sp>
    </p:spTree>
    <p:extLst>
      <p:ext uri="{BB962C8B-B14F-4D97-AF65-F5344CB8AC3E}">
        <p14:creationId xmlns:p14="http://schemas.microsoft.com/office/powerpoint/2010/main" val="456578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2029</TotalTime>
  <Words>2218</Words>
  <Application>Microsoft Macintosh PowerPoint</Application>
  <PresentationFormat>Widescreen</PresentationFormat>
  <Paragraphs>241</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Tahoma</vt:lpstr>
      <vt:lpstr>Office Theme</vt:lpstr>
      <vt:lpstr>Chapter 1</vt:lpstr>
      <vt:lpstr>Outline</vt:lpstr>
      <vt:lpstr>What is a database</vt:lpstr>
      <vt:lpstr>Types of Databases and Database Applications</vt:lpstr>
      <vt:lpstr>Recent Developments (1)</vt:lpstr>
      <vt:lpstr>Recent Developments (2)</vt:lpstr>
      <vt:lpstr>Recent Developments (3)</vt:lpstr>
      <vt:lpstr>Introductions and Basic Definitions (1)</vt:lpstr>
      <vt:lpstr>Introductions and Basic Definitions (2)</vt:lpstr>
      <vt:lpstr>Simplified database system environment</vt:lpstr>
      <vt:lpstr>Functions of Typical DBMS (1)</vt:lpstr>
      <vt:lpstr>Additional Functions of DBMS</vt:lpstr>
      <vt:lpstr>Activities of Applications Against a Database</vt:lpstr>
      <vt:lpstr>Example of a Database (with a Conceptual Data Model)</vt:lpstr>
      <vt:lpstr>Example of a Database (with a Conceptual Data Model)</vt:lpstr>
      <vt:lpstr>Example of a simple database</vt:lpstr>
      <vt:lpstr>Characteristics of the Database Approach</vt:lpstr>
      <vt:lpstr>Characteristics of the Database Approach (Continued)</vt:lpstr>
      <vt:lpstr>Characteristics of the Database Approach (Continued)</vt:lpstr>
      <vt:lpstr>Database Users</vt:lpstr>
      <vt:lpstr>Database Users – Actors on the Scene </vt:lpstr>
      <vt:lpstr>Database Users – Actors on the Scene </vt:lpstr>
      <vt:lpstr>Database Users – Actors on the Scene </vt:lpstr>
      <vt:lpstr>Database Users – Actors on the Scene </vt:lpstr>
      <vt:lpstr>Database Users – Actors behind the Scene </vt:lpstr>
      <vt:lpstr>Advantages of Using the Database Approach</vt:lpstr>
      <vt:lpstr>Advantages of Using the Database Approach (continued)</vt:lpstr>
      <vt:lpstr>Additional Implications of Using the Database Approach</vt:lpstr>
      <vt:lpstr>Additional Implications of Using the Database Approach (Continued)</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steven.fulakeza@lc.cuny.edu</dc:creator>
  <cp:lastModifiedBy>steven.fulakeza@lc.cuny.edu</cp:lastModifiedBy>
  <cp:revision>16</cp:revision>
  <dcterms:created xsi:type="dcterms:W3CDTF">2022-08-27T15:13:29Z</dcterms:created>
  <dcterms:modified xsi:type="dcterms:W3CDTF">2022-08-29T01:02:40Z</dcterms:modified>
</cp:coreProperties>
</file>