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77" r:id="rId6"/>
    <p:sldId id="335" r:id="rId7"/>
    <p:sldId id="336" r:id="rId8"/>
    <p:sldId id="337" r:id="rId9"/>
    <p:sldId id="338" r:id="rId10"/>
    <p:sldId id="374" r:id="rId11"/>
    <p:sldId id="378" r:id="rId12"/>
    <p:sldId id="340" r:id="rId13"/>
    <p:sldId id="379" r:id="rId14"/>
    <p:sldId id="341" r:id="rId15"/>
    <p:sldId id="38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81" r:id="rId25"/>
    <p:sldId id="351" r:id="rId26"/>
    <p:sldId id="352" r:id="rId27"/>
    <p:sldId id="353" r:id="rId28"/>
    <p:sldId id="354" r:id="rId29"/>
    <p:sldId id="382" r:id="rId30"/>
    <p:sldId id="383" r:id="rId31"/>
    <p:sldId id="384" r:id="rId32"/>
    <p:sldId id="385" r:id="rId33"/>
    <p:sldId id="357" r:id="rId34"/>
    <p:sldId id="358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59" r:id="rId44"/>
    <p:sldId id="395" r:id="rId45"/>
    <p:sldId id="360" r:id="rId46"/>
    <p:sldId id="373" r:id="rId47"/>
    <p:sldId id="396" r:id="rId48"/>
    <p:sldId id="397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 autoAdjust="0"/>
    <p:restoredTop sz="94626"/>
  </p:normalViewPr>
  <p:slideViewPr>
    <p:cSldViewPr snapToGrid="0">
      <p:cViewPr varScale="1">
        <p:scale>
          <a:sx n="64" d="100"/>
          <a:sy n="64" d="100"/>
        </p:scale>
        <p:origin x="1166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0C4562-1819-4A4C-8E84-8762598F0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88F6BF-980E-4154-9582-73071EB466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7443ED-743B-40CA-A0C4-A5094D1EF9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D72069-5AE5-45CA-B9B5-C7885281CF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23917F1-2811-4D89-BB39-7F4B86001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FF863A-563B-4650-9916-E2BA74893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0AAA7-213E-427A-9B08-F380117F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45F81B-3B51-469E-8039-6D6090697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5A1AB8E-F82E-43C1-AD5C-E4A371BC2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8055955-90A4-4D08-AB1C-A4B30E64B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E66CCC-5F13-4776-85DA-D53B1611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502DF71-3C45-4C55-AF2B-283333F9BC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9BB91D0-98A2-452A-9686-40FABA68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CFF6C-4004-4410-88F0-F4F19A1CCD13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65B70CD-1D40-4FBB-B69E-B0BE8DCDA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F07CFF-7563-4EE5-812A-6F8C90FD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8E92A4A-A65D-4B54-AD1C-C891575A70C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A9A240-C64D-4B73-B222-A2240BA2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0CE453-DC15-4BB2-AE60-001C2582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D7109CB-1C1F-43A3-9D41-5E4A5572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06B863-0953-4381-B842-DD977F0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639C405-F6E2-417F-8A27-5C09EB03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97C76FE8-CB55-4011-A0E6-A17B9BDC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AE8C83-8EB2-41AB-A5F7-FA719861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E799C5B-1F2C-4727-B04D-3C14414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7CAF9D1-07DE-4C40-A4D8-E9F6D37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4D6D3A-1B1C-470E-BC9D-4C5D9690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0568D0-1118-430A-9D7C-4FADA87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540BB71-9BEC-4347-834F-C88CB022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A1E9C4-BD61-4AC8-9022-3985C6D3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CCE598-0798-4A43-9FF2-062E30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7B8A227-8BCF-4192-8DD5-3E05B704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B8C59114-2645-4608-9BE9-5C330A595960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D70C2C-1A21-48F2-880B-506452A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8694D3-86E1-44FA-8516-8D3F5E09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1CD56B2-899D-4DC1-BFE5-E29F3D4F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9BB6AAA-4250-44C0-8BF1-0E2B0D4E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4:  Threads &amp; Concurrency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dirty="0"/>
              <a:t>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S</a:t>
            </a:r>
            <a:r>
              <a:rPr lang="en-US" altLang="en-US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As </a:t>
            </a: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approaches infinity, speedup approaches 1 / </a:t>
            </a:r>
            <a:r>
              <a:rPr lang="en-US" altLang="en-US" i="1" dirty="0"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br>
              <a:rPr lang="en-US" altLang="en-US" b="1" dirty="0">
                <a:cs typeface="ＭＳ Ｐゴシック" charset="-128"/>
              </a:rPr>
            </a:br>
            <a:r>
              <a:rPr lang="en-US" altLang="en-US" b="1" dirty="0">
                <a:cs typeface="ＭＳ Ｐゴシック" charset="-128"/>
              </a:rPr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But does the law take into account contemporary multicore systems?</a:t>
            </a: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7" y="2597182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411288"/>
            <a:ext cx="5276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dirty="0"/>
              <a:t>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 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r>
              <a:rPr lang="en-US" altLang="en-US" dirty="0"/>
              <a:t>iOS</a:t>
            </a:r>
          </a:p>
          <a:p>
            <a:pPr lvl="1"/>
            <a:r>
              <a:rPr lang="en-US" altLang="en-US" dirty="0"/>
              <a:t>Android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One-to-One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</a:t>
            </a:r>
            <a:r>
              <a:rPr lang="en-US" altLang="en-US" dirty="0" err="1"/>
              <a:t>muticore</a:t>
            </a:r>
            <a:r>
              <a:rPr lang="en-US" altLang="en-US" dirty="0"/>
              <a:t> 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5" y="3672082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  <a:p>
            <a:r>
              <a:rPr lang="en-US" altLang="en-US"/>
              <a:t>Multicore Programming</a:t>
            </a:r>
          </a:p>
          <a:p>
            <a:r>
              <a:rPr lang="en-US" altLang="en-US"/>
              <a:t>Multithreading Models</a:t>
            </a:r>
          </a:p>
          <a:p>
            <a:r>
              <a:rPr lang="en-US" altLang="en-US"/>
              <a:t>Thread Libraries</a:t>
            </a:r>
          </a:p>
          <a:p>
            <a:r>
              <a:rPr lang="en-US" altLang="en-US"/>
              <a:t>Implicit Threading</a:t>
            </a:r>
          </a:p>
          <a:p>
            <a:r>
              <a:rPr lang="en-US" altLang="en-US"/>
              <a:t>Threading Issues</a:t>
            </a:r>
          </a:p>
          <a:p>
            <a:r>
              <a:rPr lang="en-US" altLang="en-US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503613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/>
          <a:lstStyle/>
          <a:p>
            <a:r>
              <a:rPr lang="en-US" altLang="en-US"/>
              <a:t>Identify the basic components of a thread, and contrast threads and processes</a:t>
            </a:r>
          </a:p>
          <a:p>
            <a:r>
              <a:rPr lang="en-US" altLang="en-US"/>
              <a:t>Describe the benefits and challenges of designng multithreaded applications</a:t>
            </a:r>
          </a:p>
          <a:p>
            <a:r>
              <a:rPr lang="en-US" altLang="en-US"/>
              <a:t>Illustrate different approaches to implicit threading including thread pools, fork-join, and Grand Central Dispatch</a:t>
            </a:r>
          </a:p>
          <a:p>
            <a:r>
              <a:rPr lang="en-US" altLang="en-US"/>
              <a:t>Describe how the Windows and Linux operating systems represent threads</a:t>
            </a:r>
          </a:p>
          <a:p>
            <a:r>
              <a:rPr lang="en-US" altLang="en-US"/>
              <a:t>Design multithreaded applications using the Pthreads, Java, and Windows threading APIs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explicitly creating threads, Java also allows thread creation around the Executor interface: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The Executor is used as follows: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9827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0830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/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i.e.,Tasks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743450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36713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514236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OpenMP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/>
          <a:lstStyle/>
          <a:p>
            <a:r>
              <a:rPr lang="en-US" altLang="en-US" dirty="0"/>
              <a:t>Set of compiler directives and an API for C, C++, FORTRAN </a:t>
            </a:r>
          </a:p>
          <a:p>
            <a:r>
              <a:rPr lang="en-US" altLang="en-US" dirty="0"/>
              <a:t>Provides support for parallel programming in shared-memory environments</a:t>
            </a:r>
          </a:p>
          <a:p>
            <a:r>
              <a:rPr lang="en-US" altLang="en-US" dirty="0"/>
              <a:t>Identifies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parallel regions </a:t>
            </a:r>
            <a:r>
              <a:rPr lang="en-US" altLang="en-US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9CC573-0BA9-4E42-AA0D-66DAEE9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7753740" cy="4478338"/>
          </a:xfrm>
        </p:spPr>
        <p:txBody>
          <a:bodyPr/>
          <a:lstStyle/>
          <a:p>
            <a:r>
              <a:rPr lang="en-US" altLang="en-US" dirty="0"/>
              <a:t>Apple technology for macOS and iOS operating systems</a:t>
            </a:r>
          </a:p>
          <a:p>
            <a:r>
              <a:rPr lang="en-US" altLang="en-US" dirty="0"/>
              <a:t>Extensions to C, C++ and Objective-C languages, API, and run-time library</a:t>
            </a:r>
          </a:p>
          <a:p>
            <a:r>
              <a:rPr lang="en-US" altLang="en-US" dirty="0"/>
              <a:t>Allows identification of parallel sections</a:t>
            </a:r>
          </a:p>
          <a:p>
            <a:r>
              <a:rPr lang="en-US" altLang="en-US" dirty="0"/>
              <a:t>Manages most of the details of threading</a:t>
            </a:r>
          </a:p>
          <a:p>
            <a:r>
              <a:rPr lang="en-US" altLang="en-US" dirty="0"/>
              <a:t>Block is in “^{ }” 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  <a:r>
              <a:rPr lang="ro-RO" altLang="en-US" b="1" dirty="0">
                <a:latin typeface="Courier New" panose="02070309020205020404" pitchFamily="49" charset="0"/>
              </a:rPr>
              <a:t>ˆ{ printf("I am a block"); } </a:t>
            </a:r>
            <a:br>
              <a:rPr lang="ro-RO" altLang="en-US" b="1" dirty="0">
                <a:latin typeface="Courier New" panose="02070309020205020404" pitchFamily="49" charset="0"/>
              </a:rPr>
            </a:br>
            <a:endParaRPr lang="en-US" altLang="en-US" dirty="0"/>
          </a:p>
          <a:p>
            <a:r>
              <a:rPr lang="en-US" altLang="en-US" dirty="0"/>
              <a:t>Blocks placed in dispatch queue</a:t>
            </a:r>
          </a:p>
          <a:p>
            <a:pPr lvl="1"/>
            <a:r>
              <a:rPr lang="en-US" altLang="en-US" dirty="0"/>
              <a:t>Assigned to available thread in thread pool when removed from queue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/>
          <a:lstStyle/>
          <a:p>
            <a:r>
              <a:rPr lang="en-US" altLang="en-US" dirty="0"/>
              <a:t>Two types of dispatch queues:</a:t>
            </a:r>
          </a:p>
          <a:p>
            <a:pPr lvl="1"/>
            <a:r>
              <a:rPr lang="en-US" altLang="en-US" b="1" dirty="0"/>
              <a:t>serial</a:t>
            </a:r>
            <a:r>
              <a:rPr lang="en-US" altLang="en-US" dirty="0"/>
              <a:t> – blocks removed in FIFO order, queue is per process,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main queue</a:t>
            </a:r>
          </a:p>
          <a:p>
            <a:pPr lvl="2"/>
            <a:r>
              <a:rPr lang="en-US" altLang="en-US" dirty="0"/>
              <a:t>Programmers can create additional serial queues within program</a:t>
            </a:r>
          </a:p>
          <a:p>
            <a:pPr lvl="1"/>
            <a:r>
              <a:rPr lang="en-US" altLang="en-US" b="1" dirty="0"/>
              <a:t>concurrent</a:t>
            </a:r>
            <a:r>
              <a:rPr lang="en-US" altLang="en-US" dirty="0"/>
              <a:t> – removed in FIFO order but several may be removed at a time</a:t>
            </a:r>
          </a:p>
          <a:p>
            <a:pPr lvl="2"/>
            <a:r>
              <a:rPr lang="en-US" altLang="en-US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/>
          <a:lstStyle/>
          <a:p>
            <a:r>
              <a:rPr lang="en-US" altLang="en-US" dirty="0"/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the Swift language a task is defined as a closure – similar to a block, minus the caret</a:t>
            </a:r>
          </a:p>
          <a:p>
            <a:r>
              <a:rPr lang="en-US" altLang="en-US" dirty="0"/>
              <a:t>Closures are submitted to the queue using the </a:t>
            </a:r>
            <a:r>
              <a:rPr lang="en-US" altLang="en-US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2050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1296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022725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Deferred cancellation uses the </a:t>
            </a:r>
            <a:r>
              <a:rPr lang="en-US" altLang="en-US" b="1">
                <a:latin typeface="Courier New" panose="02070309020205020404" pitchFamily="49" charset="0"/>
              </a:rPr>
              <a:t>interrupt()</a:t>
            </a:r>
            <a:r>
              <a:rPr lang="en-US" altLang="en-US"/>
              <a:t> method, which sets the interrupted status of a thread.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812925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19576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032125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dirty="0"/>
              <a:t> systems putting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15482</TotalTime>
  <Words>2090</Words>
  <Application>Microsoft Office PowerPoint</Application>
  <PresentationFormat>On-screen Show (4:3)</PresentationFormat>
  <Paragraphs>340</Paragraphs>
  <Slides>63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4:  Threads &amp; Concurrency </vt:lpstr>
      <vt:lpstr>Outline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OpenMP</vt:lpstr>
      <vt:lpstr>PowerPoint Presentation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225</cp:revision>
  <cp:lastPrinted>2013-09-10T17:57:57Z</cp:lastPrinted>
  <dcterms:created xsi:type="dcterms:W3CDTF">2011-01-13T23:43:38Z</dcterms:created>
  <dcterms:modified xsi:type="dcterms:W3CDTF">2020-02-15T20:44:36Z</dcterms:modified>
</cp:coreProperties>
</file>